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4.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6.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8.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20.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22.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11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ata13.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ata15.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ata17.xml" ContentType="application/vnd.openxmlformats-officedocument.drawingml.diagramData+xml"/>
  <Override PartName="/ppt/diagrams/layout130.xml" ContentType="application/vnd.openxmlformats-officedocument.drawingml.diagramLayout+xml"/>
  <Override PartName="/ppt/diagrams/quickStyle130.xml" ContentType="application/vnd.openxmlformats-officedocument.drawingml.diagramStyle+xml"/>
  <Override PartName="/ppt/diagrams/colors130.xml" ContentType="application/vnd.openxmlformats-officedocument.drawingml.diagramColors+xml"/>
  <Override PartName="/ppt/diagrams/data19.xml" ContentType="application/vnd.openxmlformats-officedocument.drawingml.diagramData+xml"/>
  <Override PartName="/ppt/diagrams/layout140.xml" ContentType="application/vnd.openxmlformats-officedocument.drawingml.diagramLayout+xml"/>
  <Override PartName="/ppt/diagrams/quickStyle140.xml" ContentType="application/vnd.openxmlformats-officedocument.drawingml.diagramStyle+xml"/>
  <Override PartName="/ppt/diagrams/colors140.xml" ContentType="application/vnd.openxmlformats-officedocument.drawingml.diagramColors+xml"/>
  <Override PartName="/ppt/diagrams/data21.xml" ContentType="application/vnd.openxmlformats-officedocument.drawingml.diagramData+xml"/>
  <Override PartName="/ppt/diagrams/layout150.xml" ContentType="application/vnd.openxmlformats-officedocument.drawingml.diagramLayout+xml"/>
  <Override PartName="/ppt/diagrams/quickStyle150.xml" ContentType="application/vnd.openxmlformats-officedocument.drawingml.diagramStyle+xml"/>
  <Override PartName="/ppt/diagrams/colors150.xml" ContentType="application/vnd.openxmlformats-officedocument.drawingml.diagramColors+xml"/>
  <Override PartName="/ppt/diagrams/data23.xml" ContentType="application/vnd.openxmlformats-officedocument.drawingml.diagramData+xml"/>
  <Override PartName="/ppt/diagrams/layout160.xml" ContentType="application/vnd.openxmlformats-officedocument.drawingml.diagramLayout+xml"/>
  <Override PartName="/ppt/diagrams/quickStyle160.xml" ContentType="application/vnd.openxmlformats-officedocument.drawingml.diagramStyle+xml"/>
  <Override PartName="/ppt/diagrams/colors16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 id="2147483658" r:id="rId3"/>
  </p:sldMasterIdLst>
  <p:notesMasterIdLst>
    <p:notesMasterId r:id="rId89"/>
  </p:notesMasterIdLst>
  <p:sldIdLst>
    <p:sldId id="268" r:id="rId4"/>
    <p:sldId id="274" r:id="rId5"/>
    <p:sldId id="275" r:id="rId6"/>
    <p:sldId id="292" r:id="rId7"/>
    <p:sldId id="293" r:id="rId8"/>
    <p:sldId id="294" r:id="rId9"/>
    <p:sldId id="295" r:id="rId10"/>
    <p:sldId id="296" r:id="rId11"/>
    <p:sldId id="297" r:id="rId12"/>
    <p:sldId id="298" r:id="rId13"/>
    <p:sldId id="299" r:id="rId14"/>
    <p:sldId id="300" r:id="rId15"/>
    <p:sldId id="303" r:id="rId16"/>
    <p:sldId id="301" r:id="rId17"/>
    <p:sldId id="302" r:id="rId18"/>
    <p:sldId id="276" r:id="rId19"/>
    <p:sldId id="304" r:id="rId20"/>
    <p:sldId id="305" r:id="rId21"/>
    <p:sldId id="306" r:id="rId22"/>
    <p:sldId id="307" r:id="rId23"/>
    <p:sldId id="308" r:id="rId24"/>
    <p:sldId id="309" r:id="rId25"/>
    <p:sldId id="310" r:id="rId26"/>
    <p:sldId id="311" r:id="rId27"/>
    <p:sldId id="277" r:id="rId28"/>
    <p:sldId id="312" r:id="rId29"/>
    <p:sldId id="313" r:id="rId30"/>
    <p:sldId id="314" r:id="rId31"/>
    <p:sldId id="278" r:id="rId32"/>
    <p:sldId id="315" r:id="rId33"/>
    <p:sldId id="316" r:id="rId34"/>
    <p:sldId id="317" r:id="rId35"/>
    <p:sldId id="333" r:id="rId36"/>
    <p:sldId id="334" r:id="rId37"/>
    <p:sldId id="318" r:id="rId38"/>
    <p:sldId id="319" r:id="rId39"/>
    <p:sldId id="320" r:id="rId40"/>
    <p:sldId id="321" r:id="rId41"/>
    <p:sldId id="322" r:id="rId42"/>
    <p:sldId id="323" r:id="rId43"/>
    <p:sldId id="324" r:id="rId44"/>
    <p:sldId id="325" r:id="rId45"/>
    <p:sldId id="326" r:id="rId46"/>
    <p:sldId id="328" r:id="rId47"/>
    <p:sldId id="329" r:id="rId48"/>
    <p:sldId id="330" r:id="rId49"/>
    <p:sldId id="331" r:id="rId50"/>
    <p:sldId id="332" r:id="rId51"/>
    <p:sldId id="335" r:id="rId52"/>
    <p:sldId id="336" r:id="rId53"/>
    <p:sldId id="337" r:id="rId54"/>
    <p:sldId id="338" r:id="rId55"/>
    <p:sldId id="347" r:id="rId56"/>
    <p:sldId id="348" r:id="rId57"/>
    <p:sldId id="349" r:id="rId58"/>
    <p:sldId id="350" r:id="rId59"/>
    <p:sldId id="351" r:id="rId60"/>
    <p:sldId id="352" r:id="rId61"/>
    <p:sldId id="353" r:id="rId62"/>
    <p:sldId id="354" r:id="rId63"/>
    <p:sldId id="355" r:id="rId64"/>
    <p:sldId id="356" r:id="rId65"/>
    <p:sldId id="357" r:id="rId66"/>
    <p:sldId id="358" r:id="rId67"/>
    <p:sldId id="359" r:id="rId68"/>
    <p:sldId id="360" r:id="rId69"/>
    <p:sldId id="361" r:id="rId70"/>
    <p:sldId id="362" r:id="rId71"/>
    <p:sldId id="363" r:id="rId72"/>
    <p:sldId id="365" r:id="rId73"/>
    <p:sldId id="364" r:id="rId74"/>
    <p:sldId id="366" r:id="rId75"/>
    <p:sldId id="367" r:id="rId76"/>
    <p:sldId id="368" r:id="rId77"/>
    <p:sldId id="369" r:id="rId78"/>
    <p:sldId id="370" r:id="rId79"/>
    <p:sldId id="371" r:id="rId80"/>
    <p:sldId id="372" r:id="rId81"/>
    <p:sldId id="373" r:id="rId82"/>
    <p:sldId id="374" r:id="rId83"/>
    <p:sldId id="375" r:id="rId84"/>
    <p:sldId id="376" r:id="rId85"/>
    <p:sldId id="377" r:id="rId86"/>
    <p:sldId id="378" r:id="rId87"/>
    <p:sldId id="379"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09" autoAdjust="0"/>
  </p:normalViewPr>
  <p:slideViewPr>
    <p:cSldViewPr snapToObjects="1">
      <p:cViewPr varScale="1">
        <p:scale>
          <a:sx n="81" d="100"/>
          <a:sy n="81" d="100"/>
        </p:scale>
        <p:origin x="14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s>
</file>

<file path=ppt/diagrams/_rels/data11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image" Target="../media/image460.png"/><Relationship Id="rId5" Type="http://schemas.openxmlformats.org/officeDocument/2006/relationships/image" Target="../media/image500.png"/><Relationship Id="rId4" Type="http://schemas.openxmlformats.org/officeDocument/2006/relationships/image" Target="../media/image490.png"/></Relationships>
</file>

<file path=ppt/diagrams/_rels/data1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image" Target="../media/image540.png"/><Relationship Id="rId5" Type="http://schemas.openxmlformats.org/officeDocument/2006/relationships/image" Target="../media/image500.png"/><Relationship Id="rId4" Type="http://schemas.openxmlformats.org/officeDocument/2006/relationships/image" Target="../media/image550.png"/></Relationships>
</file>

<file path=ppt/diagrams/_rels/data1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570.png"/><Relationship Id="rId1" Type="http://schemas.openxmlformats.org/officeDocument/2006/relationships/image" Target="../media/image460.png"/><Relationship Id="rId5" Type="http://schemas.openxmlformats.org/officeDocument/2006/relationships/image" Target="../media/image580.png"/><Relationship Id="rId4" Type="http://schemas.openxmlformats.org/officeDocument/2006/relationships/image" Target="../media/image490.png"/></Relationships>
</file>

<file path=ppt/diagrams/_rels/data1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470.png"/><Relationship Id="rId1" Type="http://schemas.openxmlformats.org/officeDocument/2006/relationships/image" Target="../media/image460.png"/><Relationship Id="rId5" Type="http://schemas.openxmlformats.org/officeDocument/2006/relationships/image" Target="../media/image500.png"/><Relationship Id="rId4" Type="http://schemas.openxmlformats.org/officeDocument/2006/relationships/image" Target="../media/image490.png"/></Relationships>
</file>

<file path=ppt/diagrams/_rels/data1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image" Target="../media/image600.png"/></Relationships>
</file>

<file path=ppt/diagrams/_rels/data21.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0.png"/><Relationship Id="rId1" Type="http://schemas.openxmlformats.org/officeDocument/2006/relationships/image" Target="../media/image640.png"/><Relationship Id="rId4" Type="http://schemas.openxmlformats.org/officeDocument/2006/relationships/image" Target="../media/image67.png"/></Relationships>
</file>

<file path=ppt/diagrams/_rels/data2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image" Target="../media/image69.png"/><Relationship Id="rId4" Type="http://schemas.openxmlformats.org/officeDocument/2006/relationships/image" Target="../media/image72.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dgm:spPr/>
      <dgm:t>
        <a:bodyPr/>
        <a:lstStyle/>
        <a:p>
          <a:pPr algn="ctr"/>
          <a:r>
            <a:rPr lang="en-US" dirty="0"/>
            <a:t>Compute centers for local data</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862A89-C65C-400C-8CFC-9CD8F43DD155}">
      <dgm:prSet phldrT="[Text]"/>
      <dgm:spPr/>
      <dgm:t>
        <a:bodyPr/>
        <a:lstStyle/>
        <a:p>
          <a:pPr algn="ctr"/>
          <a:r>
            <a:rPr lang="en-US" dirty="0"/>
            <a:t>Compute constant approximation</a:t>
          </a:r>
        </a:p>
      </dgm:t>
    </dgm:p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9E290EDD-02AD-47A3-ABC6-66B3E17FD47E}">
      <dgm:prSet phldrT="[Text]"/>
      <dgm:spPr/>
      <dgm:t>
        <a:bodyPr/>
        <a:lstStyle/>
        <a:p>
          <a:pPr algn="ctr"/>
          <a:r>
            <a:rPr lang="en-US" dirty="0"/>
            <a:t>Communicate costs to nodes</a:t>
          </a:r>
        </a:p>
      </dgm:t>
    </dgm:pt>
    <dgm:pt modelId="{0F8969B3-0E77-4470-9387-C1E138A4F103}" type="parTrans" cxnId="{F8326378-AD0C-42E9-BF5F-220DEAD29745}">
      <dgm:prSet/>
      <dgm:spPr/>
      <dgm:t>
        <a:bodyPr/>
        <a:lstStyle/>
        <a:p>
          <a:pPr algn="ctr"/>
          <a:endParaRPr lang="en-US"/>
        </a:p>
      </dgm:t>
    </dgm:pt>
    <dgm:pt modelId="{2088E046-50A9-4DD2-A17C-687D63D919EB}" type="sibTrans" cxnId="{F8326378-AD0C-42E9-BF5F-220DEAD29745}">
      <dgm:prSet/>
      <dgm:spPr/>
      <dgm:t>
        <a:bodyPr/>
        <a:lstStyle/>
        <a:p>
          <a:pPr algn="ctr"/>
          <a:endParaRPr lang="en-US"/>
        </a:p>
      </dgm:t>
    </dgm:pt>
    <dgm:pt modelId="{363CCC04-E267-422B-BE85-F1AF602FA0EE}">
      <dgm:prSet/>
      <dgm:spPr/>
      <dgm:t>
        <a:bodyPr/>
        <a:lstStyle/>
        <a:p>
          <a:pPr algn="ctr"/>
          <a:r>
            <a:rPr lang="en-US" dirty="0"/>
            <a:t>Compute number of points to be sampled</a:t>
          </a:r>
        </a:p>
      </dgm:t>
    </dgm:pt>
    <dgm:pt modelId="{EAAE75C3-7FDF-4D42-BB49-3BFB8FDAB5EC}" type="parTrans" cxnId="{45B32F79-1258-48D5-850E-D6116FF0F60B}">
      <dgm:prSet/>
      <dgm:spPr/>
      <dgm:t>
        <a:bodyPr/>
        <a:lstStyle/>
        <a:p>
          <a:pPr algn="ctr"/>
          <a:endParaRPr lang="en-US"/>
        </a:p>
      </dgm:t>
    </dgm:pt>
    <dgm:pt modelId="{73866EF3-78C7-446E-B9A8-9B20503882EF}" type="sibTrans" cxnId="{45B32F79-1258-48D5-850E-D6116FF0F60B}">
      <dgm:prSet/>
      <dgm:spPr/>
      <dgm:t>
        <a:bodyPr/>
        <a:lstStyle/>
        <a:p>
          <a:pPr algn="ctr"/>
          <a:endParaRPr lang="en-US"/>
        </a:p>
      </dgm:t>
    </dgm:pt>
    <dgm:pt modelId="{060FF34E-57CE-4000-B233-A284C6B909F0}">
      <dgm:prSet/>
      <dgm:spPr/>
      <dgm:t>
        <a:bodyPr/>
        <a:lstStyle/>
        <a:p>
          <a:pPr algn="ctr"/>
          <a:r>
            <a:rPr lang="en-US" dirty="0"/>
            <a:t>Set weights on local data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B4227400-849E-474E-A007-C32E0E742053}">
      <dgm:prSet/>
      <dgm:spPr/>
      <dgm:t>
        <a:bodyPr/>
        <a:lstStyle/>
        <a:p>
          <a:pPr algn="ctr"/>
          <a:r>
            <a:rPr lang="en-US" dirty="0"/>
            <a:t>Random Sampling of points to coreset</a:t>
          </a:r>
        </a:p>
      </dgm:t>
    </dgm:pt>
    <dgm:pt modelId="{44D24B61-4815-4FAB-818B-62F29EE097C7}" type="parTrans" cxnId="{082EF049-B0BE-4A6B-9311-28C72D624AE4}">
      <dgm:prSet/>
      <dgm:spPr/>
      <dgm:t>
        <a:bodyPr/>
        <a:lstStyle/>
        <a:p>
          <a:pPr algn="ctr"/>
          <a:endParaRPr lang="en-US"/>
        </a:p>
      </dgm:t>
    </dgm:pt>
    <dgm:pt modelId="{87B57AD5-0C4F-4AC6-AAFC-7E23A0318246}" type="sibTrans" cxnId="{082EF049-B0BE-4A6B-9311-28C72D624AE4}">
      <dgm:prSet/>
      <dgm:spPr/>
      <dgm:t>
        <a:bodyPr/>
        <a:lstStyle/>
        <a:p>
          <a:pPr algn="ctr"/>
          <a:endParaRPr lang="en-US"/>
        </a:p>
      </dgm:t>
    </dgm:pt>
    <dgm:pt modelId="{3F746029-AA07-4CBA-840A-C69BA6174D85}">
      <dgm:prSet/>
      <dgm:spPr/>
      <dgm:t>
        <a:bodyPr/>
        <a:lstStyle/>
        <a:p>
          <a:pPr algn="ctr"/>
          <a:r>
            <a:rPr lang="en-US" dirty="0"/>
            <a:t>Inclusion of local centers to coreset</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9">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9">
        <dgm:presLayoutVars>
          <dgm:chMax val="0"/>
          <dgm:bulletEnabled val="1"/>
        </dgm:presLayoutVars>
      </dgm:prSet>
      <dgm:spPr/>
    </dgm:pt>
    <dgm:pt modelId="{1634D7D8-EFA3-4E1A-9C69-B408B5A887FB}" type="pres">
      <dgm:prSet presAssocID="{D9EB1ED9-F585-459D-A0AB-4A4AC68D3B03}" presName="spacer" presStyleCnt="0"/>
      <dgm:spPr/>
    </dgm:pt>
    <dgm:pt modelId="{6362F929-600F-495A-9B9C-042A5394E349}" type="pres">
      <dgm:prSet presAssocID="{06862A89-C65C-400C-8CFC-9CD8F43DD155}" presName="parentText" presStyleLbl="node1" presStyleIdx="2" presStyleCnt="9">
        <dgm:presLayoutVars>
          <dgm:chMax val="0"/>
          <dgm:bulletEnabled val="1"/>
        </dgm:presLayoutVars>
      </dgm:prSet>
      <dgm:spPr/>
    </dgm:pt>
    <dgm:pt modelId="{EE0F5E99-E6DC-427B-A8E8-F5CC34CE2BFE}" type="pres">
      <dgm:prSet presAssocID="{15AEF836-1E04-4615-B7B2-17F38C8594A6}" presName="spacer" presStyleCnt="0"/>
      <dgm:spPr/>
    </dgm:pt>
    <dgm:pt modelId="{0AB0A4AD-281B-4768-9A39-54472DE6FC41}" type="pres">
      <dgm:prSet presAssocID="{9E290EDD-02AD-47A3-ABC6-66B3E17FD47E}" presName="parentText" presStyleLbl="node1" presStyleIdx="3" presStyleCnt="9">
        <dgm:presLayoutVars>
          <dgm:chMax val="0"/>
          <dgm:bulletEnabled val="1"/>
        </dgm:presLayoutVars>
      </dgm:prSet>
      <dgm:spPr/>
    </dgm:pt>
    <dgm:pt modelId="{1FEA75A5-6A25-4BE8-B018-332F572EF685}" type="pres">
      <dgm:prSet presAssocID="{2088E046-50A9-4DD2-A17C-687D63D919EB}" presName="spacer" presStyleCnt="0"/>
      <dgm:spPr/>
    </dgm:pt>
    <dgm:pt modelId="{5D7CA678-A67E-4567-9BAF-A3BABB086CB8}" type="pres">
      <dgm:prSet presAssocID="{D5E05E36-BE32-41DF-90E8-D02D0E562E3A}" presName="parentText" presStyleLbl="node1" presStyleIdx="4" presStyleCnt="9">
        <dgm:presLayoutVars>
          <dgm:chMax val="0"/>
          <dgm:bulletEnabled val="1"/>
        </dgm:presLayoutVars>
      </dgm:prSet>
      <dgm:spPr/>
    </dgm:pt>
    <dgm:pt modelId="{3F907982-EFDC-456A-A9FF-F01F485CA7F6}" type="pres">
      <dgm:prSet presAssocID="{92705213-B2F1-49CE-A18D-E86C27681FF7}" presName="spacer" presStyleCnt="0"/>
      <dgm:spPr/>
    </dgm:pt>
    <dgm:pt modelId="{1F40A814-9716-40D1-8C15-C90984292291}" type="pres">
      <dgm:prSet presAssocID="{363CCC04-E267-422B-BE85-F1AF602FA0EE}" presName="parentText" presStyleLbl="node1" presStyleIdx="5" presStyleCnt="9">
        <dgm:presLayoutVars>
          <dgm:chMax val="0"/>
          <dgm:bulletEnabled val="1"/>
        </dgm:presLayoutVars>
      </dgm:prSet>
      <dgm:spPr/>
    </dgm:pt>
    <dgm:pt modelId="{E36A5ABB-B39E-40DA-93CE-7A51813866DB}" type="pres">
      <dgm:prSet presAssocID="{73866EF3-78C7-446E-B9A8-9B20503882EF}" presName="spacer" presStyleCnt="0"/>
      <dgm:spPr/>
    </dgm:pt>
    <dgm:pt modelId="{02EDC758-C67E-4D8C-A6AF-80EEFFDED370}" type="pres">
      <dgm:prSet presAssocID="{060FF34E-57CE-4000-B233-A284C6B909F0}" presName="parentText" presStyleLbl="node1" presStyleIdx="6" presStyleCnt="9">
        <dgm:presLayoutVars>
          <dgm:chMax val="0"/>
          <dgm:bulletEnabled val="1"/>
        </dgm:presLayoutVars>
      </dgm:prSet>
      <dgm:spPr/>
    </dgm:pt>
    <dgm:pt modelId="{BA1E207F-8402-4C9F-A62D-05A6F1E7954B}" type="pres">
      <dgm:prSet presAssocID="{476D1011-9846-42BE-90A6-1C0A1192E54D}" presName="spacer" presStyleCnt="0"/>
      <dgm:spPr/>
    </dgm:pt>
    <dgm:pt modelId="{D01D96C4-5F6B-427C-BE41-B4B85555B714}" type="pres">
      <dgm:prSet presAssocID="{B4227400-849E-474E-A007-C32E0E742053}" presName="parentText" presStyleLbl="node1" presStyleIdx="7" presStyleCnt="9">
        <dgm:presLayoutVars>
          <dgm:chMax val="0"/>
          <dgm:bulletEnabled val="1"/>
        </dgm:presLayoutVars>
      </dgm:prSet>
      <dgm:spPr/>
    </dgm:pt>
    <dgm:pt modelId="{2E9EFE10-5788-4D5A-AD2F-C0265C985907}" type="pres">
      <dgm:prSet presAssocID="{87B57AD5-0C4F-4AC6-AAFC-7E23A0318246}" presName="spacer" presStyleCnt="0"/>
      <dgm:spPr/>
    </dgm:pt>
    <dgm:pt modelId="{6FAFB610-CD56-43EE-9835-5BE2F49C6FBC}" type="pres">
      <dgm:prSet presAssocID="{3F746029-AA07-4CBA-840A-C69BA6174D85}" presName="parentText" presStyleLbl="node1" presStyleIdx="8" presStyleCnt="9">
        <dgm:presLayoutVars>
          <dgm:chMax val="0"/>
          <dgm:bulletEnabled val="1"/>
        </dgm:presLayoutVars>
      </dgm:prSet>
      <dgm:spPr/>
    </dgm:pt>
  </dgm:ptLst>
  <dgm:cxnLst>
    <dgm:cxn modelId="{9FE6B307-B7EE-471B-80EA-FDDD625A2997}" type="presOf" srcId="{06862A89-C65C-400C-8CFC-9CD8F43DD155}" destId="{6362F929-600F-495A-9B9C-042A5394E349}" srcOrd="0" destOrd="0" presId="urn:microsoft.com/office/officeart/2005/8/layout/vList2"/>
    <dgm:cxn modelId="{470DBC0D-C71F-406E-9FFE-335BE49F5D7D}" type="presOf" srcId="{3F746029-AA07-4CBA-840A-C69BA6174D85}" destId="{6FAFB610-CD56-43EE-9835-5BE2F49C6FBC}" srcOrd="0" destOrd="0" presId="urn:microsoft.com/office/officeart/2005/8/layout/vList2"/>
    <dgm:cxn modelId="{E507DB15-37D7-4272-B8C8-28346CB35332}" type="presOf" srcId="{F63533D7-E394-4B5A-9DAF-6A8534AEB948}" destId="{4827EBCB-D381-4E37-9FEA-57B67A355EA2}" srcOrd="0" destOrd="0" presId="urn:microsoft.com/office/officeart/2005/8/layout/vList2"/>
    <dgm:cxn modelId="{5D9C8B29-E8B3-4511-8514-84E2BF317CFA}"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01E7AF67-4D52-455A-9C86-3F9B0BBD1146}" srcId="{5A9FE939-A9CD-41DB-9A20-7D6FBDC57CE2}" destId="{06862A89-C65C-400C-8CFC-9CD8F43DD155}" srcOrd="2" destOrd="0" parTransId="{D5F0F149-7B19-401E-952D-2CA6FEF8E232}" sibTransId="{15AEF836-1E04-4615-B7B2-17F38C8594A6}"/>
    <dgm:cxn modelId="{082EF049-B0BE-4A6B-9311-28C72D624AE4}" srcId="{5A9FE939-A9CD-41DB-9A20-7D6FBDC57CE2}" destId="{B4227400-849E-474E-A007-C32E0E742053}" srcOrd="7" destOrd="0" parTransId="{44D24B61-4815-4FAB-818B-62F29EE097C7}" sibTransId="{87B57AD5-0C4F-4AC6-AAFC-7E23A0318246}"/>
    <dgm:cxn modelId="{6FC6F84A-740D-4BC2-9176-351F0EFD1EB9}" srcId="{5A9FE939-A9CD-41DB-9A20-7D6FBDC57CE2}" destId="{060FF34E-57CE-4000-B233-A284C6B909F0}" srcOrd="6"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57392C71-860D-456F-803A-36D0C0CADB16}" type="presOf" srcId="{D5E05E36-BE32-41DF-90E8-D02D0E562E3A}" destId="{5D7CA678-A67E-4567-9BAF-A3BABB086CB8}" srcOrd="0" destOrd="0" presId="urn:microsoft.com/office/officeart/2005/8/layout/vList2"/>
    <dgm:cxn modelId="{D13CEB74-94E9-4788-B89D-704773BD22A4}" type="presOf" srcId="{B4227400-849E-474E-A007-C32E0E742053}" destId="{D01D96C4-5F6B-427C-BE41-B4B85555B714}" srcOrd="0" destOrd="0" presId="urn:microsoft.com/office/officeart/2005/8/layout/vList2"/>
    <dgm:cxn modelId="{F8326378-AD0C-42E9-BF5F-220DEAD29745}" srcId="{5A9FE939-A9CD-41DB-9A20-7D6FBDC57CE2}" destId="{9E290EDD-02AD-47A3-ABC6-66B3E17FD47E}" srcOrd="3" destOrd="0" parTransId="{0F8969B3-0E77-4470-9387-C1E138A4F103}" sibTransId="{2088E046-50A9-4DD2-A17C-687D63D919EB}"/>
    <dgm:cxn modelId="{43F42A79-ECBF-46F9-9D66-1B97FE75321D}" srcId="{5A9FE939-A9CD-41DB-9A20-7D6FBDC57CE2}" destId="{3F746029-AA07-4CBA-840A-C69BA6174D85}" srcOrd="8" destOrd="0" parTransId="{16C92A0A-8647-4995-B822-486571A77917}" sibTransId="{569B1958-D72D-464A-81AD-6D328C30B913}"/>
    <dgm:cxn modelId="{45B32F79-1258-48D5-850E-D6116FF0F60B}" srcId="{5A9FE939-A9CD-41DB-9A20-7D6FBDC57CE2}" destId="{363CCC04-E267-422B-BE85-F1AF602FA0EE}" srcOrd="5" destOrd="0" parTransId="{EAAE75C3-7FDF-4D42-BB49-3BFB8FDAB5EC}" sibTransId="{73866EF3-78C7-446E-B9A8-9B20503882EF}"/>
    <dgm:cxn modelId="{70601594-D9BD-4FE1-83BD-0A86D9F0D488}" srcId="{5A9FE939-A9CD-41DB-9A20-7D6FBDC57CE2}" destId="{F63533D7-E394-4B5A-9DAF-6A8534AEB948}" srcOrd="1" destOrd="0" parTransId="{EF26CE2A-884E-4769-BED6-5E0B0CEA8A07}" sibTransId="{D9EB1ED9-F585-459D-A0AB-4A4AC68D3B03}"/>
    <dgm:cxn modelId="{0418D8A0-E325-49A5-991D-E0982DDE85EA}" type="presOf" srcId="{9E290EDD-02AD-47A3-ABC6-66B3E17FD47E}" destId="{0AB0A4AD-281B-4768-9A39-54472DE6FC41}" srcOrd="0" destOrd="0" presId="urn:microsoft.com/office/officeart/2005/8/layout/vList2"/>
    <dgm:cxn modelId="{7E6BCBA7-852E-4622-9CFD-5C7B4360D71E}" type="presOf" srcId="{61A7CBD5-0C8D-4AB4-8798-672DAFE2B16A}" destId="{9C57168F-7574-4249-B754-D764A0A8DA2C}" srcOrd="0" destOrd="0" presId="urn:microsoft.com/office/officeart/2005/8/layout/vList2"/>
    <dgm:cxn modelId="{D12648C9-4BA9-48DC-B6EC-9A62AC4D5B84}" type="presOf" srcId="{060FF34E-57CE-4000-B233-A284C6B909F0}" destId="{02EDC758-C67E-4D8C-A6AF-80EEFFDED370}" srcOrd="0" destOrd="0" presId="urn:microsoft.com/office/officeart/2005/8/layout/vList2"/>
    <dgm:cxn modelId="{683B3DE3-9DC9-42BA-8E05-F42844F3304B}" type="presOf" srcId="{363CCC04-E267-422B-BE85-F1AF602FA0EE}" destId="{1F40A814-9716-40D1-8C15-C90984292291}" srcOrd="0" destOrd="0" presId="urn:microsoft.com/office/officeart/2005/8/layout/vList2"/>
    <dgm:cxn modelId="{5AF365C8-DBB1-4768-A743-5E3F980CCDA2}" type="presParOf" srcId="{10C5EC12-C058-4D5B-A591-1E02171C5E2B}" destId="{9C57168F-7574-4249-B754-D764A0A8DA2C}" srcOrd="0" destOrd="0" presId="urn:microsoft.com/office/officeart/2005/8/layout/vList2"/>
    <dgm:cxn modelId="{9B31D29E-888B-4E8F-99BC-7BF634D69ED9}" type="presParOf" srcId="{10C5EC12-C058-4D5B-A591-1E02171C5E2B}" destId="{040C27D3-E787-4511-8DC7-EC294A1B0AA4}" srcOrd="1" destOrd="0" presId="urn:microsoft.com/office/officeart/2005/8/layout/vList2"/>
    <dgm:cxn modelId="{E32066D8-291B-47C5-A3C8-3FCC27C8210C}" type="presParOf" srcId="{10C5EC12-C058-4D5B-A591-1E02171C5E2B}" destId="{4827EBCB-D381-4E37-9FEA-57B67A355EA2}" srcOrd="2" destOrd="0" presId="urn:microsoft.com/office/officeart/2005/8/layout/vList2"/>
    <dgm:cxn modelId="{B6B2DA1D-17DF-4B95-8792-43B181F559B7}" type="presParOf" srcId="{10C5EC12-C058-4D5B-A591-1E02171C5E2B}" destId="{1634D7D8-EFA3-4E1A-9C69-B408B5A887FB}" srcOrd="3" destOrd="0" presId="urn:microsoft.com/office/officeart/2005/8/layout/vList2"/>
    <dgm:cxn modelId="{9989C0DB-BD3D-4ED9-A065-602DA765675B}" type="presParOf" srcId="{10C5EC12-C058-4D5B-A591-1E02171C5E2B}" destId="{6362F929-600F-495A-9B9C-042A5394E349}" srcOrd="4" destOrd="0" presId="urn:microsoft.com/office/officeart/2005/8/layout/vList2"/>
    <dgm:cxn modelId="{2D3971A1-1CD1-41F4-B4A7-F70DF16CE5ED}" type="presParOf" srcId="{10C5EC12-C058-4D5B-A591-1E02171C5E2B}" destId="{EE0F5E99-E6DC-427B-A8E8-F5CC34CE2BFE}" srcOrd="5" destOrd="0" presId="urn:microsoft.com/office/officeart/2005/8/layout/vList2"/>
    <dgm:cxn modelId="{6C2FFEEA-3F64-4F81-AFE2-7916A5E1188E}" type="presParOf" srcId="{10C5EC12-C058-4D5B-A591-1E02171C5E2B}" destId="{0AB0A4AD-281B-4768-9A39-54472DE6FC41}" srcOrd="6" destOrd="0" presId="urn:microsoft.com/office/officeart/2005/8/layout/vList2"/>
    <dgm:cxn modelId="{9E95BB49-A512-4DF6-A27F-CD1CB15FBE37}" type="presParOf" srcId="{10C5EC12-C058-4D5B-A591-1E02171C5E2B}" destId="{1FEA75A5-6A25-4BE8-B018-332F572EF685}" srcOrd="7" destOrd="0" presId="urn:microsoft.com/office/officeart/2005/8/layout/vList2"/>
    <dgm:cxn modelId="{00E1E566-CEC0-4C2C-946A-C849B60981C1}" type="presParOf" srcId="{10C5EC12-C058-4D5B-A591-1E02171C5E2B}" destId="{5D7CA678-A67E-4567-9BAF-A3BABB086CB8}" srcOrd="8" destOrd="0" presId="urn:microsoft.com/office/officeart/2005/8/layout/vList2"/>
    <dgm:cxn modelId="{9F17AE46-8A85-48CC-A22F-31940FC6AD84}" type="presParOf" srcId="{10C5EC12-C058-4D5B-A591-1E02171C5E2B}" destId="{3F907982-EFDC-456A-A9FF-F01F485CA7F6}" srcOrd="9" destOrd="0" presId="urn:microsoft.com/office/officeart/2005/8/layout/vList2"/>
    <dgm:cxn modelId="{8E8FDD09-4B79-42AD-B47B-BD8FF5AB68DF}" type="presParOf" srcId="{10C5EC12-C058-4D5B-A591-1E02171C5E2B}" destId="{1F40A814-9716-40D1-8C15-C90984292291}" srcOrd="10" destOrd="0" presId="urn:microsoft.com/office/officeart/2005/8/layout/vList2"/>
    <dgm:cxn modelId="{DF2938C4-A7A7-4327-B59D-954EAEF4E659}" type="presParOf" srcId="{10C5EC12-C058-4D5B-A591-1E02171C5E2B}" destId="{E36A5ABB-B39E-40DA-93CE-7A51813866DB}" srcOrd="11" destOrd="0" presId="urn:microsoft.com/office/officeart/2005/8/layout/vList2"/>
    <dgm:cxn modelId="{FA924E29-5906-4930-B46B-B37EE2D39E46}" type="presParOf" srcId="{10C5EC12-C058-4D5B-A591-1E02171C5E2B}" destId="{02EDC758-C67E-4D8C-A6AF-80EEFFDED370}" srcOrd="12" destOrd="0" presId="urn:microsoft.com/office/officeart/2005/8/layout/vList2"/>
    <dgm:cxn modelId="{96D7781F-4895-4741-8DF2-42D5A7F625B5}" type="presParOf" srcId="{10C5EC12-C058-4D5B-A591-1E02171C5E2B}" destId="{BA1E207F-8402-4C9F-A62D-05A6F1E7954B}" srcOrd="13" destOrd="0" presId="urn:microsoft.com/office/officeart/2005/8/layout/vList2"/>
    <dgm:cxn modelId="{E99E8E4C-9D3B-4C48-90EF-E992A4AAE1E3}" type="presParOf" srcId="{10C5EC12-C058-4D5B-A591-1E02171C5E2B}" destId="{D01D96C4-5F6B-427C-BE41-B4B85555B714}" srcOrd="14" destOrd="0" presId="urn:microsoft.com/office/officeart/2005/8/layout/vList2"/>
    <dgm:cxn modelId="{E334D776-DF49-4738-9E1E-152A72A4B1E5}" type="presParOf" srcId="{10C5EC12-C058-4D5B-A591-1E02171C5E2B}" destId="{2E9EFE10-5788-4D5A-AD2F-C0265C985907}" srcOrd="15" destOrd="0" presId="urn:microsoft.com/office/officeart/2005/8/layout/vList2"/>
    <dgm:cxn modelId="{B4C75C57-CCB0-4268-BC31-739C807E6F19}" type="presParOf" srcId="{10C5EC12-C058-4D5B-A591-1E02171C5E2B}" destId="{6FAFB610-CD56-43EE-9835-5BE2F49C6FB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dgm:spPr/>
      <dgm:t>
        <a:bodyPr/>
        <a:lstStyle/>
        <a:p>
          <a:pPr algn="ctr"/>
          <a:r>
            <a:rPr lang="en-US" dirty="0"/>
            <a:t>Compute centers for local data</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862A89-C65C-400C-8CFC-9CD8F43DD155}">
      <dgm:prSet phldrT="[Text]"/>
      <dgm:spPr/>
      <dgm:t>
        <a:bodyPr/>
        <a:lstStyle/>
        <a:p>
          <a:pPr algn="ctr"/>
          <a:r>
            <a:rPr lang="en-US" dirty="0"/>
            <a:t>Compute constant approximation</a:t>
          </a:r>
        </a:p>
      </dgm:t>
    </dgm:p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9E290EDD-02AD-47A3-ABC6-66B3E17FD47E}">
      <dgm:prSet phldrT="[Text]"/>
      <dgm:spPr/>
      <dgm:t>
        <a:bodyPr/>
        <a:lstStyle/>
        <a:p>
          <a:pPr algn="ctr"/>
          <a:r>
            <a:rPr lang="en-US" dirty="0"/>
            <a:t>Communicate costs to nodes</a:t>
          </a:r>
        </a:p>
      </dgm:t>
    </dgm:pt>
    <dgm:pt modelId="{0F8969B3-0E77-4470-9387-C1E138A4F103}" type="parTrans" cxnId="{F8326378-AD0C-42E9-BF5F-220DEAD29745}">
      <dgm:prSet/>
      <dgm:spPr/>
      <dgm:t>
        <a:bodyPr/>
        <a:lstStyle/>
        <a:p>
          <a:pPr algn="ctr"/>
          <a:endParaRPr lang="en-US"/>
        </a:p>
      </dgm:t>
    </dgm:pt>
    <dgm:pt modelId="{2088E046-50A9-4DD2-A17C-687D63D919EB}" type="sibTrans" cxnId="{F8326378-AD0C-42E9-BF5F-220DEAD29745}">
      <dgm:prSet/>
      <dgm:spPr/>
      <dgm:t>
        <a:bodyPr/>
        <a:lstStyle/>
        <a:p>
          <a:pPr algn="ctr"/>
          <a:endParaRPr lang="en-US"/>
        </a:p>
      </dgm:t>
    </dgm:pt>
    <dgm:pt modelId="{363CCC04-E267-422B-BE85-F1AF602FA0EE}">
      <dgm:prSet>
        <dgm:style>
          <a:lnRef idx="2">
            <a:schemeClr val="dk1"/>
          </a:lnRef>
          <a:fillRef idx="1">
            <a:schemeClr val="lt1"/>
          </a:fillRef>
          <a:effectRef idx="0">
            <a:schemeClr val="dk1"/>
          </a:effectRef>
          <a:fontRef idx="minor">
            <a:schemeClr val="dk1"/>
          </a:fontRef>
        </dgm:style>
      </dgm:prSet>
      <dgm:spPr/>
      <dgm:t>
        <a:bodyPr/>
        <a:lstStyle/>
        <a:p>
          <a:pPr algn="ctr"/>
          <a:r>
            <a:rPr lang="en-US" dirty="0"/>
            <a:t>Compute number of points to be sampled</a:t>
          </a:r>
        </a:p>
      </dgm:t>
    </dgm:pt>
    <dgm:pt modelId="{EAAE75C3-7FDF-4D42-BB49-3BFB8FDAB5EC}" type="parTrans" cxnId="{45B32F79-1258-48D5-850E-D6116FF0F60B}">
      <dgm:prSet/>
      <dgm:spPr/>
      <dgm:t>
        <a:bodyPr/>
        <a:lstStyle/>
        <a:p>
          <a:pPr algn="ctr"/>
          <a:endParaRPr lang="en-US"/>
        </a:p>
      </dgm:t>
    </dgm:pt>
    <dgm:pt modelId="{73866EF3-78C7-446E-B9A8-9B20503882EF}" type="sibTrans" cxnId="{45B32F79-1258-48D5-850E-D6116FF0F60B}">
      <dgm:prSet/>
      <dgm:spPr/>
      <dgm:t>
        <a:bodyPr/>
        <a:lstStyle/>
        <a:p>
          <a:pPr algn="ctr"/>
          <a:endParaRPr lang="en-US"/>
        </a:p>
      </dgm:t>
    </dgm:pt>
    <dgm:pt modelId="{060FF34E-57CE-4000-B233-A284C6B909F0}">
      <dgm:prSet>
        <dgm:style>
          <a:lnRef idx="2">
            <a:schemeClr val="dk1"/>
          </a:lnRef>
          <a:fillRef idx="1">
            <a:schemeClr val="lt1"/>
          </a:fillRef>
          <a:effectRef idx="0">
            <a:schemeClr val="dk1"/>
          </a:effectRef>
          <a:fontRef idx="minor">
            <a:schemeClr val="dk1"/>
          </a:fontRef>
        </dgm:style>
      </dgm:prSet>
      <dgm:spPr/>
      <dgm:t>
        <a:bodyPr/>
        <a:lstStyle/>
        <a:p>
          <a:pPr algn="ctr"/>
          <a:r>
            <a:rPr lang="en-US" dirty="0"/>
            <a:t>Set weights on local data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B4227400-849E-474E-A007-C32E0E742053}">
      <dgm:prSet/>
      <dgm:spPr/>
      <dgm:t>
        <a:bodyPr/>
        <a:lstStyle/>
        <a:p>
          <a:pPr algn="ctr"/>
          <a:r>
            <a:rPr lang="en-US" dirty="0"/>
            <a:t>Random Sampling of points to coreset</a:t>
          </a:r>
        </a:p>
      </dgm:t>
    </dgm:pt>
    <dgm:pt modelId="{44D24B61-4815-4FAB-818B-62F29EE097C7}" type="parTrans" cxnId="{082EF049-B0BE-4A6B-9311-28C72D624AE4}">
      <dgm:prSet/>
      <dgm:spPr/>
      <dgm:t>
        <a:bodyPr/>
        <a:lstStyle/>
        <a:p>
          <a:pPr algn="ctr"/>
          <a:endParaRPr lang="en-US"/>
        </a:p>
      </dgm:t>
    </dgm:pt>
    <dgm:pt modelId="{87B57AD5-0C4F-4AC6-AAFC-7E23A0318246}" type="sibTrans" cxnId="{082EF049-B0BE-4A6B-9311-28C72D624AE4}">
      <dgm:prSet/>
      <dgm:spPr/>
      <dgm:t>
        <a:bodyPr/>
        <a:lstStyle/>
        <a:p>
          <a:pPr algn="ctr"/>
          <a:endParaRPr lang="en-US"/>
        </a:p>
      </dgm:t>
    </dgm:pt>
    <dgm:pt modelId="{3F746029-AA07-4CBA-840A-C69BA6174D85}">
      <dgm:prSet/>
      <dgm:spPr/>
      <dgm:t>
        <a:bodyPr/>
        <a:lstStyle/>
        <a:p>
          <a:pPr algn="ctr"/>
          <a:r>
            <a:rPr lang="en-US" dirty="0"/>
            <a:t>Inclusion of local centers to coreset</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9" custLinFactNeighborY="-954">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9">
        <dgm:presLayoutVars>
          <dgm:chMax val="0"/>
          <dgm:bulletEnabled val="1"/>
        </dgm:presLayoutVars>
      </dgm:prSet>
      <dgm:spPr/>
    </dgm:pt>
    <dgm:pt modelId="{1634D7D8-EFA3-4E1A-9C69-B408B5A887FB}" type="pres">
      <dgm:prSet presAssocID="{D9EB1ED9-F585-459D-A0AB-4A4AC68D3B03}" presName="spacer" presStyleCnt="0"/>
      <dgm:spPr/>
    </dgm:pt>
    <dgm:pt modelId="{6362F929-600F-495A-9B9C-042A5394E349}" type="pres">
      <dgm:prSet presAssocID="{06862A89-C65C-400C-8CFC-9CD8F43DD155}" presName="parentText" presStyleLbl="node1" presStyleIdx="2" presStyleCnt="9">
        <dgm:presLayoutVars>
          <dgm:chMax val="0"/>
          <dgm:bulletEnabled val="1"/>
        </dgm:presLayoutVars>
      </dgm:prSet>
      <dgm:spPr/>
    </dgm:pt>
    <dgm:pt modelId="{EE0F5E99-E6DC-427B-A8E8-F5CC34CE2BFE}" type="pres">
      <dgm:prSet presAssocID="{15AEF836-1E04-4615-B7B2-17F38C8594A6}" presName="spacer" presStyleCnt="0"/>
      <dgm:spPr/>
    </dgm:pt>
    <dgm:pt modelId="{0AB0A4AD-281B-4768-9A39-54472DE6FC41}" type="pres">
      <dgm:prSet presAssocID="{9E290EDD-02AD-47A3-ABC6-66B3E17FD47E}" presName="parentText" presStyleLbl="node1" presStyleIdx="3" presStyleCnt="9">
        <dgm:presLayoutVars>
          <dgm:chMax val="0"/>
          <dgm:bulletEnabled val="1"/>
        </dgm:presLayoutVars>
      </dgm:prSet>
      <dgm:spPr/>
    </dgm:pt>
    <dgm:pt modelId="{1FEA75A5-6A25-4BE8-B018-332F572EF685}" type="pres">
      <dgm:prSet presAssocID="{2088E046-50A9-4DD2-A17C-687D63D919EB}" presName="spacer" presStyleCnt="0"/>
      <dgm:spPr/>
    </dgm:pt>
    <dgm:pt modelId="{5D7CA678-A67E-4567-9BAF-A3BABB086CB8}" type="pres">
      <dgm:prSet presAssocID="{D5E05E36-BE32-41DF-90E8-D02D0E562E3A}" presName="parentText" presStyleLbl="node1" presStyleIdx="4" presStyleCnt="9">
        <dgm:presLayoutVars>
          <dgm:chMax val="0"/>
          <dgm:bulletEnabled val="1"/>
        </dgm:presLayoutVars>
      </dgm:prSet>
      <dgm:spPr/>
    </dgm:pt>
    <dgm:pt modelId="{3F907982-EFDC-456A-A9FF-F01F485CA7F6}" type="pres">
      <dgm:prSet presAssocID="{92705213-B2F1-49CE-A18D-E86C27681FF7}" presName="spacer" presStyleCnt="0"/>
      <dgm:spPr/>
    </dgm:pt>
    <dgm:pt modelId="{1F40A814-9716-40D1-8C15-C90984292291}" type="pres">
      <dgm:prSet presAssocID="{363CCC04-E267-422B-BE85-F1AF602FA0EE}" presName="parentText" presStyleLbl="node1" presStyleIdx="5" presStyleCnt="9">
        <dgm:presLayoutVars>
          <dgm:chMax val="0"/>
          <dgm:bulletEnabled val="1"/>
        </dgm:presLayoutVars>
      </dgm:prSet>
      <dgm:spPr/>
    </dgm:pt>
    <dgm:pt modelId="{E36A5ABB-B39E-40DA-93CE-7A51813866DB}" type="pres">
      <dgm:prSet presAssocID="{73866EF3-78C7-446E-B9A8-9B20503882EF}" presName="spacer" presStyleCnt="0"/>
      <dgm:spPr/>
    </dgm:pt>
    <dgm:pt modelId="{02EDC758-C67E-4D8C-A6AF-80EEFFDED370}" type="pres">
      <dgm:prSet presAssocID="{060FF34E-57CE-4000-B233-A284C6B909F0}" presName="parentText" presStyleLbl="node1" presStyleIdx="6" presStyleCnt="9">
        <dgm:presLayoutVars>
          <dgm:chMax val="0"/>
          <dgm:bulletEnabled val="1"/>
        </dgm:presLayoutVars>
      </dgm:prSet>
      <dgm:spPr/>
    </dgm:pt>
    <dgm:pt modelId="{BA1E207F-8402-4C9F-A62D-05A6F1E7954B}" type="pres">
      <dgm:prSet presAssocID="{476D1011-9846-42BE-90A6-1C0A1192E54D}" presName="spacer" presStyleCnt="0"/>
      <dgm:spPr/>
    </dgm:pt>
    <dgm:pt modelId="{D01D96C4-5F6B-427C-BE41-B4B85555B714}" type="pres">
      <dgm:prSet presAssocID="{B4227400-849E-474E-A007-C32E0E742053}" presName="parentText" presStyleLbl="node1" presStyleIdx="7" presStyleCnt="9">
        <dgm:presLayoutVars>
          <dgm:chMax val="0"/>
          <dgm:bulletEnabled val="1"/>
        </dgm:presLayoutVars>
      </dgm:prSet>
      <dgm:spPr/>
    </dgm:pt>
    <dgm:pt modelId="{2E9EFE10-5788-4D5A-AD2F-C0265C985907}" type="pres">
      <dgm:prSet presAssocID="{87B57AD5-0C4F-4AC6-AAFC-7E23A0318246}" presName="spacer" presStyleCnt="0"/>
      <dgm:spPr/>
    </dgm:pt>
    <dgm:pt modelId="{6FAFB610-CD56-43EE-9835-5BE2F49C6FBC}" type="pres">
      <dgm:prSet presAssocID="{3F746029-AA07-4CBA-840A-C69BA6174D85}" presName="parentText" presStyleLbl="node1" presStyleIdx="8" presStyleCnt="9">
        <dgm:presLayoutVars>
          <dgm:chMax val="0"/>
          <dgm:bulletEnabled val="1"/>
        </dgm:presLayoutVars>
      </dgm:prSet>
      <dgm:spPr/>
    </dgm:pt>
  </dgm:ptLst>
  <dgm:cxnLst>
    <dgm:cxn modelId="{9FE6B307-B7EE-471B-80EA-FDDD625A2997}" type="presOf" srcId="{06862A89-C65C-400C-8CFC-9CD8F43DD155}" destId="{6362F929-600F-495A-9B9C-042A5394E349}" srcOrd="0" destOrd="0" presId="urn:microsoft.com/office/officeart/2005/8/layout/vList2"/>
    <dgm:cxn modelId="{470DBC0D-C71F-406E-9FFE-335BE49F5D7D}" type="presOf" srcId="{3F746029-AA07-4CBA-840A-C69BA6174D85}" destId="{6FAFB610-CD56-43EE-9835-5BE2F49C6FBC}" srcOrd="0" destOrd="0" presId="urn:microsoft.com/office/officeart/2005/8/layout/vList2"/>
    <dgm:cxn modelId="{E507DB15-37D7-4272-B8C8-28346CB35332}" type="presOf" srcId="{F63533D7-E394-4B5A-9DAF-6A8534AEB948}" destId="{4827EBCB-D381-4E37-9FEA-57B67A355EA2}" srcOrd="0" destOrd="0" presId="urn:microsoft.com/office/officeart/2005/8/layout/vList2"/>
    <dgm:cxn modelId="{5D9C8B29-E8B3-4511-8514-84E2BF317CFA}"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01E7AF67-4D52-455A-9C86-3F9B0BBD1146}" srcId="{5A9FE939-A9CD-41DB-9A20-7D6FBDC57CE2}" destId="{06862A89-C65C-400C-8CFC-9CD8F43DD155}" srcOrd="2" destOrd="0" parTransId="{D5F0F149-7B19-401E-952D-2CA6FEF8E232}" sibTransId="{15AEF836-1E04-4615-B7B2-17F38C8594A6}"/>
    <dgm:cxn modelId="{082EF049-B0BE-4A6B-9311-28C72D624AE4}" srcId="{5A9FE939-A9CD-41DB-9A20-7D6FBDC57CE2}" destId="{B4227400-849E-474E-A007-C32E0E742053}" srcOrd="7" destOrd="0" parTransId="{44D24B61-4815-4FAB-818B-62F29EE097C7}" sibTransId="{87B57AD5-0C4F-4AC6-AAFC-7E23A0318246}"/>
    <dgm:cxn modelId="{6FC6F84A-740D-4BC2-9176-351F0EFD1EB9}" srcId="{5A9FE939-A9CD-41DB-9A20-7D6FBDC57CE2}" destId="{060FF34E-57CE-4000-B233-A284C6B909F0}" srcOrd="6"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57392C71-860D-456F-803A-36D0C0CADB16}" type="presOf" srcId="{D5E05E36-BE32-41DF-90E8-D02D0E562E3A}" destId="{5D7CA678-A67E-4567-9BAF-A3BABB086CB8}" srcOrd="0" destOrd="0" presId="urn:microsoft.com/office/officeart/2005/8/layout/vList2"/>
    <dgm:cxn modelId="{D13CEB74-94E9-4788-B89D-704773BD22A4}" type="presOf" srcId="{B4227400-849E-474E-A007-C32E0E742053}" destId="{D01D96C4-5F6B-427C-BE41-B4B85555B714}" srcOrd="0" destOrd="0" presId="urn:microsoft.com/office/officeart/2005/8/layout/vList2"/>
    <dgm:cxn modelId="{F8326378-AD0C-42E9-BF5F-220DEAD29745}" srcId="{5A9FE939-A9CD-41DB-9A20-7D6FBDC57CE2}" destId="{9E290EDD-02AD-47A3-ABC6-66B3E17FD47E}" srcOrd="3" destOrd="0" parTransId="{0F8969B3-0E77-4470-9387-C1E138A4F103}" sibTransId="{2088E046-50A9-4DD2-A17C-687D63D919EB}"/>
    <dgm:cxn modelId="{43F42A79-ECBF-46F9-9D66-1B97FE75321D}" srcId="{5A9FE939-A9CD-41DB-9A20-7D6FBDC57CE2}" destId="{3F746029-AA07-4CBA-840A-C69BA6174D85}" srcOrd="8" destOrd="0" parTransId="{16C92A0A-8647-4995-B822-486571A77917}" sibTransId="{569B1958-D72D-464A-81AD-6D328C30B913}"/>
    <dgm:cxn modelId="{45B32F79-1258-48D5-850E-D6116FF0F60B}" srcId="{5A9FE939-A9CD-41DB-9A20-7D6FBDC57CE2}" destId="{363CCC04-E267-422B-BE85-F1AF602FA0EE}" srcOrd="5" destOrd="0" parTransId="{EAAE75C3-7FDF-4D42-BB49-3BFB8FDAB5EC}" sibTransId="{73866EF3-78C7-446E-B9A8-9B20503882EF}"/>
    <dgm:cxn modelId="{70601594-D9BD-4FE1-83BD-0A86D9F0D488}" srcId="{5A9FE939-A9CD-41DB-9A20-7D6FBDC57CE2}" destId="{F63533D7-E394-4B5A-9DAF-6A8534AEB948}" srcOrd="1" destOrd="0" parTransId="{EF26CE2A-884E-4769-BED6-5E0B0CEA8A07}" sibTransId="{D9EB1ED9-F585-459D-A0AB-4A4AC68D3B03}"/>
    <dgm:cxn modelId="{0418D8A0-E325-49A5-991D-E0982DDE85EA}" type="presOf" srcId="{9E290EDD-02AD-47A3-ABC6-66B3E17FD47E}" destId="{0AB0A4AD-281B-4768-9A39-54472DE6FC41}" srcOrd="0" destOrd="0" presId="urn:microsoft.com/office/officeart/2005/8/layout/vList2"/>
    <dgm:cxn modelId="{7E6BCBA7-852E-4622-9CFD-5C7B4360D71E}" type="presOf" srcId="{61A7CBD5-0C8D-4AB4-8798-672DAFE2B16A}" destId="{9C57168F-7574-4249-B754-D764A0A8DA2C}" srcOrd="0" destOrd="0" presId="urn:microsoft.com/office/officeart/2005/8/layout/vList2"/>
    <dgm:cxn modelId="{D12648C9-4BA9-48DC-B6EC-9A62AC4D5B84}" type="presOf" srcId="{060FF34E-57CE-4000-B233-A284C6B909F0}" destId="{02EDC758-C67E-4D8C-A6AF-80EEFFDED370}" srcOrd="0" destOrd="0" presId="urn:microsoft.com/office/officeart/2005/8/layout/vList2"/>
    <dgm:cxn modelId="{683B3DE3-9DC9-42BA-8E05-F42844F3304B}" type="presOf" srcId="{363CCC04-E267-422B-BE85-F1AF602FA0EE}" destId="{1F40A814-9716-40D1-8C15-C90984292291}" srcOrd="0" destOrd="0" presId="urn:microsoft.com/office/officeart/2005/8/layout/vList2"/>
    <dgm:cxn modelId="{5AF365C8-DBB1-4768-A743-5E3F980CCDA2}" type="presParOf" srcId="{10C5EC12-C058-4D5B-A591-1E02171C5E2B}" destId="{9C57168F-7574-4249-B754-D764A0A8DA2C}" srcOrd="0" destOrd="0" presId="urn:microsoft.com/office/officeart/2005/8/layout/vList2"/>
    <dgm:cxn modelId="{9B31D29E-888B-4E8F-99BC-7BF634D69ED9}" type="presParOf" srcId="{10C5EC12-C058-4D5B-A591-1E02171C5E2B}" destId="{040C27D3-E787-4511-8DC7-EC294A1B0AA4}" srcOrd="1" destOrd="0" presId="urn:microsoft.com/office/officeart/2005/8/layout/vList2"/>
    <dgm:cxn modelId="{E32066D8-291B-47C5-A3C8-3FCC27C8210C}" type="presParOf" srcId="{10C5EC12-C058-4D5B-A591-1E02171C5E2B}" destId="{4827EBCB-D381-4E37-9FEA-57B67A355EA2}" srcOrd="2" destOrd="0" presId="urn:microsoft.com/office/officeart/2005/8/layout/vList2"/>
    <dgm:cxn modelId="{B6B2DA1D-17DF-4B95-8792-43B181F559B7}" type="presParOf" srcId="{10C5EC12-C058-4D5B-A591-1E02171C5E2B}" destId="{1634D7D8-EFA3-4E1A-9C69-B408B5A887FB}" srcOrd="3" destOrd="0" presId="urn:microsoft.com/office/officeart/2005/8/layout/vList2"/>
    <dgm:cxn modelId="{9989C0DB-BD3D-4ED9-A065-602DA765675B}" type="presParOf" srcId="{10C5EC12-C058-4D5B-A591-1E02171C5E2B}" destId="{6362F929-600F-495A-9B9C-042A5394E349}" srcOrd="4" destOrd="0" presId="urn:microsoft.com/office/officeart/2005/8/layout/vList2"/>
    <dgm:cxn modelId="{2D3971A1-1CD1-41F4-B4A7-F70DF16CE5ED}" type="presParOf" srcId="{10C5EC12-C058-4D5B-A591-1E02171C5E2B}" destId="{EE0F5E99-E6DC-427B-A8E8-F5CC34CE2BFE}" srcOrd="5" destOrd="0" presId="urn:microsoft.com/office/officeart/2005/8/layout/vList2"/>
    <dgm:cxn modelId="{6C2FFEEA-3F64-4F81-AFE2-7916A5E1188E}" type="presParOf" srcId="{10C5EC12-C058-4D5B-A591-1E02171C5E2B}" destId="{0AB0A4AD-281B-4768-9A39-54472DE6FC41}" srcOrd="6" destOrd="0" presId="urn:microsoft.com/office/officeart/2005/8/layout/vList2"/>
    <dgm:cxn modelId="{9E95BB49-A512-4DF6-A27F-CD1CB15FBE37}" type="presParOf" srcId="{10C5EC12-C058-4D5B-A591-1E02171C5E2B}" destId="{1FEA75A5-6A25-4BE8-B018-332F572EF685}" srcOrd="7" destOrd="0" presId="urn:microsoft.com/office/officeart/2005/8/layout/vList2"/>
    <dgm:cxn modelId="{00E1E566-CEC0-4C2C-946A-C849B60981C1}" type="presParOf" srcId="{10C5EC12-C058-4D5B-A591-1E02171C5E2B}" destId="{5D7CA678-A67E-4567-9BAF-A3BABB086CB8}" srcOrd="8" destOrd="0" presId="urn:microsoft.com/office/officeart/2005/8/layout/vList2"/>
    <dgm:cxn modelId="{9F17AE46-8A85-48CC-A22F-31940FC6AD84}" type="presParOf" srcId="{10C5EC12-C058-4D5B-A591-1E02171C5E2B}" destId="{3F907982-EFDC-456A-A9FF-F01F485CA7F6}" srcOrd="9" destOrd="0" presId="urn:microsoft.com/office/officeart/2005/8/layout/vList2"/>
    <dgm:cxn modelId="{8E8FDD09-4B79-42AD-B47B-BD8FF5AB68DF}" type="presParOf" srcId="{10C5EC12-C058-4D5B-A591-1E02171C5E2B}" destId="{1F40A814-9716-40D1-8C15-C90984292291}" srcOrd="10" destOrd="0" presId="urn:microsoft.com/office/officeart/2005/8/layout/vList2"/>
    <dgm:cxn modelId="{DF2938C4-A7A7-4327-B59D-954EAEF4E659}" type="presParOf" srcId="{10C5EC12-C058-4D5B-A591-1E02171C5E2B}" destId="{E36A5ABB-B39E-40DA-93CE-7A51813866DB}" srcOrd="11" destOrd="0" presId="urn:microsoft.com/office/officeart/2005/8/layout/vList2"/>
    <dgm:cxn modelId="{FA924E29-5906-4930-B46B-B37EE2D39E46}" type="presParOf" srcId="{10C5EC12-C058-4D5B-A591-1E02171C5E2B}" destId="{02EDC758-C67E-4D8C-A6AF-80EEFFDED370}" srcOrd="12" destOrd="0" presId="urn:microsoft.com/office/officeart/2005/8/layout/vList2"/>
    <dgm:cxn modelId="{96D7781F-4895-4741-8DF2-42D5A7F625B5}" type="presParOf" srcId="{10C5EC12-C058-4D5B-A591-1E02171C5E2B}" destId="{BA1E207F-8402-4C9F-A62D-05A6F1E7954B}" srcOrd="13" destOrd="0" presId="urn:microsoft.com/office/officeart/2005/8/layout/vList2"/>
    <dgm:cxn modelId="{E99E8E4C-9D3B-4C48-90EF-E992A4AAE1E3}" type="presParOf" srcId="{10C5EC12-C058-4D5B-A591-1E02171C5E2B}" destId="{D01D96C4-5F6B-427C-BE41-B4B85555B714}" srcOrd="14" destOrd="0" presId="urn:microsoft.com/office/officeart/2005/8/layout/vList2"/>
    <dgm:cxn modelId="{E334D776-DF49-4738-9E1E-152A72A4B1E5}" type="presParOf" srcId="{10C5EC12-C058-4D5B-A591-1E02171C5E2B}" destId="{2E9EFE10-5788-4D5A-AD2F-C0265C985907}" srcOrd="15" destOrd="0" presId="urn:microsoft.com/office/officeart/2005/8/layout/vList2"/>
    <dgm:cxn modelId="{B4C75C57-CCB0-4268-BC31-739C807E6F19}" type="presParOf" srcId="{10C5EC12-C058-4D5B-A591-1E02171C5E2B}" destId="{6FAFB610-CD56-43EE-9835-5BE2F49C6FBC}" srcOrd="1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mc:AlternateContent xmlns:mc="http://schemas.openxmlformats.org/markup-compatibility/2006" xmlns:a14="http://schemas.microsoft.com/office/drawing/2010/main">
      <mc:Choice Requires="a14">
        <dgm:pt modelId="{F63533D7-E394-4B5A-9DAF-6A8534AEB948}">
          <dgm:prSet phldrT="[Text]" custT="1"/>
          <dgm:spPr/>
          <dgm:t>
            <a:bodyPr/>
            <a:lstStyle/>
            <a:p>
              <a:pPr algn="ctr"/>
              <a:r>
                <a:rPr lang="en-US" sz="1300" dirty="0"/>
                <a:t>Get </a:t>
              </a:r>
              <a14:m>
                <m:oMath xmlns:m="http://schemas.openxmlformats.org/officeDocument/2006/math">
                  <m:r>
                    <a:rPr lang="en-US" sz="1300" i="1" smtClean="0">
                      <a:latin typeface="Cambria Math" panose="02040503050406030204" pitchFamily="18" charset="0"/>
                      <a:ea typeface="Cambria Math" panose="02040503050406030204" pitchFamily="18" charset="0"/>
                    </a:rPr>
                    <m:t>𝜀</m:t>
                  </m:r>
                </m:oMath>
              </a14:m>
              <a:r>
                <a:rPr lang="en-US" sz="1300" dirty="0"/>
                <a:t> local coreset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𝐷</m:t>
                      </m:r>
                    </m:e>
                    <m:sub>
                      <m:r>
                        <a:rPr lang="en-US" sz="1300" b="0" i="1" smtClean="0">
                          <a:latin typeface="Cambria Math" panose="02040503050406030204" pitchFamily="18" charset="0"/>
                        </a:rPr>
                        <m:t>𝑖</m:t>
                      </m:r>
                    </m:sub>
                  </m:sSub>
                </m:oMath>
              </a14:m>
              <a:r>
                <a:rPr lang="en-US" sz="1300" dirty="0"/>
                <a:t>using Distributed Coreset construction algorithm</a:t>
              </a:r>
            </a:p>
          </dgm:t>
        </dgm:pt>
      </mc:Choice>
      <mc:Fallback xmlns="">
        <dgm:pt modelId="{F63533D7-E394-4B5A-9DAF-6A8534AEB948}">
          <dgm:prSet phldrT="[Text]" custT="1"/>
          <dgm:spPr/>
          <dgm:t>
            <a:bodyPr/>
            <a:lstStyle/>
            <a:p>
              <a:pPr algn="ctr"/>
              <a:r>
                <a:rPr lang="en-US" sz="1300" dirty="0"/>
                <a:t>Get </a:t>
              </a:r>
              <a:r>
                <a:rPr lang="en-US" sz="1300" i="0">
                  <a:latin typeface="Cambria Math" panose="02040503050406030204" pitchFamily="18" charset="0"/>
                  <a:ea typeface="Cambria Math" panose="02040503050406030204" pitchFamily="18" charset="0"/>
                </a:rPr>
                <a:t>𝜀</a:t>
              </a:r>
              <a:r>
                <a:rPr lang="en-US" sz="1300" dirty="0"/>
                <a:t> local coreset </a:t>
              </a:r>
              <a:r>
                <a:rPr lang="en-US" sz="1300" b="0" i="0">
                  <a:latin typeface="Cambria Math" panose="02040503050406030204" pitchFamily="18" charset="0"/>
                </a:rPr>
                <a:t>𝐷_𝑖</a:t>
              </a:r>
              <a:r>
                <a:rPr lang="en-US" sz="1300" dirty="0"/>
                <a:t>using Distributed Coreset construction algorithm</a:t>
              </a:r>
            </a:p>
          </dgm:t>
        </dgm:pt>
      </mc:Fallback>
    </mc:AlternateConten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mc:AlternateContent xmlns:mc="http://schemas.openxmlformats.org/markup-compatibility/2006" xmlns:a14="http://schemas.microsoft.com/office/drawing/2010/main">
      <mc:Choice Requires="a14">
        <dgm:pt modelId="{060FF34E-57CE-4000-B233-A284C6B909F0}">
          <dgm:prSet custT="1"/>
          <dgm:spPr/>
          <dgm:t>
            <a:bodyPr/>
            <a:lstStyle/>
            <a:p>
              <a:pPr algn="ctr"/>
              <a:r>
                <a:rPr lang="en-US" sz="1600" dirty="0"/>
                <a:t>Call </a:t>
              </a:r>
              <a:r>
                <a:rPr lang="en-US" sz="1600" dirty="0" err="1"/>
                <a:t>Message_Parsing</a:t>
              </a:r>
              <a:r>
                <a:rPr lang="en-US" sz="1600" dirty="0"/>
                <a:t> (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𝑖</m:t>
                      </m:r>
                    </m:sub>
                  </m:sSub>
                </m:oMath>
              </a14:m>
              <a:r>
                <a:rPr lang="en-US" sz="1600" dirty="0"/>
                <a: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oMath>
              </a14:m>
              <a:endParaRPr lang="en-US" sz="1600" dirty="0"/>
            </a:p>
          </dgm:t>
        </dgm:pt>
      </mc:Choice>
      <mc:Fallback xmlns="">
        <dgm:pt modelId="{060FF34E-57CE-4000-B233-A284C6B909F0}">
          <dgm:prSet custT="1"/>
          <dgm:spPr/>
          <dgm:t>
            <a:bodyPr/>
            <a:lstStyle/>
            <a:p>
              <a:pPr algn="ctr"/>
              <a:r>
                <a:rPr lang="en-US" sz="1600" dirty="0"/>
                <a:t>Call </a:t>
              </a:r>
              <a:r>
                <a:rPr lang="en-US" sz="1600" dirty="0" err="1"/>
                <a:t>Message_Parsing</a:t>
              </a:r>
              <a:r>
                <a:rPr lang="en-US" sz="1600" dirty="0"/>
                <a:t> ( </a:t>
              </a:r>
              <a:r>
                <a:rPr lang="en-US" sz="1600" b="0" i="0">
                  <a:latin typeface="Cambria Math" panose="02040503050406030204" pitchFamily="18" charset="0"/>
                </a:rPr>
                <a:t>𝐷_𝑖</a:t>
              </a:r>
              <a:r>
                <a:rPr lang="en-US" sz="1600" dirty="0"/>
                <a:t>, </a:t>
              </a:r>
              <a:r>
                <a:rPr lang="en-US" sz="1600" b="0" i="0">
                  <a:latin typeface="Cambria Math" panose="02040503050406030204" pitchFamily="18" charset="0"/>
                </a:rPr>
                <a:t>𝑁_𝑖)</a:t>
              </a:r>
              <a:endParaRPr lang="en-US" sz="1600" dirty="0"/>
            </a:p>
          </dgm:t>
        </dgm:pt>
      </mc:Fallback>
    </mc:AlternateConten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mc:AlternateContent xmlns:mc="http://schemas.openxmlformats.org/markup-compatibility/2006" xmlns:a14="http://schemas.microsoft.com/office/drawing/2010/main">
      <mc:Choice Requires="a14">
        <dgm:pt modelId="{3F746029-AA07-4CBA-840A-C69BA6174D85}">
          <dgm:prSet custT="1"/>
          <dgm:spPr/>
          <dgm:t>
            <a:bodyPr/>
            <a:lstStyle/>
            <a:p>
              <a:pPr algn="ctr"/>
              <a:r>
                <a:rPr lang="en-US" sz="1800" dirty="0"/>
                <a:t>X =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𝐴</m:t>
                      </m:r>
                    </m:e>
                    <m:sub>
                      <m:r>
                        <a:rPr lang="en-US" sz="1800" b="0" i="1" dirty="0" smtClean="0">
                          <a:latin typeface="Cambria Math" panose="02040503050406030204" pitchFamily="18" charset="0"/>
                          <a:ea typeface="Cambria Math" panose="02040503050406030204" pitchFamily="18" charset="0"/>
                        </a:rPr>
                        <m:t>𝛼</m:t>
                      </m:r>
                    </m:sub>
                  </m:sSub>
                </m:oMath>
              </a14:m>
              <a:r>
                <a:rPr lang="en-US" sz="1800" dirty="0"/>
                <a: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m:t>
                  </m:r>
                </m:oMath>
              </a14:m>
              <a:r>
                <a:rPr lang="en-US" sz="1800" dirty="0"/>
                <a:t> </a:t>
              </a:r>
            </a:p>
          </dgm:t>
        </dgm:pt>
      </mc:Choice>
      <mc:Fallback xmlns="">
        <dgm:pt modelId="{3F746029-AA07-4CBA-840A-C69BA6174D85}">
          <dgm:prSet custT="1"/>
          <dgm:spPr/>
          <dgm:t>
            <a:bodyPr/>
            <a:lstStyle/>
            <a:p>
              <a:pPr algn="ctr"/>
              <a:r>
                <a:rPr lang="en-US" sz="1800" dirty="0"/>
                <a:t>X = </a:t>
              </a:r>
              <a:r>
                <a:rPr lang="en-US" sz="1800" b="0" i="0" dirty="0">
                  <a:latin typeface="Cambria Math" panose="02040503050406030204" pitchFamily="18" charset="0"/>
                </a:rPr>
                <a:t>𝐴_</a:t>
              </a:r>
              <a:r>
                <a:rPr lang="en-US" sz="1800" b="0" i="0" dirty="0">
                  <a:latin typeface="Cambria Math" panose="02040503050406030204" pitchFamily="18" charset="0"/>
                  <a:ea typeface="Cambria Math" panose="02040503050406030204" pitchFamily="18" charset="0"/>
                </a:rPr>
                <a:t>𝛼</a:t>
              </a:r>
              <a:r>
                <a:rPr lang="en-US" sz="1800" dirty="0"/>
                <a:t> (</a:t>
              </a:r>
              <a:r>
                <a:rPr lang="en-US" sz="1800" i="0" dirty="0">
                  <a:latin typeface="Cambria Math" panose="02040503050406030204" pitchFamily="18" charset="0"/>
                  <a:ea typeface="Cambria Math" panose="02040503050406030204" pitchFamily="18" charset="0"/>
                </a:rPr>
                <a:t>∪</a:t>
              </a:r>
              <a:r>
                <a:rPr lang="en-US" sz="1800" b="0" i="0">
                  <a:latin typeface="Cambria Math" panose="02040503050406030204" pitchFamily="18" charset="0"/>
                </a:rPr>
                <a:t>𝐷_𝑗)</a:t>
              </a:r>
              <a:r>
                <a:rPr lang="en-US" sz="1800" dirty="0"/>
                <a:t> </a:t>
              </a:r>
            </a:p>
          </dgm:t>
        </dgm:pt>
      </mc:Fallback>
    </mc:AlternateConten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mc:AlternateContent xmlns:mc="http://schemas.openxmlformats.org/markup-compatibility/2006" xmlns:a14="http://schemas.microsoft.com/office/drawing/2010/main">
      <mc:Choice Requires="a14">
        <dgm:pt modelId="{9900C766-A925-4B75-BFB1-6AEFB8CFF0F7}">
          <dgm:prSet phldrT="[Text]" custT="1"/>
          <dgm:spPr>
            <a:solidFill>
              <a:schemeClr val="bg1"/>
            </a:solidFill>
          </dgm:spPr>
          <dgm:t>
            <a:bodyPr/>
            <a:lstStyle/>
            <a:p>
              <a:pPr algn="ctr"/>
              <a:r>
                <a:rPr lang="en-US" sz="1500" dirty="0"/>
                <a:t>For each node </a:t>
              </a:r>
              <a14:m>
                <m:oMath xmlns:m="http://schemas.openxmlformats.org/officeDocument/2006/math">
                  <m:r>
                    <a:rPr lang="en-US" sz="1500" i="1" dirty="0" err="1" smtClean="0">
                      <a:latin typeface="Cambria Math" panose="02040503050406030204" pitchFamily="18" charset="0"/>
                    </a:rPr>
                    <m:t>𝑖</m:t>
                  </m:r>
                </m:oMath>
              </a14:m>
              <a:endParaRPr lang="en-US" sz="1500" dirty="0"/>
            </a:p>
          </dgm:t>
        </dgm:pt>
      </mc:Choice>
      <mc:Fallback xmlns="">
        <dgm:pt modelId="{9900C766-A925-4B75-BFB1-6AEFB8CFF0F7}">
          <dgm:prSet phldrT="[Text]" custT="1"/>
          <dgm:spPr>
            <a:solidFill>
              <a:schemeClr val="bg1"/>
            </a:solidFill>
          </dgm:spPr>
          <dgm:t>
            <a:bodyPr/>
            <a:lstStyle/>
            <a:p>
              <a:pPr algn="ctr"/>
              <a:r>
                <a:rPr lang="en-US" sz="1500" dirty="0"/>
                <a:t>For each node </a:t>
              </a:r>
              <a:r>
                <a:rPr lang="en-US" sz="1500" i="0" dirty="0" err="1">
                  <a:latin typeface="Cambria Math" panose="02040503050406030204" pitchFamily="18" charset="0"/>
                </a:rPr>
                <a:t>𝑖</a:t>
              </a:r>
              <a:endParaRPr lang="en-US" sz="1500" dirty="0"/>
            </a:p>
          </dgm:t>
        </dgm:pt>
      </mc:Fallback>
    </mc:AlternateContent>
    <dgm:pt modelId="{3AA0B662-C56C-4E2A-B78A-137629C01304}" type="parTrans" cxnId="{E073456D-3155-48A0-B656-81C6DE0C229C}">
      <dgm:prSet/>
      <dgm:spPr/>
      <dgm:t>
        <a:bodyPr/>
        <a:lstStyle/>
        <a:p>
          <a:endParaRPr lang="en-US"/>
        </a:p>
      </dgm:t>
    </dgm:pt>
    <dgm:pt modelId="{D09A2A87-4650-44E3-8795-0F8916572FC0}" type="sibTrans" cxnId="{E073456D-3155-48A0-B656-81C6DE0C229C}">
      <dgm:prSet/>
      <dgm:spPr/>
      <dgm:t>
        <a:bodyPr/>
        <a:lstStyle/>
        <a:p>
          <a:endParaRPr lang="en-US"/>
        </a:p>
      </dgm:t>
    </dgm:pt>
    <mc:AlternateContent xmlns:mc="http://schemas.openxmlformats.org/markup-compatibility/2006" xmlns:a14="http://schemas.microsoft.com/office/drawing/2010/main">
      <mc:Choice Requires="a14">
        <dgm:pt modelId="{E7CE027A-54A2-4D9C-B434-E47EA347D27C}">
          <dgm:prSet phldrT="[Text]"/>
          <dgm:spPr>
            <a:solidFill>
              <a:schemeClr val="bg1"/>
            </a:solidFill>
          </dgm:spPr>
          <dgm:t>
            <a:bodyPr/>
            <a:lstStyle/>
            <a:p>
              <a:r>
                <a:rPr lang="en-US" dirty="0"/>
                <a:t>For each node </a:t>
              </a:r>
              <a14:m>
                <m:oMath xmlns:m="http://schemas.openxmlformats.org/officeDocument/2006/math">
                  <m:r>
                    <a:rPr lang="en-US" i="1" dirty="0" err="1" smtClean="0">
                      <a:latin typeface="Cambria Math" panose="02040503050406030204" pitchFamily="18" charset="0"/>
                    </a:rPr>
                    <m:t>𝑖</m:t>
                  </m:r>
                </m:oMath>
              </a14:m>
              <a:endParaRPr lang="en-US" dirty="0"/>
            </a:p>
          </dgm:t>
        </dgm:pt>
      </mc:Choice>
      <mc:Fallback xmlns="">
        <dgm:pt modelId="{E7CE027A-54A2-4D9C-B434-E47EA347D27C}">
          <dgm:prSet phldrT="[Text]"/>
          <dgm:spPr>
            <a:solidFill>
              <a:schemeClr val="bg1"/>
            </a:solidFill>
          </dgm:spPr>
          <dgm:t>
            <a:bodyPr/>
            <a:lstStyle/>
            <a:p>
              <a:r>
                <a:rPr lang="en-US" dirty="0"/>
                <a:t>For each node </a:t>
              </a:r>
              <a:r>
                <a:rPr lang="en-US" i="0" dirty="0" err="1">
                  <a:latin typeface="Cambria Math" panose="02040503050406030204" pitchFamily="18" charset="0"/>
                </a:rPr>
                <a:t>𝑖</a:t>
              </a:r>
              <a:endParaRPr lang="en-US" dirty="0"/>
            </a:p>
          </dgm:t>
        </dgm:pt>
      </mc:Fallback>
    </mc:AlternateContent>
    <dgm:pt modelId="{938FD943-FC6B-4841-A94A-976078849BDF}" type="parTrans" cxnId="{01CC70E9-4607-41FB-9FA9-6910CA0E3C5F}">
      <dgm:prSet/>
      <dgm:spPr/>
      <dgm:t>
        <a:bodyPr/>
        <a:lstStyle/>
        <a:p>
          <a:endParaRPr lang="en-US"/>
        </a:p>
      </dgm:t>
    </dgm:pt>
    <dgm:pt modelId="{0F61635E-9FB2-4E9E-A2C4-E471C98D5742}" type="sibTrans" cxnId="{01CC70E9-4607-41FB-9FA9-6910CA0E3C5F}">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7">
        <dgm:presLayoutVars>
          <dgm:chMax val="0"/>
          <dgm:bulletEnabled val="1"/>
        </dgm:presLayoutVars>
      </dgm:prSet>
      <dgm:spPr/>
    </dgm:pt>
    <dgm:pt modelId="{040C27D3-E787-4511-8DC7-EC294A1B0AA4}" type="pres">
      <dgm:prSet presAssocID="{B6D0FF7B-9DCA-4831-A585-8FCC079292FD}" presName="spacer" presStyleCnt="0"/>
      <dgm:spPr/>
    </dgm:pt>
    <dgm:pt modelId="{05AF7D1D-BFD6-4A3B-80DC-8B75157ED2A6}" type="pres">
      <dgm:prSet presAssocID="{9900C766-A925-4B75-BFB1-6AEFB8CFF0F7}" presName="parentText" presStyleLbl="node1" presStyleIdx="1" presStyleCnt="7" custFlipHor="1" custScaleX="50287" custLinFactNeighborX="1506" custLinFactNeighborY="2134">
        <dgm:presLayoutVars>
          <dgm:chMax val="0"/>
          <dgm:bulletEnabled val="1"/>
        </dgm:presLayoutVars>
      </dgm:prSet>
      <dgm:spPr/>
    </dgm:pt>
    <dgm:pt modelId="{B88EC249-6620-4A5D-8B35-15097BFFE2EE}" type="pres">
      <dgm:prSet presAssocID="{D09A2A87-4650-44E3-8795-0F8916572FC0}" presName="spacer" presStyleCnt="0"/>
      <dgm:spPr/>
    </dgm:pt>
    <dgm:pt modelId="{D75E7F88-8784-4C14-8392-2CBD4560570E}" type="pres">
      <dgm:prSet presAssocID="{E7CE027A-54A2-4D9C-B434-E47EA347D27C}" presName="parentText" presStyleLbl="node1" presStyleIdx="2" presStyleCnt="7" custFlipHor="1" custScaleX="50287" custLinFactY="200000" custLinFactNeighborX="2701" custLinFactNeighborY="229842">
        <dgm:presLayoutVars>
          <dgm:chMax val="0"/>
          <dgm:bulletEnabled val="1"/>
        </dgm:presLayoutVars>
      </dgm:prSet>
      <dgm:spPr/>
    </dgm:pt>
    <dgm:pt modelId="{01A23B92-7E4C-4F95-826A-044551141F53}" type="pres">
      <dgm:prSet presAssocID="{0F61635E-9FB2-4E9E-A2C4-E471C98D5742}" presName="spacer" presStyleCnt="0"/>
      <dgm:spPr/>
    </dgm:pt>
    <dgm:pt modelId="{4827EBCB-D381-4E37-9FEA-57B67A355EA2}" type="pres">
      <dgm:prSet presAssocID="{F63533D7-E394-4B5A-9DAF-6A8534AEB948}" presName="parentText" presStyleLbl="node1" presStyleIdx="3" presStyleCnt="7" custLinFactY="-98603" custLinFactNeighborX="293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5D7CA678-A67E-4567-9BAF-A3BABB086CB8}" type="pres">
      <dgm:prSet presAssocID="{D5E05E36-BE32-41DF-90E8-D02D0E562E3A}" presName="parentText" presStyleLbl="node1" presStyleIdx="4" presStyleCnt="7" custLinFactY="-98603" custLinFactNeighborX="-597" custLinFactNeighborY="-100000">
        <dgm:presLayoutVars>
          <dgm:chMax val="0"/>
          <dgm:bulletEnabled val="1"/>
        </dgm:presLayoutVars>
      </dgm:prSet>
      <dgm:spPr/>
    </dgm:pt>
    <dgm:pt modelId="{3F907982-EFDC-456A-A9FF-F01F485CA7F6}" type="pres">
      <dgm:prSet presAssocID="{92705213-B2F1-49CE-A18D-E86C27681FF7}" presName="spacer" presStyleCnt="0"/>
      <dgm:spPr/>
    </dgm:pt>
    <dgm:pt modelId="{02EDC758-C67E-4D8C-A6AF-80EEFFDED370}" type="pres">
      <dgm:prSet presAssocID="{060FF34E-57CE-4000-B233-A284C6B909F0}" presName="parentText" presStyleLbl="node1" presStyleIdx="5" presStyleCnt="7" custLinFactNeighborY="-22024">
        <dgm:presLayoutVars>
          <dgm:chMax val="0"/>
          <dgm:bulletEnabled val="1"/>
        </dgm:presLayoutVars>
      </dgm:prSet>
      <dgm:spPr/>
    </dgm:pt>
    <dgm:pt modelId="{BA1E207F-8402-4C9F-A62D-05A6F1E7954B}" type="pres">
      <dgm:prSet presAssocID="{476D1011-9846-42BE-90A6-1C0A1192E54D}" presName="spacer" presStyleCnt="0"/>
      <dgm:spPr/>
    </dgm:pt>
    <dgm:pt modelId="{6FAFB610-CD56-43EE-9835-5BE2F49C6FBC}" type="pres">
      <dgm:prSet presAssocID="{3F746029-AA07-4CBA-840A-C69BA6174D85}" presName="parentText" presStyleLbl="node1" presStyleIdx="6" presStyleCnt="7" custLinFactNeighborX="-299">
        <dgm:presLayoutVars>
          <dgm:chMax val="0"/>
          <dgm:bulletEnabled val="1"/>
        </dgm:presLayoutVars>
      </dgm:prSet>
      <dgm:spPr/>
    </dgm:pt>
  </dgm:ptLst>
  <dgm:cxnLst>
    <dgm:cxn modelId="{CC531000-B9D5-40CA-96F0-3F1074256526}" type="presOf" srcId="{E7CE027A-54A2-4D9C-B434-E47EA347D27C}" destId="{D75E7F88-8784-4C14-8392-2CBD4560570E}" srcOrd="0" destOrd="0" presId="urn:microsoft.com/office/officeart/2005/8/layout/vList2"/>
    <dgm:cxn modelId="{470DBC0D-C71F-406E-9FFE-335BE49F5D7D}" type="presOf" srcId="{3F746029-AA07-4CBA-840A-C69BA6174D85}" destId="{6FAFB610-CD56-43EE-9835-5BE2F49C6FBC}" srcOrd="0" destOrd="0" presId="urn:microsoft.com/office/officeart/2005/8/layout/vList2"/>
    <dgm:cxn modelId="{E507DB15-37D7-4272-B8C8-28346CB35332}" type="presOf" srcId="{F63533D7-E394-4B5A-9DAF-6A8534AEB948}" destId="{4827EBCB-D381-4E37-9FEA-57B67A355EA2}" srcOrd="0" destOrd="0" presId="urn:microsoft.com/office/officeart/2005/8/layout/vList2"/>
    <dgm:cxn modelId="{5D9C8B29-E8B3-4511-8514-84E2BF317CFA}"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6FC6F84A-740D-4BC2-9176-351F0EFD1EB9}" srcId="{5A9FE939-A9CD-41DB-9A20-7D6FBDC57CE2}" destId="{060FF34E-57CE-4000-B233-A284C6B909F0}" srcOrd="5"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E073456D-3155-48A0-B656-81C6DE0C229C}" srcId="{5A9FE939-A9CD-41DB-9A20-7D6FBDC57CE2}" destId="{9900C766-A925-4B75-BFB1-6AEFB8CFF0F7}" srcOrd="1" destOrd="0" parTransId="{3AA0B662-C56C-4E2A-B78A-137629C01304}" sibTransId="{D09A2A87-4650-44E3-8795-0F8916572FC0}"/>
    <dgm:cxn modelId="{57392C71-860D-456F-803A-36D0C0CADB16}" type="presOf" srcId="{D5E05E36-BE32-41DF-90E8-D02D0E562E3A}" destId="{5D7CA678-A67E-4567-9BAF-A3BABB086CB8}" srcOrd="0" destOrd="0" presId="urn:microsoft.com/office/officeart/2005/8/layout/vList2"/>
    <dgm:cxn modelId="{43F42A79-ECBF-46F9-9D66-1B97FE75321D}" srcId="{5A9FE939-A9CD-41DB-9A20-7D6FBDC57CE2}" destId="{3F746029-AA07-4CBA-840A-C69BA6174D85}" srcOrd="6" destOrd="0" parTransId="{16C92A0A-8647-4995-B822-486571A77917}" sibTransId="{569B1958-D72D-464A-81AD-6D328C30B913}"/>
    <dgm:cxn modelId="{C12EE291-A352-40AC-9CF2-90DD62A64D1F}" type="presOf" srcId="{9900C766-A925-4B75-BFB1-6AEFB8CFF0F7}" destId="{05AF7D1D-BFD6-4A3B-80DC-8B75157ED2A6}" srcOrd="0" destOrd="0" presId="urn:microsoft.com/office/officeart/2005/8/layout/vList2"/>
    <dgm:cxn modelId="{70601594-D9BD-4FE1-83BD-0A86D9F0D488}" srcId="{5A9FE939-A9CD-41DB-9A20-7D6FBDC57CE2}" destId="{F63533D7-E394-4B5A-9DAF-6A8534AEB948}" srcOrd="3" destOrd="0" parTransId="{EF26CE2A-884E-4769-BED6-5E0B0CEA8A07}" sibTransId="{D9EB1ED9-F585-459D-A0AB-4A4AC68D3B03}"/>
    <dgm:cxn modelId="{7E6BCBA7-852E-4622-9CFD-5C7B4360D71E}" type="presOf" srcId="{61A7CBD5-0C8D-4AB4-8798-672DAFE2B16A}" destId="{9C57168F-7574-4249-B754-D764A0A8DA2C}" srcOrd="0" destOrd="0" presId="urn:microsoft.com/office/officeart/2005/8/layout/vList2"/>
    <dgm:cxn modelId="{D12648C9-4BA9-48DC-B6EC-9A62AC4D5B84}" type="presOf" srcId="{060FF34E-57CE-4000-B233-A284C6B909F0}" destId="{02EDC758-C67E-4D8C-A6AF-80EEFFDED370}" srcOrd="0" destOrd="0" presId="urn:microsoft.com/office/officeart/2005/8/layout/vList2"/>
    <dgm:cxn modelId="{01CC70E9-4607-41FB-9FA9-6910CA0E3C5F}" srcId="{5A9FE939-A9CD-41DB-9A20-7D6FBDC57CE2}" destId="{E7CE027A-54A2-4D9C-B434-E47EA347D27C}" srcOrd="2" destOrd="0" parTransId="{938FD943-FC6B-4841-A94A-976078849BDF}" sibTransId="{0F61635E-9FB2-4E9E-A2C4-E471C98D5742}"/>
    <dgm:cxn modelId="{5AF365C8-DBB1-4768-A743-5E3F980CCDA2}" type="presParOf" srcId="{10C5EC12-C058-4D5B-A591-1E02171C5E2B}" destId="{9C57168F-7574-4249-B754-D764A0A8DA2C}" srcOrd="0" destOrd="0" presId="urn:microsoft.com/office/officeart/2005/8/layout/vList2"/>
    <dgm:cxn modelId="{9B31D29E-888B-4E8F-99BC-7BF634D69ED9}" type="presParOf" srcId="{10C5EC12-C058-4D5B-A591-1E02171C5E2B}" destId="{040C27D3-E787-4511-8DC7-EC294A1B0AA4}" srcOrd="1" destOrd="0" presId="urn:microsoft.com/office/officeart/2005/8/layout/vList2"/>
    <dgm:cxn modelId="{AFA6011C-684B-47B5-8805-6A67AF4D8D64}" type="presParOf" srcId="{10C5EC12-C058-4D5B-A591-1E02171C5E2B}" destId="{05AF7D1D-BFD6-4A3B-80DC-8B75157ED2A6}" srcOrd="2" destOrd="0" presId="urn:microsoft.com/office/officeart/2005/8/layout/vList2"/>
    <dgm:cxn modelId="{5D0B2A63-C609-4B67-8398-B48567D5DE6D}" type="presParOf" srcId="{10C5EC12-C058-4D5B-A591-1E02171C5E2B}" destId="{B88EC249-6620-4A5D-8B35-15097BFFE2EE}" srcOrd="3" destOrd="0" presId="urn:microsoft.com/office/officeart/2005/8/layout/vList2"/>
    <dgm:cxn modelId="{834A15F8-4F3C-46DC-A047-D0957AB5F711}" type="presParOf" srcId="{10C5EC12-C058-4D5B-A591-1E02171C5E2B}" destId="{D75E7F88-8784-4C14-8392-2CBD4560570E}" srcOrd="4" destOrd="0" presId="urn:microsoft.com/office/officeart/2005/8/layout/vList2"/>
    <dgm:cxn modelId="{ADA101FC-25BC-4EC4-A0F4-520932BAF0B8}" type="presParOf" srcId="{10C5EC12-C058-4D5B-A591-1E02171C5E2B}" destId="{01A23B92-7E4C-4F95-826A-044551141F53}" srcOrd="5" destOrd="0" presId="urn:microsoft.com/office/officeart/2005/8/layout/vList2"/>
    <dgm:cxn modelId="{E32066D8-291B-47C5-A3C8-3FCC27C8210C}" type="presParOf" srcId="{10C5EC12-C058-4D5B-A591-1E02171C5E2B}" destId="{4827EBCB-D381-4E37-9FEA-57B67A355EA2}" srcOrd="6" destOrd="0" presId="urn:microsoft.com/office/officeart/2005/8/layout/vList2"/>
    <dgm:cxn modelId="{B6B2DA1D-17DF-4B95-8792-43B181F559B7}" type="presParOf" srcId="{10C5EC12-C058-4D5B-A591-1E02171C5E2B}" destId="{1634D7D8-EFA3-4E1A-9C69-B408B5A887FB}" srcOrd="7" destOrd="0" presId="urn:microsoft.com/office/officeart/2005/8/layout/vList2"/>
    <dgm:cxn modelId="{00E1E566-CEC0-4C2C-946A-C849B60981C1}" type="presParOf" srcId="{10C5EC12-C058-4D5B-A591-1E02171C5E2B}" destId="{5D7CA678-A67E-4567-9BAF-A3BABB086CB8}" srcOrd="8" destOrd="0" presId="urn:microsoft.com/office/officeart/2005/8/layout/vList2"/>
    <dgm:cxn modelId="{9F17AE46-8A85-48CC-A22F-31940FC6AD84}" type="presParOf" srcId="{10C5EC12-C058-4D5B-A591-1E02171C5E2B}" destId="{3F907982-EFDC-456A-A9FF-F01F485CA7F6}" srcOrd="9" destOrd="0" presId="urn:microsoft.com/office/officeart/2005/8/layout/vList2"/>
    <dgm:cxn modelId="{FA924E29-5906-4930-B46B-B37EE2D39E46}" type="presParOf" srcId="{10C5EC12-C058-4D5B-A591-1E02171C5E2B}" destId="{02EDC758-C67E-4D8C-A6AF-80EEFFDED370}" srcOrd="10" destOrd="0" presId="urn:microsoft.com/office/officeart/2005/8/layout/vList2"/>
    <dgm:cxn modelId="{96D7781F-4895-4741-8DF2-42D5A7F625B5}" type="presParOf" srcId="{10C5EC12-C058-4D5B-A591-1E02171C5E2B}" destId="{BA1E207F-8402-4C9F-A62D-05A6F1E7954B}" srcOrd="11" destOrd="0" presId="urn:microsoft.com/office/officeart/2005/8/layout/vList2"/>
    <dgm:cxn modelId="{B4C75C57-CCB0-4268-BC31-739C807E6F19}" type="presParOf" srcId="{10C5EC12-C058-4D5B-A591-1E02171C5E2B}" destId="{6FAFB610-CD56-43EE-9835-5BE2F49C6FB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custT="1"/>
      <dgm:spPr>
        <a:blipFill>
          <a:blip xmlns:r="http://schemas.openxmlformats.org/officeDocument/2006/relationships" r:embed="rId1"/>
          <a:stretch>
            <a:fillRect/>
          </a:stretch>
        </a:blipFill>
      </dgm:spPr>
      <dgm:t>
        <a:bodyPr/>
        <a:lstStyle/>
        <a:p>
          <a:r>
            <a:rPr lang="en-US">
              <a:noFill/>
            </a:rPr>
            <a:t> </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0FF34E-57CE-4000-B233-A284C6B909F0}">
      <dgm:prSet custT="1"/>
      <dgm:spPr>
        <a:blipFill>
          <a:blip xmlns:r="http://schemas.openxmlformats.org/officeDocument/2006/relationships" r:embed="rId2"/>
          <a:stretch>
            <a:fillRect/>
          </a:stretch>
        </a:blipFill>
      </dgm:spPr>
      <dgm:t>
        <a:bodyPr/>
        <a:lstStyle/>
        <a:p>
          <a:r>
            <a:rPr lang="en-US">
              <a:noFill/>
            </a:rPr>
            <a:t>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3F746029-AA07-4CBA-840A-C69BA6174D85}">
      <dgm:prSet custT="1"/>
      <dgm:spPr>
        <a:blipFill>
          <a:blip xmlns:r="http://schemas.openxmlformats.org/officeDocument/2006/relationships" r:embed="rId3"/>
          <a:stretch>
            <a:fillRect/>
          </a:stretch>
        </a:blipFill>
      </dgm:spPr>
      <dgm:t>
        <a:bodyPr/>
        <a:lstStyle/>
        <a:p>
          <a:r>
            <a:rPr lang="en-US">
              <a:noFill/>
            </a:rPr>
            <a:t> </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9900C766-A925-4B75-BFB1-6AEFB8CFF0F7}">
      <dgm:prSet phldrT="[Text]" custT="1"/>
      <dgm:spPr>
        <a:blipFill>
          <a:blip xmlns:r="http://schemas.openxmlformats.org/officeDocument/2006/relationships" r:embed="rId4"/>
          <a:stretch>
            <a:fillRect/>
          </a:stretch>
        </a:blipFill>
      </dgm:spPr>
      <dgm:t>
        <a:bodyPr/>
        <a:lstStyle/>
        <a:p>
          <a:r>
            <a:rPr lang="en-US">
              <a:noFill/>
            </a:rPr>
            <a:t> </a:t>
          </a:r>
        </a:p>
      </dgm:t>
    </dgm:pt>
    <dgm:pt modelId="{3AA0B662-C56C-4E2A-B78A-137629C01304}" type="parTrans" cxnId="{E073456D-3155-48A0-B656-81C6DE0C229C}">
      <dgm:prSet/>
      <dgm:spPr/>
      <dgm:t>
        <a:bodyPr/>
        <a:lstStyle/>
        <a:p>
          <a:endParaRPr lang="en-US"/>
        </a:p>
      </dgm:t>
    </dgm:pt>
    <dgm:pt modelId="{D09A2A87-4650-44E3-8795-0F8916572FC0}" type="sibTrans" cxnId="{E073456D-3155-48A0-B656-81C6DE0C229C}">
      <dgm:prSet/>
      <dgm:spPr/>
      <dgm:t>
        <a:bodyPr/>
        <a:lstStyle/>
        <a:p>
          <a:endParaRPr lang="en-US"/>
        </a:p>
      </dgm:t>
    </dgm:pt>
    <dgm:pt modelId="{E7CE027A-54A2-4D9C-B434-E47EA347D27C}">
      <dgm:prSet phldrT="[Text]"/>
      <dgm:spPr>
        <a:blipFill>
          <a:blip xmlns:r="http://schemas.openxmlformats.org/officeDocument/2006/relationships" r:embed="rId5"/>
          <a:stretch>
            <a:fillRect/>
          </a:stretch>
        </a:blipFill>
      </dgm:spPr>
      <dgm:t>
        <a:bodyPr/>
        <a:lstStyle/>
        <a:p>
          <a:r>
            <a:rPr lang="en-US">
              <a:noFill/>
            </a:rPr>
            <a:t> </a:t>
          </a:r>
        </a:p>
      </dgm:t>
    </dgm:pt>
    <dgm:pt modelId="{938FD943-FC6B-4841-A94A-976078849BDF}" type="parTrans" cxnId="{01CC70E9-4607-41FB-9FA9-6910CA0E3C5F}">
      <dgm:prSet/>
      <dgm:spPr/>
      <dgm:t>
        <a:bodyPr/>
        <a:lstStyle/>
        <a:p>
          <a:endParaRPr lang="en-US"/>
        </a:p>
      </dgm:t>
    </dgm:pt>
    <dgm:pt modelId="{0F61635E-9FB2-4E9E-A2C4-E471C98D5742}" type="sibTrans" cxnId="{01CC70E9-4607-41FB-9FA9-6910CA0E3C5F}">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7">
        <dgm:presLayoutVars>
          <dgm:chMax val="0"/>
          <dgm:bulletEnabled val="1"/>
        </dgm:presLayoutVars>
      </dgm:prSet>
      <dgm:spPr/>
    </dgm:pt>
    <dgm:pt modelId="{040C27D3-E787-4511-8DC7-EC294A1B0AA4}" type="pres">
      <dgm:prSet presAssocID="{B6D0FF7B-9DCA-4831-A585-8FCC079292FD}" presName="spacer" presStyleCnt="0"/>
      <dgm:spPr/>
    </dgm:pt>
    <dgm:pt modelId="{05AF7D1D-BFD6-4A3B-80DC-8B75157ED2A6}" type="pres">
      <dgm:prSet presAssocID="{9900C766-A925-4B75-BFB1-6AEFB8CFF0F7}" presName="parentText" presStyleLbl="node1" presStyleIdx="1" presStyleCnt="7" custFlipHor="1" custScaleX="50287" custLinFactNeighborX="1506" custLinFactNeighborY="2134">
        <dgm:presLayoutVars>
          <dgm:chMax val="0"/>
          <dgm:bulletEnabled val="1"/>
        </dgm:presLayoutVars>
      </dgm:prSet>
      <dgm:spPr/>
    </dgm:pt>
    <dgm:pt modelId="{B88EC249-6620-4A5D-8B35-15097BFFE2EE}" type="pres">
      <dgm:prSet presAssocID="{D09A2A87-4650-44E3-8795-0F8916572FC0}" presName="spacer" presStyleCnt="0"/>
      <dgm:spPr/>
    </dgm:pt>
    <dgm:pt modelId="{D75E7F88-8784-4C14-8392-2CBD4560570E}" type="pres">
      <dgm:prSet presAssocID="{E7CE027A-54A2-4D9C-B434-E47EA347D27C}" presName="parentText" presStyleLbl="node1" presStyleIdx="2" presStyleCnt="7" custFlipHor="1" custScaleX="50287" custLinFactY="200000" custLinFactNeighborX="2701" custLinFactNeighborY="229842">
        <dgm:presLayoutVars>
          <dgm:chMax val="0"/>
          <dgm:bulletEnabled val="1"/>
        </dgm:presLayoutVars>
      </dgm:prSet>
      <dgm:spPr/>
    </dgm:pt>
    <dgm:pt modelId="{01A23B92-7E4C-4F95-826A-044551141F53}" type="pres">
      <dgm:prSet presAssocID="{0F61635E-9FB2-4E9E-A2C4-E471C98D5742}" presName="spacer" presStyleCnt="0"/>
      <dgm:spPr/>
    </dgm:pt>
    <dgm:pt modelId="{4827EBCB-D381-4E37-9FEA-57B67A355EA2}" type="pres">
      <dgm:prSet presAssocID="{F63533D7-E394-4B5A-9DAF-6A8534AEB948}" presName="parentText" presStyleLbl="node1" presStyleIdx="3" presStyleCnt="7" custLinFactY="-98603" custLinFactNeighborX="293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5D7CA678-A67E-4567-9BAF-A3BABB086CB8}" type="pres">
      <dgm:prSet presAssocID="{D5E05E36-BE32-41DF-90E8-D02D0E562E3A}" presName="parentText" presStyleLbl="node1" presStyleIdx="4" presStyleCnt="7" custLinFactY="-98603" custLinFactNeighborX="-597" custLinFactNeighborY="-100000">
        <dgm:presLayoutVars>
          <dgm:chMax val="0"/>
          <dgm:bulletEnabled val="1"/>
        </dgm:presLayoutVars>
      </dgm:prSet>
      <dgm:spPr/>
    </dgm:pt>
    <dgm:pt modelId="{3F907982-EFDC-456A-A9FF-F01F485CA7F6}" type="pres">
      <dgm:prSet presAssocID="{92705213-B2F1-49CE-A18D-E86C27681FF7}" presName="spacer" presStyleCnt="0"/>
      <dgm:spPr/>
    </dgm:pt>
    <dgm:pt modelId="{02EDC758-C67E-4D8C-A6AF-80EEFFDED370}" type="pres">
      <dgm:prSet presAssocID="{060FF34E-57CE-4000-B233-A284C6B909F0}" presName="parentText" presStyleLbl="node1" presStyleIdx="5" presStyleCnt="7" custLinFactNeighborY="-22024">
        <dgm:presLayoutVars>
          <dgm:chMax val="0"/>
          <dgm:bulletEnabled val="1"/>
        </dgm:presLayoutVars>
      </dgm:prSet>
      <dgm:spPr/>
    </dgm:pt>
    <dgm:pt modelId="{BA1E207F-8402-4C9F-A62D-05A6F1E7954B}" type="pres">
      <dgm:prSet presAssocID="{476D1011-9846-42BE-90A6-1C0A1192E54D}" presName="spacer" presStyleCnt="0"/>
      <dgm:spPr/>
    </dgm:pt>
    <dgm:pt modelId="{6FAFB610-CD56-43EE-9835-5BE2F49C6FBC}" type="pres">
      <dgm:prSet presAssocID="{3F746029-AA07-4CBA-840A-C69BA6174D85}" presName="parentText" presStyleLbl="node1" presStyleIdx="6" presStyleCnt="7" custLinFactNeighborX="-299">
        <dgm:presLayoutVars>
          <dgm:chMax val="0"/>
          <dgm:bulletEnabled val="1"/>
        </dgm:presLayoutVars>
      </dgm:prSet>
      <dgm:spPr/>
    </dgm:pt>
  </dgm:ptLst>
  <dgm:cxnLst>
    <dgm:cxn modelId="{CC531000-B9D5-40CA-96F0-3F1074256526}" type="presOf" srcId="{E7CE027A-54A2-4D9C-B434-E47EA347D27C}" destId="{D75E7F88-8784-4C14-8392-2CBD4560570E}" srcOrd="0" destOrd="0" presId="urn:microsoft.com/office/officeart/2005/8/layout/vList2"/>
    <dgm:cxn modelId="{470DBC0D-C71F-406E-9FFE-335BE49F5D7D}" type="presOf" srcId="{3F746029-AA07-4CBA-840A-C69BA6174D85}" destId="{6FAFB610-CD56-43EE-9835-5BE2F49C6FBC}" srcOrd="0" destOrd="0" presId="urn:microsoft.com/office/officeart/2005/8/layout/vList2"/>
    <dgm:cxn modelId="{E507DB15-37D7-4272-B8C8-28346CB35332}" type="presOf" srcId="{F63533D7-E394-4B5A-9DAF-6A8534AEB948}" destId="{4827EBCB-D381-4E37-9FEA-57B67A355EA2}" srcOrd="0" destOrd="0" presId="urn:microsoft.com/office/officeart/2005/8/layout/vList2"/>
    <dgm:cxn modelId="{5D9C8B29-E8B3-4511-8514-84E2BF317CFA}"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6FC6F84A-740D-4BC2-9176-351F0EFD1EB9}" srcId="{5A9FE939-A9CD-41DB-9A20-7D6FBDC57CE2}" destId="{060FF34E-57CE-4000-B233-A284C6B909F0}" srcOrd="5"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E073456D-3155-48A0-B656-81C6DE0C229C}" srcId="{5A9FE939-A9CD-41DB-9A20-7D6FBDC57CE2}" destId="{9900C766-A925-4B75-BFB1-6AEFB8CFF0F7}" srcOrd="1" destOrd="0" parTransId="{3AA0B662-C56C-4E2A-B78A-137629C01304}" sibTransId="{D09A2A87-4650-44E3-8795-0F8916572FC0}"/>
    <dgm:cxn modelId="{57392C71-860D-456F-803A-36D0C0CADB16}" type="presOf" srcId="{D5E05E36-BE32-41DF-90E8-D02D0E562E3A}" destId="{5D7CA678-A67E-4567-9BAF-A3BABB086CB8}" srcOrd="0" destOrd="0" presId="urn:microsoft.com/office/officeart/2005/8/layout/vList2"/>
    <dgm:cxn modelId="{43F42A79-ECBF-46F9-9D66-1B97FE75321D}" srcId="{5A9FE939-A9CD-41DB-9A20-7D6FBDC57CE2}" destId="{3F746029-AA07-4CBA-840A-C69BA6174D85}" srcOrd="6" destOrd="0" parTransId="{16C92A0A-8647-4995-B822-486571A77917}" sibTransId="{569B1958-D72D-464A-81AD-6D328C30B913}"/>
    <dgm:cxn modelId="{C12EE291-A352-40AC-9CF2-90DD62A64D1F}" type="presOf" srcId="{9900C766-A925-4B75-BFB1-6AEFB8CFF0F7}" destId="{05AF7D1D-BFD6-4A3B-80DC-8B75157ED2A6}" srcOrd="0" destOrd="0" presId="urn:microsoft.com/office/officeart/2005/8/layout/vList2"/>
    <dgm:cxn modelId="{70601594-D9BD-4FE1-83BD-0A86D9F0D488}" srcId="{5A9FE939-A9CD-41DB-9A20-7D6FBDC57CE2}" destId="{F63533D7-E394-4B5A-9DAF-6A8534AEB948}" srcOrd="3" destOrd="0" parTransId="{EF26CE2A-884E-4769-BED6-5E0B0CEA8A07}" sibTransId="{D9EB1ED9-F585-459D-A0AB-4A4AC68D3B03}"/>
    <dgm:cxn modelId="{7E6BCBA7-852E-4622-9CFD-5C7B4360D71E}" type="presOf" srcId="{61A7CBD5-0C8D-4AB4-8798-672DAFE2B16A}" destId="{9C57168F-7574-4249-B754-D764A0A8DA2C}" srcOrd="0" destOrd="0" presId="urn:microsoft.com/office/officeart/2005/8/layout/vList2"/>
    <dgm:cxn modelId="{D12648C9-4BA9-48DC-B6EC-9A62AC4D5B84}" type="presOf" srcId="{060FF34E-57CE-4000-B233-A284C6B909F0}" destId="{02EDC758-C67E-4D8C-A6AF-80EEFFDED370}" srcOrd="0" destOrd="0" presId="urn:microsoft.com/office/officeart/2005/8/layout/vList2"/>
    <dgm:cxn modelId="{01CC70E9-4607-41FB-9FA9-6910CA0E3C5F}" srcId="{5A9FE939-A9CD-41DB-9A20-7D6FBDC57CE2}" destId="{E7CE027A-54A2-4D9C-B434-E47EA347D27C}" srcOrd="2" destOrd="0" parTransId="{938FD943-FC6B-4841-A94A-976078849BDF}" sibTransId="{0F61635E-9FB2-4E9E-A2C4-E471C98D5742}"/>
    <dgm:cxn modelId="{5AF365C8-DBB1-4768-A743-5E3F980CCDA2}" type="presParOf" srcId="{10C5EC12-C058-4D5B-A591-1E02171C5E2B}" destId="{9C57168F-7574-4249-B754-D764A0A8DA2C}" srcOrd="0" destOrd="0" presId="urn:microsoft.com/office/officeart/2005/8/layout/vList2"/>
    <dgm:cxn modelId="{9B31D29E-888B-4E8F-99BC-7BF634D69ED9}" type="presParOf" srcId="{10C5EC12-C058-4D5B-A591-1E02171C5E2B}" destId="{040C27D3-E787-4511-8DC7-EC294A1B0AA4}" srcOrd="1" destOrd="0" presId="urn:microsoft.com/office/officeart/2005/8/layout/vList2"/>
    <dgm:cxn modelId="{AFA6011C-684B-47B5-8805-6A67AF4D8D64}" type="presParOf" srcId="{10C5EC12-C058-4D5B-A591-1E02171C5E2B}" destId="{05AF7D1D-BFD6-4A3B-80DC-8B75157ED2A6}" srcOrd="2" destOrd="0" presId="urn:microsoft.com/office/officeart/2005/8/layout/vList2"/>
    <dgm:cxn modelId="{5D0B2A63-C609-4B67-8398-B48567D5DE6D}" type="presParOf" srcId="{10C5EC12-C058-4D5B-A591-1E02171C5E2B}" destId="{B88EC249-6620-4A5D-8B35-15097BFFE2EE}" srcOrd="3" destOrd="0" presId="urn:microsoft.com/office/officeart/2005/8/layout/vList2"/>
    <dgm:cxn modelId="{834A15F8-4F3C-46DC-A047-D0957AB5F711}" type="presParOf" srcId="{10C5EC12-C058-4D5B-A591-1E02171C5E2B}" destId="{D75E7F88-8784-4C14-8392-2CBD4560570E}" srcOrd="4" destOrd="0" presId="urn:microsoft.com/office/officeart/2005/8/layout/vList2"/>
    <dgm:cxn modelId="{ADA101FC-25BC-4EC4-A0F4-520932BAF0B8}" type="presParOf" srcId="{10C5EC12-C058-4D5B-A591-1E02171C5E2B}" destId="{01A23B92-7E4C-4F95-826A-044551141F53}" srcOrd="5" destOrd="0" presId="urn:microsoft.com/office/officeart/2005/8/layout/vList2"/>
    <dgm:cxn modelId="{E32066D8-291B-47C5-A3C8-3FCC27C8210C}" type="presParOf" srcId="{10C5EC12-C058-4D5B-A591-1E02171C5E2B}" destId="{4827EBCB-D381-4E37-9FEA-57B67A355EA2}" srcOrd="6" destOrd="0" presId="urn:microsoft.com/office/officeart/2005/8/layout/vList2"/>
    <dgm:cxn modelId="{B6B2DA1D-17DF-4B95-8792-43B181F559B7}" type="presParOf" srcId="{10C5EC12-C058-4D5B-A591-1E02171C5E2B}" destId="{1634D7D8-EFA3-4E1A-9C69-B408B5A887FB}" srcOrd="7" destOrd="0" presId="urn:microsoft.com/office/officeart/2005/8/layout/vList2"/>
    <dgm:cxn modelId="{00E1E566-CEC0-4C2C-946A-C849B60981C1}" type="presParOf" srcId="{10C5EC12-C058-4D5B-A591-1E02171C5E2B}" destId="{5D7CA678-A67E-4567-9BAF-A3BABB086CB8}" srcOrd="8" destOrd="0" presId="urn:microsoft.com/office/officeart/2005/8/layout/vList2"/>
    <dgm:cxn modelId="{9F17AE46-8A85-48CC-A22F-31940FC6AD84}" type="presParOf" srcId="{10C5EC12-C058-4D5B-A591-1E02171C5E2B}" destId="{3F907982-EFDC-456A-A9FF-F01F485CA7F6}" srcOrd="9" destOrd="0" presId="urn:microsoft.com/office/officeart/2005/8/layout/vList2"/>
    <dgm:cxn modelId="{FA924E29-5906-4930-B46B-B37EE2D39E46}" type="presParOf" srcId="{10C5EC12-C058-4D5B-A591-1E02171C5E2B}" destId="{02EDC758-C67E-4D8C-A6AF-80EEFFDED370}" srcOrd="10" destOrd="0" presId="urn:microsoft.com/office/officeart/2005/8/layout/vList2"/>
    <dgm:cxn modelId="{96D7781F-4895-4741-8DF2-42D5A7F625B5}" type="presParOf" srcId="{10C5EC12-C058-4D5B-A591-1E02171C5E2B}" destId="{BA1E207F-8402-4C9F-A62D-05A6F1E7954B}" srcOrd="11" destOrd="0" presId="urn:microsoft.com/office/officeart/2005/8/layout/vList2"/>
    <dgm:cxn modelId="{B4C75C57-CCB0-4268-BC31-739C807E6F19}" type="presParOf" srcId="{10C5EC12-C058-4D5B-A591-1E02171C5E2B}" destId="{6FAFB610-CD56-43EE-9835-5BE2F49C6FB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mc:AlternateContent xmlns:mc="http://schemas.openxmlformats.org/markup-compatibility/2006" xmlns:a14="http://schemas.microsoft.com/office/drawing/2010/main">
      <mc:Choice Requires="a14">
        <dgm:pt modelId="{F63533D7-E394-4B5A-9DAF-6A8534AEB948}">
          <dgm:prSet phldrT="[Text]" custT="1">
            <dgm:style>
              <a:lnRef idx="1">
                <a:schemeClr val="accent5"/>
              </a:lnRef>
              <a:fillRef idx="2">
                <a:schemeClr val="accent5"/>
              </a:fillRef>
              <a:effectRef idx="1">
                <a:schemeClr val="accent5"/>
              </a:effectRef>
              <a:fontRef idx="minor">
                <a:schemeClr val="dk1"/>
              </a:fontRef>
            </dgm:style>
          </dgm:prSet>
          <dgm:spPr/>
          <dgm:t>
            <a:bodyPr/>
            <a:lstStyle/>
            <a:p>
              <a:pPr algn="ctr"/>
              <a:r>
                <a:rPr lang="en-US" sz="1300" dirty="0"/>
                <a:t>Get </a:t>
              </a:r>
              <a14:m>
                <m:oMath xmlns:m="http://schemas.openxmlformats.org/officeDocument/2006/math">
                  <m:r>
                    <a:rPr lang="en-US" sz="1300" i="1" smtClean="0">
                      <a:latin typeface="Cambria Math" panose="02040503050406030204" pitchFamily="18" charset="0"/>
                      <a:ea typeface="Cambria Math" panose="02040503050406030204" pitchFamily="18" charset="0"/>
                    </a:rPr>
                    <m:t>𝜀</m:t>
                  </m:r>
                </m:oMath>
              </a14:m>
              <a:r>
                <a:rPr lang="en-US" sz="1300" dirty="0"/>
                <a:t> local coreset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𝐷</m:t>
                      </m:r>
                    </m:e>
                    <m:sub>
                      <m:r>
                        <a:rPr lang="en-US" sz="1300" b="0" i="1" smtClean="0">
                          <a:latin typeface="Cambria Math" panose="02040503050406030204" pitchFamily="18" charset="0"/>
                        </a:rPr>
                        <m:t>𝑖</m:t>
                      </m:r>
                    </m:sub>
                  </m:sSub>
                </m:oMath>
              </a14:m>
              <a:r>
                <a:rPr lang="en-US" sz="1300" dirty="0"/>
                <a:t>using Distributed Coreset construction algorithm</a:t>
              </a:r>
            </a:p>
          </dgm:t>
        </dgm:pt>
      </mc:Choice>
      <mc:Fallback xmlns="">
        <dgm:pt modelId="{F63533D7-E394-4B5A-9DAF-6A8534AEB948}">
          <dgm:prSet phldrT="[Text]" custT="1">
            <dgm:style>
              <a:lnRef idx="1">
                <a:schemeClr val="accent5"/>
              </a:lnRef>
              <a:fillRef idx="2">
                <a:schemeClr val="accent5"/>
              </a:fillRef>
              <a:effectRef idx="1">
                <a:schemeClr val="accent5"/>
              </a:effectRef>
              <a:fontRef idx="minor">
                <a:schemeClr val="dk1"/>
              </a:fontRef>
            </dgm:style>
          </dgm:prSet>
          <dgm:spPr/>
          <dgm:t>
            <a:bodyPr/>
            <a:lstStyle/>
            <a:p>
              <a:pPr algn="ctr"/>
              <a:r>
                <a:rPr lang="en-US" sz="1300" dirty="0"/>
                <a:t>Get </a:t>
              </a:r>
              <a:r>
                <a:rPr lang="en-US" sz="1300" i="0">
                  <a:latin typeface="Cambria Math" panose="02040503050406030204" pitchFamily="18" charset="0"/>
                  <a:ea typeface="Cambria Math" panose="02040503050406030204" pitchFamily="18" charset="0"/>
                </a:rPr>
                <a:t>𝜀</a:t>
              </a:r>
              <a:r>
                <a:rPr lang="en-US" sz="1300" dirty="0"/>
                <a:t> local coreset </a:t>
              </a:r>
              <a:r>
                <a:rPr lang="en-US" sz="1300" b="0" i="0">
                  <a:latin typeface="Cambria Math" panose="02040503050406030204" pitchFamily="18" charset="0"/>
                </a:rPr>
                <a:t>𝐷_𝑖</a:t>
              </a:r>
              <a:r>
                <a:rPr lang="en-US" sz="1300" dirty="0"/>
                <a:t>using Distributed Coreset construction algorithm</a:t>
              </a:r>
            </a:p>
          </dgm:t>
        </dgm:pt>
      </mc:Fallback>
    </mc:AlternateConten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mc:AlternateContent xmlns:mc="http://schemas.openxmlformats.org/markup-compatibility/2006" xmlns:a14="http://schemas.microsoft.com/office/drawing/2010/main">
      <mc:Choice Requires="a14">
        <dgm:pt modelId="{060FF34E-57CE-4000-B233-A284C6B909F0}">
          <dgm:prSet custT="1"/>
          <dgm:spPr/>
          <dgm:t>
            <a:bodyPr/>
            <a:lstStyle/>
            <a:p>
              <a:pPr algn="ctr"/>
              <a:r>
                <a:rPr lang="en-US" sz="1600" dirty="0"/>
                <a:t>Call </a:t>
              </a:r>
              <a:r>
                <a:rPr lang="en-US" sz="1600" dirty="0" err="1"/>
                <a:t>Message_Parsing</a:t>
              </a:r>
              <a:r>
                <a:rPr lang="en-US" sz="1600" dirty="0"/>
                <a:t> (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𝑖</m:t>
                      </m:r>
                    </m:sub>
                  </m:sSub>
                </m:oMath>
              </a14:m>
              <a:r>
                <a:rPr lang="en-US" sz="1600" dirty="0"/>
                <a: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oMath>
              </a14:m>
              <a:endParaRPr lang="en-US" sz="1600" dirty="0"/>
            </a:p>
          </dgm:t>
        </dgm:pt>
      </mc:Choice>
      <mc:Fallback xmlns="">
        <dgm:pt modelId="{060FF34E-57CE-4000-B233-A284C6B909F0}">
          <dgm:prSet custT="1"/>
          <dgm:spPr/>
          <dgm:t>
            <a:bodyPr/>
            <a:lstStyle/>
            <a:p>
              <a:pPr algn="ctr"/>
              <a:r>
                <a:rPr lang="en-US" sz="1600" dirty="0"/>
                <a:t>Call </a:t>
              </a:r>
              <a:r>
                <a:rPr lang="en-US" sz="1600" dirty="0" err="1"/>
                <a:t>Message_Parsing</a:t>
              </a:r>
              <a:r>
                <a:rPr lang="en-US" sz="1600" dirty="0"/>
                <a:t> ( </a:t>
              </a:r>
              <a:r>
                <a:rPr lang="en-US" sz="1600" b="0" i="0">
                  <a:latin typeface="Cambria Math" panose="02040503050406030204" pitchFamily="18" charset="0"/>
                </a:rPr>
                <a:t>𝐷_𝑖</a:t>
              </a:r>
              <a:r>
                <a:rPr lang="en-US" sz="1600" dirty="0"/>
                <a:t>, </a:t>
              </a:r>
              <a:r>
                <a:rPr lang="en-US" sz="1600" b="0" i="0">
                  <a:latin typeface="Cambria Math" panose="02040503050406030204" pitchFamily="18" charset="0"/>
                </a:rPr>
                <a:t>𝑁_𝑖)</a:t>
              </a:r>
              <a:endParaRPr lang="en-US" sz="1600" dirty="0"/>
            </a:p>
          </dgm:t>
        </dgm:pt>
      </mc:Fallback>
    </mc:AlternateConten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mc:AlternateContent xmlns:mc="http://schemas.openxmlformats.org/markup-compatibility/2006" xmlns:a14="http://schemas.microsoft.com/office/drawing/2010/main">
      <mc:Choice Requires="a14">
        <dgm:pt modelId="{3F746029-AA07-4CBA-840A-C69BA6174D85}">
          <dgm:prSet custT="1"/>
          <dgm:spPr/>
          <dgm:t>
            <a:bodyPr/>
            <a:lstStyle/>
            <a:p>
              <a:pPr algn="ctr"/>
              <a:r>
                <a:rPr lang="en-US" sz="1800" dirty="0"/>
                <a:t>X =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𝐴</m:t>
                      </m:r>
                    </m:e>
                    <m:sub>
                      <m:r>
                        <a:rPr lang="en-US" sz="1800" b="0" i="1" dirty="0" smtClean="0">
                          <a:latin typeface="Cambria Math" panose="02040503050406030204" pitchFamily="18" charset="0"/>
                          <a:ea typeface="Cambria Math" panose="02040503050406030204" pitchFamily="18" charset="0"/>
                        </a:rPr>
                        <m:t>𝛼</m:t>
                      </m:r>
                    </m:sub>
                  </m:sSub>
                </m:oMath>
              </a14:m>
              <a:r>
                <a:rPr lang="en-US" sz="1800" dirty="0"/>
                <a: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m:t>
                  </m:r>
                </m:oMath>
              </a14:m>
              <a:r>
                <a:rPr lang="en-US" sz="1800" dirty="0"/>
                <a:t> </a:t>
              </a:r>
            </a:p>
          </dgm:t>
        </dgm:pt>
      </mc:Choice>
      <mc:Fallback xmlns="">
        <dgm:pt modelId="{3F746029-AA07-4CBA-840A-C69BA6174D85}">
          <dgm:prSet custT="1"/>
          <dgm:spPr/>
          <dgm:t>
            <a:bodyPr/>
            <a:lstStyle/>
            <a:p>
              <a:pPr algn="ctr"/>
              <a:r>
                <a:rPr lang="en-US" sz="1800" dirty="0"/>
                <a:t>X = </a:t>
              </a:r>
              <a:r>
                <a:rPr lang="en-US" sz="1800" b="0" i="0" dirty="0">
                  <a:latin typeface="Cambria Math" panose="02040503050406030204" pitchFamily="18" charset="0"/>
                </a:rPr>
                <a:t>𝐴_</a:t>
              </a:r>
              <a:r>
                <a:rPr lang="en-US" sz="1800" b="0" i="0" dirty="0">
                  <a:latin typeface="Cambria Math" panose="02040503050406030204" pitchFamily="18" charset="0"/>
                  <a:ea typeface="Cambria Math" panose="02040503050406030204" pitchFamily="18" charset="0"/>
                </a:rPr>
                <a:t>𝛼</a:t>
              </a:r>
              <a:r>
                <a:rPr lang="en-US" sz="1800" dirty="0"/>
                <a:t> (</a:t>
              </a:r>
              <a:r>
                <a:rPr lang="en-US" sz="1800" i="0" dirty="0">
                  <a:latin typeface="Cambria Math" panose="02040503050406030204" pitchFamily="18" charset="0"/>
                  <a:ea typeface="Cambria Math" panose="02040503050406030204" pitchFamily="18" charset="0"/>
                </a:rPr>
                <a:t>∪</a:t>
              </a:r>
              <a:r>
                <a:rPr lang="en-US" sz="1800" b="0" i="0">
                  <a:latin typeface="Cambria Math" panose="02040503050406030204" pitchFamily="18" charset="0"/>
                </a:rPr>
                <a:t>𝐷_𝑗)</a:t>
              </a:r>
              <a:r>
                <a:rPr lang="en-US" sz="1800" dirty="0"/>
                <a:t> </a:t>
              </a:r>
            </a:p>
          </dgm:t>
        </dgm:pt>
      </mc:Fallback>
    </mc:AlternateConten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mc:AlternateContent xmlns:mc="http://schemas.openxmlformats.org/markup-compatibility/2006" xmlns:a14="http://schemas.microsoft.com/office/drawing/2010/main">
      <mc:Choice Requires="a14">
        <dgm:pt modelId="{9900C766-A925-4B75-BFB1-6AEFB8CFF0F7}">
          <dgm:prSet phldrT="[Text]" custT="1">
            <dgm:style>
              <a:lnRef idx="1">
                <a:schemeClr val="accent5"/>
              </a:lnRef>
              <a:fillRef idx="2">
                <a:schemeClr val="accent5"/>
              </a:fillRef>
              <a:effectRef idx="1">
                <a:schemeClr val="accent5"/>
              </a:effectRef>
              <a:fontRef idx="minor">
                <a:schemeClr val="dk1"/>
              </a:fontRef>
            </dgm:style>
          </dgm:prSet>
          <dgm:spPr/>
          <dgm:t>
            <a:bodyPr/>
            <a:lstStyle/>
            <a:p>
              <a:pPr algn="ctr"/>
              <a:r>
                <a:rPr lang="en-US" sz="1500" dirty="0"/>
                <a:t>For each node </a:t>
              </a:r>
              <a14:m>
                <m:oMath xmlns:m="http://schemas.openxmlformats.org/officeDocument/2006/math">
                  <m:r>
                    <a:rPr lang="en-US" sz="1500" i="1" dirty="0" err="1" smtClean="0">
                      <a:latin typeface="Cambria Math" panose="02040503050406030204" pitchFamily="18" charset="0"/>
                    </a:rPr>
                    <m:t>𝑖</m:t>
                  </m:r>
                </m:oMath>
              </a14:m>
              <a:endParaRPr lang="en-US" sz="1500" dirty="0"/>
            </a:p>
          </dgm:t>
        </dgm:pt>
      </mc:Choice>
      <mc:Fallback xmlns="">
        <dgm:pt modelId="{9900C766-A925-4B75-BFB1-6AEFB8CFF0F7}">
          <dgm:prSet phldrT="[Text]" custT="1">
            <dgm:style>
              <a:lnRef idx="1">
                <a:schemeClr val="accent5"/>
              </a:lnRef>
              <a:fillRef idx="2">
                <a:schemeClr val="accent5"/>
              </a:fillRef>
              <a:effectRef idx="1">
                <a:schemeClr val="accent5"/>
              </a:effectRef>
              <a:fontRef idx="minor">
                <a:schemeClr val="dk1"/>
              </a:fontRef>
            </dgm:style>
          </dgm:prSet>
          <dgm:spPr/>
          <dgm:t>
            <a:bodyPr/>
            <a:lstStyle/>
            <a:p>
              <a:pPr algn="ctr"/>
              <a:r>
                <a:rPr lang="en-US" sz="1500" dirty="0"/>
                <a:t>For each node </a:t>
              </a:r>
              <a:r>
                <a:rPr lang="en-US" sz="1500" i="0" dirty="0" err="1">
                  <a:latin typeface="Cambria Math" panose="02040503050406030204" pitchFamily="18" charset="0"/>
                </a:rPr>
                <a:t>𝑖</a:t>
              </a:r>
              <a:endParaRPr lang="en-US" sz="1500" dirty="0"/>
            </a:p>
          </dgm:t>
        </dgm:pt>
      </mc:Fallback>
    </mc:AlternateContent>
    <dgm:pt modelId="{3AA0B662-C56C-4E2A-B78A-137629C01304}" type="parTrans" cxnId="{E073456D-3155-48A0-B656-81C6DE0C229C}">
      <dgm:prSet/>
      <dgm:spPr/>
      <dgm:t>
        <a:bodyPr/>
        <a:lstStyle/>
        <a:p>
          <a:endParaRPr lang="en-US"/>
        </a:p>
      </dgm:t>
    </dgm:pt>
    <dgm:pt modelId="{D09A2A87-4650-44E3-8795-0F8916572FC0}" type="sibTrans" cxnId="{E073456D-3155-48A0-B656-81C6DE0C229C}">
      <dgm:prSet/>
      <dgm:spPr/>
      <dgm:t>
        <a:bodyPr/>
        <a:lstStyle/>
        <a:p>
          <a:endParaRPr lang="en-US"/>
        </a:p>
      </dgm:t>
    </dgm:pt>
    <mc:AlternateContent xmlns:mc="http://schemas.openxmlformats.org/markup-compatibility/2006" xmlns:a14="http://schemas.microsoft.com/office/drawing/2010/main">
      <mc:Choice Requires="a14">
        <dgm:pt modelId="{E7CE027A-54A2-4D9C-B434-E47EA347D27C}">
          <dgm:prSet phldrT="[Text]"/>
          <dgm:spPr>
            <a:solidFill>
              <a:schemeClr val="bg1"/>
            </a:solidFill>
          </dgm:spPr>
          <dgm:t>
            <a:bodyPr/>
            <a:lstStyle/>
            <a:p>
              <a:r>
                <a:rPr lang="en-US" dirty="0"/>
                <a:t>For each node </a:t>
              </a:r>
              <a14:m>
                <m:oMath xmlns:m="http://schemas.openxmlformats.org/officeDocument/2006/math">
                  <m:r>
                    <a:rPr lang="en-US" i="1" dirty="0" err="1" smtClean="0">
                      <a:latin typeface="Cambria Math" panose="02040503050406030204" pitchFamily="18" charset="0"/>
                    </a:rPr>
                    <m:t>𝑖</m:t>
                  </m:r>
                </m:oMath>
              </a14:m>
              <a:endParaRPr lang="en-US" dirty="0"/>
            </a:p>
          </dgm:t>
        </dgm:pt>
      </mc:Choice>
      <mc:Fallback xmlns="">
        <dgm:pt modelId="{E7CE027A-54A2-4D9C-B434-E47EA347D27C}">
          <dgm:prSet phldrT="[Text]"/>
          <dgm:spPr>
            <a:solidFill>
              <a:schemeClr val="bg1"/>
            </a:solidFill>
          </dgm:spPr>
          <dgm:t>
            <a:bodyPr/>
            <a:lstStyle/>
            <a:p>
              <a:r>
                <a:rPr lang="en-US" dirty="0"/>
                <a:t>For each node </a:t>
              </a:r>
              <a:r>
                <a:rPr lang="en-US" i="0" dirty="0" err="1">
                  <a:latin typeface="Cambria Math" panose="02040503050406030204" pitchFamily="18" charset="0"/>
                </a:rPr>
                <a:t>𝑖</a:t>
              </a:r>
              <a:endParaRPr lang="en-US" dirty="0"/>
            </a:p>
          </dgm:t>
        </dgm:pt>
      </mc:Fallback>
    </mc:AlternateContent>
    <dgm:pt modelId="{938FD943-FC6B-4841-A94A-976078849BDF}" type="parTrans" cxnId="{01CC70E9-4607-41FB-9FA9-6910CA0E3C5F}">
      <dgm:prSet/>
      <dgm:spPr/>
      <dgm:t>
        <a:bodyPr/>
        <a:lstStyle/>
        <a:p>
          <a:endParaRPr lang="en-US"/>
        </a:p>
      </dgm:t>
    </dgm:pt>
    <dgm:pt modelId="{0F61635E-9FB2-4E9E-A2C4-E471C98D5742}" type="sibTrans" cxnId="{01CC70E9-4607-41FB-9FA9-6910CA0E3C5F}">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7">
        <dgm:presLayoutVars>
          <dgm:chMax val="0"/>
          <dgm:bulletEnabled val="1"/>
        </dgm:presLayoutVars>
      </dgm:prSet>
      <dgm:spPr/>
    </dgm:pt>
    <dgm:pt modelId="{040C27D3-E787-4511-8DC7-EC294A1B0AA4}" type="pres">
      <dgm:prSet presAssocID="{B6D0FF7B-9DCA-4831-A585-8FCC079292FD}" presName="spacer" presStyleCnt="0"/>
      <dgm:spPr/>
    </dgm:pt>
    <dgm:pt modelId="{05AF7D1D-BFD6-4A3B-80DC-8B75157ED2A6}" type="pres">
      <dgm:prSet presAssocID="{9900C766-A925-4B75-BFB1-6AEFB8CFF0F7}" presName="parentText" presStyleLbl="node1" presStyleIdx="1" presStyleCnt="7" custFlipHor="1" custScaleX="50287" custLinFactNeighborX="1506" custLinFactNeighborY="2134">
        <dgm:presLayoutVars>
          <dgm:chMax val="0"/>
          <dgm:bulletEnabled val="1"/>
        </dgm:presLayoutVars>
      </dgm:prSet>
      <dgm:spPr/>
    </dgm:pt>
    <dgm:pt modelId="{B88EC249-6620-4A5D-8B35-15097BFFE2EE}" type="pres">
      <dgm:prSet presAssocID="{D09A2A87-4650-44E3-8795-0F8916572FC0}" presName="spacer" presStyleCnt="0"/>
      <dgm:spPr/>
    </dgm:pt>
    <dgm:pt modelId="{D75E7F88-8784-4C14-8392-2CBD4560570E}" type="pres">
      <dgm:prSet presAssocID="{E7CE027A-54A2-4D9C-B434-E47EA347D27C}" presName="parentText" presStyleLbl="node1" presStyleIdx="2" presStyleCnt="7" custFlipHor="1" custScaleX="50287" custLinFactY="200000" custLinFactNeighborX="2701" custLinFactNeighborY="229842">
        <dgm:presLayoutVars>
          <dgm:chMax val="0"/>
          <dgm:bulletEnabled val="1"/>
        </dgm:presLayoutVars>
      </dgm:prSet>
      <dgm:spPr/>
    </dgm:pt>
    <dgm:pt modelId="{01A23B92-7E4C-4F95-826A-044551141F53}" type="pres">
      <dgm:prSet presAssocID="{0F61635E-9FB2-4E9E-A2C4-E471C98D5742}" presName="spacer" presStyleCnt="0"/>
      <dgm:spPr/>
    </dgm:pt>
    <dgm:pt modelId="{4827EBCB-D381-4E37-9FEA-57B67A355EA2}" type="pres">
      <dgm:prSet presAssocID="{F63533D7-E394-4B5A-9DAF-6A8534AEB948}" presName="parentText" presStyleLbl="node1" presStyleIdx="3" presStyleCnt="7" custLinFactY="-98603" custLinFactNeighborX="293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5D7CA678-A67E-4567-9BAF-A3BABB086CB8}" type="pres">
      <dgm:prSet presAssocID="{D5E05E36-BE32-41DF-90E8-D02D0E562E3A}" presName="parentText" presStyleLbl="node1" presStyleIdx="4" presStyleCnt="7" custLinFactY="-98603" custLinFactNeighborX="-597" custLinFactNeighborY="-100000">
        <dgm:presLayoutVars>
          <dgm:chMax val="0"/>
          <dgm:bulletEnabled val="1"/>
        </dgm:presLayoutVars>
      </dgm:prSet>
      <dgm:spPr/>
    </dgm:pt>
    <dgm:pt modelId="{3F907982-EFDC-456A-A9FF-F01F485CA7F6}" type="pres">
      <dgm:prSet presAssocID="{92705213-B2F1-49CE-A18D-E86C27681FF7}" presName="spacer" presStyleCnt="0"/>
      <dgm:spPr/>
    </dgm:pt>
    <dgm:pt modelId="{02EDC758-C67E-4D8C-A6AF-80EEFFDED370}" type="pres">
      <dgm:prSet presAssocID="{060FF34E-57CE-4000-B233-A284C6B909F0}" presName="parentText" presStyleLbl="node1" presStyleIdx="5" presStyleCnt="7" custLinFactNeighborY="-22024">
        <dgm:presLayoutVars>
          <dgm:chMax val="0"/>
          <dgm:bulletEnabled val="1"/>
        </dgm:presLayoutVars>
      </dgm:prSet>
      <dgm:spPr/>
    </dgm:pt>
    <dgm:pt modelId="{BA1E207F-8402-4C9F-A62D-05A6F1E7954B}" type="pres">
      <dgm:prSet presAssocID="{476D1011-9846-42BE-90A6-1C0A1192E54D}" presName="spacer" presStyleCnt="0"/>
      <dgm:spPr/>
    </dgm:pt>
    <dgm:pt modelId="{6FAFB610-CD56-43EE-9835-5BE2F49C6FBC}" type="pres">
      <dgm:prSet presAssocID="{3F746029-AA07-4CBA-840A-C69BA6174D85}" presName="parentText" presStyleLbl="node1" presStyleIdx="6" presStyleCnt="7" custLinFactNeighborX="-299">
        <dgm:presLayoutVars>
          <dgm:chMax val="0"/>
          <dgm:bulletEnabled val="1"/>
        </dgm:presLayoutVars>
      </dgm:prSet>
      <dgm:spPr/>
    </dgm:pt>
  </dgm:ptLst>
  <dgm:cxnLst>
    <dgm:cxn modelId="{CC531000-B9D5-40CA-96F0-3F1074256526}" type="presOf" srcId="{E7CE027A-54A2-4D9C-B434-E47EA347D27C}" destId="{D75E7F88-8784-4C14-8392-2CBD4560570E}" srcOrd="0" destOrd="0" presId="urn:microsoft.com/office/officeart/2005/8/layout/vList2"/>
    <dgm:cxn modelId="{470DBC0D-C71F-406E-9FFE-335BE49F5D7D}" type="presOf" srcId="{3F746029-AA07-4CBA-840A-C69BA6174D85}" destId="{6FAFB610-CD56-43EE-9835-5BE2F49C6FBC}" srcOrd="0" destOrd="0" presId="urn:microsoft.com/office/officeart/2005/8/layout/vList2"/>
    <dgm:cxn modelId="{E507DB15-37D7-4272-B8C8-28346CB35332}" type="presOf" srcId="{F63533D7-E394-4B5A-9DAF-6A8534AEB948}" destId="{4827EBCB-D381-4E37-9FEA-57B67A355EA2}" srcOrd="0" destOrd="0" presId="urn:microsoft.com/office/officeart/2005/8/layout/vList2"/>
    <dgm:cxn modelId="{5D9C8B29-E8B3-4511-8514-84E2BF317CFA}"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6FC6F84A-740D-4BC2-9176-351F0EFD1EB9}" srcId="{5A9FE939-A9CD-41DB-9A20-7D6FBDC57CE2}" destId="{060FF34E-57CE-4000-B233-A284C6B909F0}" srcOrd="5"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E073456D-3155-48A0-B656-81C6DE0C229C}" srcId="{5A9FE939-A9CD-41DB-9A20-7D6FBDC57CE2}" destId="{9900C766-A925-4B75-BFB1-6AEFB8CFF0F7}" srcOrd="1" destOrd="0" parTransId="{3AA0B662-C56C-4E2A-B78A-137629C01304}" sibTransId="{D09A2A87-4650-44E3-8795-0F8916572FC0}"/>
    <dgm:cxn modelId="{57392C71-860D-456F-803A-36D0C0CADB16}" type="presOf" srcId="{D5E05E36-BE32-41DF-90E8-D02D0E562E3A}" destId="{5D7CA678-A67E-4567-9BAF-A3BABB086CB8}" srcOrd="0" destOrd="0" presId="urn:microsoft.com/office/officeart/2005/8/layout/vList2"/>
    <dgm:cxn modelId="{43F42A79-ECBF-46F9-9D66-1B97FE75321D}" srcId="{5A9FE939-A9CD-41DB-9A20-7D6FBDC57CE2}" destId="{3F746029-AA07-4CBA-840A-C69BA6174D85}" srcOrd="6" destOrd="0" parTransId="{16C92A0A-8647-4995-B822-486571A77917}" sibTransId="{569B1958-D72D-464A-81AD-6D328C30B913}"/>
    <dgm:cxn modelId="{C12EE291-A352-40AC-9CF2-90DD62A64D1F}" type="presOf" srcId="{9900C766-A925-4B75-BFB1-6AEFB8CFF0F7}" destId="{05AF7D1D-BFD6-4A3B-80DC-8B75157ED2A6}" srcOrd="0" destOrd="0" presId="urn:microsoft.com/office/officeart/2005/8/layout/vList2"/>
    <dgm:cxn modelId="{70601594-D9BD-4FE1-83BD-0A86D9F0D488}" srcId="{5A9FE939-A9CD-41DB-9A20-7D6FBDC57CE2}" destId="{F63533D7-E394-4B5A-9DAF-6A8534AEB948}" srcOrd="3" destOrd="0" parTransId="{EF26CE2A-884E-4769-BED6-5E0B0CEA8A07}" sibTransId="{D9EB1ED9-F585-459D-A0AB-4A4AC68D3B03}"/>
    <dgm:cxn modelId="{7E6BCBA7-852E-4622-9CFD-5C7B4360D71E}" type="presOf" srcId="{61A7CBD5-0C8D-4AB4-8798-672DAFE2B16A}" destId="{9C57168F-7574-4249-B754-D764A0A8DA2C}" srcOrd="0" destOrd="0" presId="urn:microsoft.com/office/officeart/2005/8/layout/vList2"/>
    <dgm:cxn modelId="{D12648C9-4BA9-48DC-B6EC-9A62AC4D5B84}" type="presOf" srcId="{060FF34E-57CE-4000-B233-A284C6B909F0}" destId="{02EDC758-C67E-4D8C-A6AF-80EEFFDED370}" srcOrd="0" destOrd="0" presId="urn:microsoft.com/office/officeart/2005/8/layout/vList2"/>
    <dgm:cxn modelId="{01CC70E9-4607-41FB-9FA9-6910CA0E3C5F}" srcId="{5A9FE939-A9CD-41DB-9A20-7D6FBDC57CE2}" destId="{E7CE027A-54A2-4D9C-B434-E47EA347D27C}" srcOrd="2" destOrd="0" parTransId="{938FD943-FC6B-4841-A94A-976078849BDF}" sibTransId="{0F61635E-9FB2-4E9E-A2C4-E471C98D5742}"/>
    <dgm:cxn modelId="{5AF365C8-DBB1-4768-A743-5E3F980CCDA2}" type="presParOf" srcId="{10C5EC12-C058-4D5B-A591-1E02171C5E2B}" destId="{9C57168F-7574-4249-B754-D764A0A8DA2C}" srcOrd="0" destOrd="0" presId="urn:microsoft.com/office/officeart/2005/8/layout/vList2"/>
    <dgm:cxn modelId="{9B31D29E-888B-4E8F-99BC-7BF634D69ED9}" type="presParOf" srcId="{10C5EC12-C058-4D5B-A591-1E02171C5E2B}" destId="{040C27D3-E787-4511-8DC7-EC294A1B0AA4}" srcOrd="1" destOrd="0" presId="urn:microsoft.com/office/officeart/2005/8/layout/vList2"/>
    <dgm:cxn modelId="{AFA6011C-684B-47B5-8805-6A67AF4D8D64}" type="presParOf" srcId="{10C5EC12-C058-4D5B-A591-1E02171C5E2B}" destId="{05AF7D1D-BFD6-4A3B-80DC-8B75157ED2A6}" srcOrd="2" destOrd="0" presId="urn:microsoft.com/office/officeart/2005/8/layout/vList2"/>
    <dgm:cxn modelId="{5D0B2A63-C609-4B67-8398-B48567D5DE6D}" type="presParOf" srcId="{10C5EC12-C058-4D5B-A591-1E02171C5E2B}" destId="{B88EC249-6620-4A5D-8B35-15097BFFE2EE}" srcOrd="3" destOrd="0" presId="urn:microsoft.com/office/officeart/2005/8/layout/vList2"/>
    <dgm:cxn modelId="{834A15F8-4F3C-46DC-A047-D0957AB5F711}" type="presParOf" srcId="{10C5EC12-C058-4D5B-A591-1E02171C5E2B}" destId="{D75E7F88-8784-4C14-8392-2CBD4560570E}" srcOrd="4" destOrd="0" presId="urn:microsoft.com/office/officeart/2005/8/layout/vList2"/>
    <dgm:cxn modelId="{ADA101FC-25BC-4EC4-A0F4-520932BAF0B8}" type="presParOf" srcId="{10C5EC12-C058-4D5B-A591-1E02171C5E2B}" destId="{01A23B92-7E4C-4F95-826A-044551141F53}" srcOrd="5" destOrd="0" presId="urn:microsoft.com/office/officeart/2005/8/layout/vList2"/>
    <dgm:cxn modelId="{E32066D8-291B-47C5-A3C8-3FCC27C8210C}" type="presParOf" srcId="{10C5EC12-C058-4D5B-A591-1E02171C5E2B}" destId="{4827EBCB-D381-4E37-9FEA-57B67A355EA2}" srcOrd="6" destOrd="0" presId="urn:microsoft.com/office/officeart/2005/8/layout/vList2"/>
    <dgm:cxn modelId="{B6B2DA1D-17DF-4B95-8792-43B181F559B7}" type="presParOf" srcId="{10C5EC12-C058-4D5B-A591-1E02171C5E2B}" destId="{1634D7D8-EFA3-4E1A-9C69-B408B5A887FB}" srcOrd="7" destOrd="0" presId="urn:microsoft.com/office/officeart/2005/8/layout/vList2"/>
    <dgm:cxn modelId="{00E1E566-CEC0-4C2C-946A-C849B60981C1}" type="presParOf" srcId="{10C5EC12-C058-4D5B-A591-1E02171C5E2B}" destId="{5D7CA678-A67E-4567-9BAF-A3BABB086CB8}" srcOrd="8" destOrd="0" presId="urn:microsoft.com/office/officeart/2005/8/layout/vList2"/>
    <dgm:cxn modelId="{9F17AE46-8A85-48CC-A22F-31940FC6AD84}" type="presParOf" srcId="{10C5EC12-C058-4D5B-A591-1E02171C5E2B}" destId="{3F907982-EFDC-456A-A9FF-F01F485CA7F6}" srcOrd="9" destOrd="0" presId="urn:microsoft.com/office/officeart/2005/8/layout/vList2"/>
    <dgm:cxn modelId="{FA924E29-5906-4930-B46B-B37EE2D39E46}" type="presParOf" srcId="{10C5EC12-C058-4D5B-A591-1E02171C5E2B}" destId="{02EDC758-C67E-4D8C-A6AF-80EEFFDED370}" srcOrd="10" destOrd="0" presId="urn:microsoft.com/office/officeart/2005/8/layout/vList2"/>
    <dgm:cxn modelId="{96D7781F-4895-4741-8DF2-42D5A7F625B5}" type="presParOf" srcId="{10C5EC12-C058-4D5B-A591-1E02171C5E2B}" destId="{BA1E207F-8402-4C9F-A62D-05A6F1E7954B}" srcOrd="11" destOrd="0" presId="urn:microsoft.com/office/officeart/2005/8/layout/vList2"/>
    <dgm:cxn modelId="{B4C75C57-CCB0-4268-BC31-739C807E6F19}" type="presParOf" srcId="{10C5EC12-C058-4D5B-A591-1E02171C5E2B}" destId="{6FAFB610-CD56-43EE-9835-5BE2F49C6FBC}"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custT="1">
        <dgm:style>
          <a:lnRef idx="1">
            <a:schemeClr val="accent5"/>
          </a:lnRef>
          <a:fillRef idx="2">
            <a:schemeClr val="accent5"/>
          </a:fillRef>
          <a:effectRef idx="1">
            <a:schemeClr val="accent5"/>
          </a:effectRef>
          <a:fontRef idx="minor">
            <a:schemeClr val="dk1"/>
          </a:fontRef>
        </dgm:style>
      </dgm:prSet>
      <dgm:spPr>
        <a:blipFill>
          <a:blip xmlns:r="http://schemas.openxmlformats.org/officeDocument/2006/relationships" r:embed="rId1"/>
          <a:stretch>
            <a:fillRect/>
          </a:stretch>
        </a:blipFill>
      </dgm:spPr>
      <dgm:t>
        <a:bodyPr/>
        <a:lstStyle/>
        <a:p>
          <a:r>
            <a:rPr lang="en-US">
              <a:noFill/>
            </a:rPr>
            <a:t> </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0FF34E-57CE-4000-B233-A284C6B909F0}">
      <dgm:prSet custT="1"/>
      <dgm:spPr>
        <a:blipFill>
          <a:blip xmlns:r="http://schemas.openxmlformats.org/officeDocument/2006/relationships" r:embed="rId2"/>
          <a:stretch>
            <a:fillRect/>
          </a:stretch>
        </a:blipFill>
      </dgm:spPr>
      <dgm:t>
        <a:bodyPr/>
        <a:lstStyle/>
        <a:p>
          <a:r>
            <a:rPr lang="en-US">
              <a:noFill/>
            </a:rPr>
            <a:t>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3F746029-AA07-4CBA-840A-C69BA6174D85}">
      <dgm:prSet custT="1"/>
      <dgm:spPr>
        <a:blipFill>
          <a:blip xmlns:r="http://schemas.openxmlformats.org/officeDocument/2006/relationships" r:embed="rId3"/>
          <a:stretch>
            <a:fillRect/>
          </a:stretch>
        </a:blipFill>
      </dgm:spPr>
      <dgm:t>
        <a:bodyPr/>
        <a:lstStyle/>
        <a:p>
          <a:r>
            <a:rPr lang="en-US">
              <a:noFill/>
            </a:rPr>
            <a:t> </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9900C766-A925-4B75-BFB1-6AEFB8CFF0F7}">
      <dgm:prSet phldrT="[Text]" custT="1">
        <dgm:style>
          <a:lnRef idx="1">
            <a:schemeClr val="accent5"/>
          </a:lnRef>
          <a:fillRef idx="2">
            <a:schemeClr val="accent5"/>
          </a:fillRef>
          <a:effectRef idx="1">
            <a:schemeClr val="accent5"/>
          </a:effectRef>
          <a:fontRef idx="minor">
            <a:schemeClr val="dk1"/>
          </a:fontRef>
        </dgm:style>
      </dgm:prSet>
      <dgm:spPr>
        <a:blipFill>
          <a:blip xmlns:r="http://schemas.openxmlformats.org/officeDocument/2006/relationships" r:embed="rId4"/>
          <a:stretch>
            <a:fillRect/>
          </a:stretch>
        </a:blipFill>
      </dgm:spPr>
      <dgm:t>
        <a:bodyPr/>
        <a:lstStyle/>
        <a:p>
          <a:r>
            <a:rPr lang="en-US">
              <a:noFill/>
            </a:rPr>
            <a:t> </a:t>
          </a:r>
        </a:p>
      </dgm:t>
    </dgm:pt>
    <dgm:pt modelId="{3AA0B662-C56C-4E2A-B78A-137629C01304}" type="parTrans" cxnId="{E073456D-3155-48A0-B656-81C6DE0C229C}">
      <dgm:prSet/>
      <dgm:spPr/>
      <dgm:t>
        <a:bodyPr/>
        <a:lstStyle/>
        <a:p>
          <a:endParaRPr lang="en-US"/>
        </a:p>
      </dgm:t>
    </dgm:pt>
    <dgm:pt modelId="{D09A2A87-4650-44E3-8795-0F8916572FC0}" type="sibTrans" cxnId="{E073456D-3155-48A0-B656-81C6DE0C229C}">
      <dgm:prSet/>
      <dgm:spPr/>
      <dgm:t>
        <a:bodyPr/>
        <a:lstStyle/>
        <a:p>
          <a:endParaRPr lang="en-US"/>
        </a:p>
      </dgm:t>
    </dgm:pt>
    <dgm:pt modelId="{E7CE027A-54A2-4D9C-B434-E47EA347D27C}">
      <dgm:prSet phldrT="[Text]"/>
      <dgm:spPr>
        <a:blipFill>
          <a:blip xmlns:r="http://schemas.openxmlformats.org/officeDocument/2006/relationships" r:embed="rId5"/>
          <a:stretch>
            <a:fillRect/>
          </a:stretch>
        </a:blipFill>
      </dgm:spPr>
      <dgm:t>
        <a:bodyPr/>
        <a:lstStyle/>
        <a:p>
          <a:r>
            <a:rPr lang="en-US">
              <a:noFill/>
            </a:rPr>
            <a:t> </a:t>
          </a:r>
        </a:p>
      </dgm:t>
    </dgm:pt>
    <dgm:pt modelId="{938FD943-FC6B-4841-A94A-976078849BDF}" type="parTrans" cxnId="{01CC70E9-4607-41FB-9FA9-6910CA0E3C5F}">
      <dgm:prSet/>
      <dgm:spPr/>
      <dgm:t>
        <a:bodyPr/>
        <a:lstStyle/>
        <a:p>
          <a:endParaRPr lang="en-US"/>
        </a:p>
      </dgm:t>
    </dgm:pt>
    <dgm:pt modelId="{0F61635E-9FB2-4E9E-A2C4-E471C98D5742}" type="sibTrans" cxnId="{01CC70E9-4607-41FB-9FA9-6910CA0E3C5F}">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7">
        <dgm:presLayoutVars>
          <dgm:chMax val="0"/>
          <dgm:bulletEnabled val="1"/>
        </dgm:presLayoutVars>
      </dgm:prSet>
      <dgm:spPr/>
    </dgm:pt>
    <dgm:pt modelId="{040C27D3-E787-4511-8DC7-EC294A1B0AA4}" type="pres">
      <dgm:prSet presAssocID="{B6D0FF7B-9DCA-4831-A585-8FCC079292FD}" presName="spacer" presStyleCnt="0"/>
      <dgm:spPr/>
    </dgm:pt>
    <dgm:pt modelId="{05AF7D1D-BFD6-4A3B-80DC-8B75157ED2A6}" type="pres">
      <dgm:prSet presAssocID="{9900C766-A925-4B75-BFB1-6AEFB8CFF0F7}" presName="parentText" presStyleLbl="node1" presStyleIdx="1" presStyleCnt="7" custFlipHor="1" custScaleX="50287" custLinFactNeighborX="1506" custLinFactNeighborY="2134">
        <dgm:presLayoutVars>
          <dgm:chMax val="0"/>
          <dgm:bulletEnabled val="1"/>
        </dgm:presLayoutVars>
      </dgm:prSet>
      <dgm:spPr/>
    </dgm:pt>
    <dgm:pt modelId="{B88EC249-6620-4A5D-8B35-15097BFFE2EE}" type="pres">
      <dgm:prSet presAssocID="{D09A2A87-4650-44E3-8795-0F8916572FC0}" presName="spacer" presStyleCnt="0"/>
      <dgm:spPr/>
    </dgm:pt>
    <dgm:pt modelId="{D75E7F88-8784-4C14-8392-2CBD4560570E}" type="pres">
      <dgm:prSet presAssocID="{E7CE027A-54A2-4D9C-B434-E47EA347D27C}" presName="parentText" presStyleLbl="node1" presStyleIdx="2" presStyleCnt="7" custFlipHor="1" custScaleX="50287" custLinFactY="200000" custLinFactNeighborX="2701" custLinFactNeighborY="229842">
        <dgm:presLayoutVars>
          <dgm:chMax val="0"/>
          <dgm:bulletEnabled val="1"/>
        </dgm:presLayoutVars>
      </dgm:prSet>
      <dgm:spPr/>
    </dgm:pt>
    <dgm:pt modelId="{01A23B92-7E4C-4F95-826A-044551141F53}" type="pres">
      <dgm:prSet presAssocID="{0F61635E-9FB2-4E9E-A2C4-E471C98D5742}" presName="spacer" presStyleCnt="0"/>
      <dgm:spPr/>
    </dgm:pt>
    <dgm:pt modelId="{4827EBCB-D381-4E37-9FEA-57B67A355EA2}" type="pres">
      <dgm:prSet presAssocID="{F63533D7-E394-4B5A-9DAF-6A8534AEB948}" presName="parentText" presStyleLbl="node1" presStyleIdx="3" presStyleCnt="7" custLinFactY="-98603" custLinFactNeighborX="293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5D7CA678-A67E-4567-9BAF-A3BABB086CB8}" type="pres">
      <dgm:prSet presAssocID="{D5E05E36-BE32-41DF-90E8-D02D0E562E3A}" presName="parentText" presStyleLbl="node1" presStyleIdx="4" presStyleCnt="7" custLinFactY="-98603" custLinFactNeighborX="-597" custLinFactNeighborY="-100000">
        <dgm:presLayoutVars>
          <dgm:chMax val="0"/>
          <dgm:bulletEnabled val="1"/>
        </dgm:presLayoutVars>
      </dgm:prSet>
      <dgm:spPr/>
    </dgm:pt>
    <dgm:pt modelId="{3F907982-EFDC-456A-A9FF-F01F485CA7F6}" type="pres">
      <dgm:prSet presAssocID="{92705213-B2F1-49CE-A18D-E86C27681FF7}" presName="spacer" presStyleCnt="0"/>
      <dgm:spPr/>
    </dgm:pt>
    <dgm:pt modelId="{02EDC758-C67E-4D8C-A6AF-80EEFFDED370}" type="pres">
      <dgm:prSet presAssocID="{060FF34E-57CE-4000-B233-A284C6B909F0}" presName="parentText" presStyleLbl="node1" presStyleIdx="5" presStyleCnt="7" custLinFactNeighborY="-22024">
        <dgm:presLayoutVars>
          <dgm:chMax val="0"/>
          <dgm:bulletEnabled val="1"/>
        </dgm:presLayoutVars>
      </dgm:prSet>
      <dgm:spPr/>
    </dgm:pt>
    <dgm:pt modelId="{BA1E207F-8402-4C9F-A62D-05A6F1E7954B}" type="pres">
      <dgm:prSet presAssocID="{476D1011-9846-42BE-90A6-1C0A1192E54D}" presName="spacer" presStyleCnt="0"/>
      <dgm:spPr/>
    </dgm:pt>
    <dgm:pt modelId="{6FAFB610-CD56-43EE-9835-5BE2F49C6FBC}" type="pres">
      <dgm:prSet presAssocID="{3F746029-AA07-4CBA-840A-C69BA6174D85}" presName="parentText" presStyleLbl="node1" presStyleIdx="6" presStyleCnt="7" custLinFactNeighborX="-299">
        <dgm:presLayoutVars>
          <dgm:chMax val="0"/>
          <dgm:bulletEnabled val="1"/>
        </dgm:presLayoutVars>
      </dgm:prSet>
      <dgm:spPr/>
    </dgm:pt>
  </dgm:ptLst>
  <dgm:cxnLst>
    <dgm:cxn modelId="{CC531000-B9D5-40CA-96F0-3F1074256526}" type="presOf" srcId="{E7CE027A-54A2-4D9C-B434-E47EA347D27C}" destId="{D75E7F88-8784-4C14-8392-2CBD4560570E}" srcOrd="0" destOrd="0" presId="urn:microsoft.com/office/officeart/2005/8/layout/vList2"/>
    <dgm:cxn modelId="{470DBC0D-C71F-406E-9FFE-335BE49F5D7D}" type="presOf" srcId="{3F746029-AA07-4CBA-840A-C69BA6174D85}" destId="{6FAFB610-CD56-43EE-9835-5BE2F49C6FBC}" srcOrd="0" destOrd="0" presId="urn:microsoft.com/office/officeart/2005/8/layout/vList2"/>
    <dgm:cxn modelId="{E507DB15-37D7-4272-B8C8-28346CB35332}" type="presOf" srcId="{F63533D7-E394-4B5A-9DAF-6A8534AEB948}" destId="{4827EBCB-D381-4E37-9FEA-57B67A355EA2}" srcOrd="0" destOrd="0" presId="urn:microsoft.com/office/officeart/2005/8/layout/vList2"/>
    <dgm:cxn modelId="{5D9C8B29-E8B3-4511-8514-84E2BF317CFA}"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6FC6F84A-740D-4BC2-9176-351F0EFD1EB9}" srcId="{5A9FE939-A9CD-41DB-9A20-7D6FBDC57CE2}" destId="{060FF34E-57CE-4000-B233-A284C6B909F0}" srcOrd="5"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E073456D-3155-48A0-B656-81C6DE0C229C}" srcId="{5A9FE939-A9CD-41DB-9A20-7D6FBDC57CE2}" destId="{9900C766-A925-4B75-BFB1-6AEFB8CFF0F7}" srcOrd="1" destOrd="0" parTransId="{3AA0B662-C56C-4E2A-B78A-137629C01304}" sibTransId="{D09A2A87-4650-44E3-8795-0F8916572FC0}"/>
    <dgm:cxn modelId="{57392C71-860D-456F-803A-36D0C0CADB16}" type="presOf" srcId="{D5E05E36-BE32-41DF-90E8-D02D0E562E3A}" destId="{5D7CA678-A67E-4567-9BAF-A3BABB086CB8}" srcOrd="0" destOrd="0" presId="urn:microsoft.com/office/officeart/2005/8/layout/vList2"/>
    <dgm:cxn modelId="{43F42A79-ECBF-46F9-9D66-1B97FE75321D}" srcId="{5A9FE939-A9CD-41DB-9A20-7D6FBDC57CE2}" destId="{3F746029-AA07-4CBA-840A-C69BA6174D85}" srcOrd="6" destOrd="0" parTransId="{16C92A0A-8647-4995-B822-486571A77917}" sibTransId="{569B1958-D72D-464A-81AD-6D328C30B913}"/>
    <dgm:cxn modelId="{C12EE291-A352-40AC-9CF2-90DD62A64D1F}" type="presOf" srcId="{9900C766-A925-4B75-BFB1-6AEFB8CFF0F7}" destId="{05AF7D1D-BFD6-4A3B-80DC-8B75157ED2A6}" srcOrd="0" destOrd="0" presId="urn:microsoft.com/office/officeart/2005/8/layout/vList2"/>
    <dgm:cxn modelId="{70601594-D9BD-4FE1-83BD-0A86D9F0D488}" srcId="{5A9FE939-A9CD-41DB-9A20-7D6FBDC57CE2}" destId="{F63533D7-E394-4B5A-9DAF-6A8534AEB948}" srcOrd="3" destOrd="0" parTransId="{EF26CE2A-884E-4769-BED6-5E0B0CEA8A07}" sibTransId="{D9EB1ED9-F585-459D-A0AB-4A4AC68D3B03}"/>
    <dgm:cxn modelId="{7E6BCBA7-852E-4622-9CFD-5C7B4360D71E}" type="presOf" srcId="{61A7CBD5-0C8D-4AB4-8798-672DAFE2B16A}" destId="{9C57168F-7574-4249-B754-D764A0A8DA2C}" srcOrd="0" destOrd="0" presId="urn:microsoft.com/office/officeart/2005/8/layout/vList2"/>
    <dgm:cxn modelId="{D12648C9-4BA9-48DC-B6EC-9A62AC4D5B84}" type="presOf" srcId="{060FF34E-57CE-4000-B233-A284C6B909F0}" destId="{02EDC758-C67E-4D8C-A6AF-80EEFFDED370}" srcOrd="0" destOrd="0" presId="urn:microsoft.com/office/officeart/2005/8/layout/vList2"/>
    <dgm:cxn modelId="{01CC70E9-4607-41FB-9FA9-6910CA0E3C5F}" srcId="{5A9FE939-A9CD-41DB-9A20-7D6FBDC57CE2}" destId="{E7CE027A-54A2-4D9C-B434-E47EA347D27C}" srcOrd="2" destOrd="0" parTransId="{938FD943-FC6B-4841-A94A-976078849BDF}" sibTransId="{0F61635E-9FB2-4E9E-A2C4-E471C98D5742}"/>
    <dgm:cxn modelId="{5AF365C8-DBB1-4768-A743-5E3F980CCDA2}" type="presParOf" srcId="{10C5EC12-C058-4D5B-A591-1E02171C5E2B}" destId="{9C57168F-7574-4249-B754-D764A0A8DA2C}" srcOrd="0" destOrd="0" presId="urn:microsoft.com/office/officeart/2005/8/layout/vList2"/>
    <dgm:cxn modelId="{9B31D29E-888B-4E8F-99BC-7BF634D69ED9}" type="presParOf" srcId="{10C5EC12-C058-4D5B-A591-1E02171C5E2B}" destId="{040C27D3-E787-4511-8DC7-EC294A1B0AA4}" srcOrd="1" destOrd="0" presId="urn:microsoft.com/office/officeart/2005/8/layout/vList2"/>
    <dgm:cxn modelId="{AFA6011C-684B-47B5-8805-6A67AF4D8D64}" type="presParOf" srcId="{10C5EC12-C058-4D5B-A591-1E02171C5E2B}" destId="{05AF7D1D-BFD6-4A3B-80DC-8B75157ED2A6}" srcOrd="2" destOrd="0" presId="urn:microsoft.com/office/officeart/2005/8/layout/vList2"/>
    <dgm:cxn modelId="{5D0B2A63-C609-4B67-8398-B48567D5DE6D}" type="presParOf" srcId="{10C5EC12-C058-4D5B-A591-1E02171C5E2B}" destId="{B88EC249-6620-4A5D-8B35-15097BFFE2EE}" srcOrd="3" destOrd="0" presId="urn:microsoft.com/office/officeart/2005/8/layout/vList2"/>
    <dgm:cxn modelId="{834A15F8-4F3C-46DC-A047-D0957AB5F711}" type="presParOf" srcId="{10C5EC12-C058-4D5B-A591-1E02171C5E2B}" destId="{D75E7F88-8784-4C14-8392-2CBD4560570E}" srcOrd="4" destOrd="0" presId="urn:microsoft.com/office/officeart/2005/8/layout/vList2"/>
    <dgm:cxn modelId="{ADA101FC-25BC-4EC4-A0F4-520932BAF0B8}" type="presParOf" srcId="{10C5EC12-C058-4D5B-A591-1E02171C5E2B}" destId="{01A23B92-7E4C-4F95-826A-044551141F53}" srcOrd="5" destOrd="0" presId="urn:microsoft.com/office/officeart/2005/8/layout/vList2"/>
    <dgm:cxn modelId="{E32066D8-291B-47C5-A3C8-3FCC27C8210C}" type="presParOf" srcId="{10C5EC12-C058-4D5B-A591-1E02171C5E2B}" destId="{4827EBCB-D381-4E37-9FEA-57B67A355EA2}" srcOrd="6" destOrd="0" presId="urn:microsoft.com/office/officeart/2005/8/layout/vList2"/>
    <dgm:cxn modelId="{B6B2DA1D-17DF-4B95-8792-43B181F559B7}" type="presParOf" srcId="{10C5EC12-C058-4D5B-A591-1E02171C5E2B}" destId="{1634D7D8-EFA3-4E1A-9C69-B408B5A887FB}" srcOrd="7" destOrd="0" presId="urn:microsoft.com/office/officeart/2005/8/layout/vList2"/>
    <dgm:cxn modelId="{00E1E566-CEC0-4C2C-946A-C849B60981C1}" type="presParOf" srcId="{10C5EC12-C058-4D5B-A591-1E02171C5E2B}" destId="{5D7CA678-A67E-4567-9BAF-A3BABB086CB8}" srcOrd="8" destOrd="0" presId="urn:microsoft.com/office/officeart/2005/8/layout/vList2"/>
    <dgm:cxn modelId="{9F17AE46-8A85-48CC-A22F-31940FC6AD84}" type="presParOf" srcId="{10C5EC12-C058-4D5B-A591-1E02171C5E2B}" destId="{3F907982-EFDC-456A-A9FF-F01F485CA7F6}" srcOrd="9" destOrd="0" presId="urn:microsoft.com/office/officeart/2005/8/layout/vList2"/>
    <dgm:cxn modelId="{FA924E29-5906-4930-B46B-B37EE2D39E46}" type="presParOf" srcId="{10C5EC12-C058-4D5B-A591-1E02171C5E2B}" destId="{02EDC758-C67E-4D8C-A6AF-80EEFFDED370}" srcOrd="10" destOrd="0" presId="urn:microsoft.com/office/officeart/2005/8/layout/vList2"/>
    <dgm:cxn modelId="{96D7781F-4895-4741-8DF2-42D5A7F625B5}" type="presParOf" srcId="{10C5EC12-C058-4D5B-A591-1E02171C5E2B}" destId="{BA1E207F-8402-4C9F-A62D-05A6F1E7954B}" srcOrd="11" destOrd="0" presId="urn:microsoft.com/office/officeart/2005/8/layout/vList2"/>
    <dgm:cxn modelId="{B4C75C57-CCB0-4268-BC31-739C807E6F19}" type="presParOf" srcId="{10C5EC12-C058-4D5B-A591-1E02171C5E2B}" destId="{6FAFB610-CD56-43EE-9835-5BE2F49C6FBC}"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mc:AlternateContent xmlns:mc="http://schemas.openxmlformats.org/markup-compatibility/2006" xmlns:a14="http://schemas.microsoft.com/office/drawing/2010/main">
      <mc:Choice Requires="a14">
        <dgm:pt modelId="{F63533D7-E394-4B5A-9DAF-6A8534AEB948}">
          <dgm:prSet phldrT="[Text]" custT="1"/>
          <dgm:spPr/>
          <dgm:t>
            <a:bodyPr/>
            <a:lstStyle/>
            <a:p>
              <a:pPr algn="ctr"/>
              <a:r>
                <a:rPr lang="en-US" sz="1300" dirty="0"/>
                <a:t>Get </a:t>
              </a:r>
              <a14:m>
                <m:oMath xmlns:m="http://schemas.openxmlformats.org/officeDocument/2006/math">
                  <m:r>
                    <a:rPr lang="en-US" sz="1300" i="1" smtClean="0">
                      <a:latin typeface="Cambria Math" panose="02040503050406030204" pitchFamily="18" charset="0"/>
                      <a:ea typeface="Cambria Math" panose="02040503050406030204" pitchFamily="18" charset="0"/>
                    </a:rPr>
                    <m:t>𝜀</m:t>
                  </m:r>
                </m:oMath>
              </a14:m>
              <a:r>
                <a:rPr lang="en-US" sz="1300" dirty="0"/>
                <a:t> local coreset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𝐷</m:t>
                      </m:r>
                    </m:e>
                    <m:sub>
                      <m:r>
                        <a:rPr lang="en-US" sz="1300" b="0" i="1" smtClean="0">
                          <a:latin typeface="Cambria Math" panose="02040503050406030204" pitchFamily="18" charset="0"/>
                        </a:rPr>
                        <m:t>𝑖</m:t>
                      </m:r>
                    </m:sub>
                  </m:sSub>
                </m:oMath>
              </a14:m>
              <a:r>
                <a:rPr lang="en-US" sz="1300" dirty="0"/>
                <a:t>using Distributed Coreset construction algorithm</a:t>
              </a:r>
            </a:p>
          </dgm:t>
        </dgm:pt>
      </mc:Choice>
      <mc:Fallback xmlns="">
        <dgm:pt modelId="{F63533D7-E394-4B5A-9DAF-6A8534AEB948}">
          <dgm:prSet phldrT="[Text]" custT="1"/>
          <dgm:spPr/>
          <dgm:t>
            <a:bodyPr/>
            <a:lstStyle/>
            <a:p>
              <a:pPr algn="ctr"/>
              <a:r>
                <a:rPr lang="en-US" sz="1300" dirty="0"/>
                <a:t>Get </a:t>
              </a:r>
              <a:r>
                <a:rPr lang="en-US" sz="1300" i="0">
                  <a:latin typeface="Cambria Math" panose="02040503050406030204" pitchFamily="18" charset="0"/>
                  <a:ea typeface="Cambria Math" panose="02040503050406030204" pitchFamily="18" charset="0"/>
                </a:rPr>
                <a:t>𝜀</a:t>
              </a:r>
              <a:r>
                <a:rPr lang="en-US" sz="1300" dirty="0"/>
                <a:t> local coreset </a:t>
              </a:r>
              <a:r>
                <a:rPr lang="en-US" sz="1300" b="0" i="0">
                  <a:latin typeface="Cambria Math" panose="02040503050406030204" pitchFamily="18" charset="0"/>
                </a:rPr>
                <a:t>𝐷_𝑖</a:t>
              </a:r>
              <a:r>
                <a:rPr lang="en-US" sz="1300" dirty="0"/>
                <a:t>using Distributed Coreset construction algorithm</a:t>
              </a:r>
            </a:p>
          </dgm:t>
        </dgm:pt>
      </mc:Fallback>
    </mc:AlternateConten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mc:AlternateContent xmlns:mc="http://schemas.openxmlformats.org/markup-compatibility/2006" xmlns:a14="http://schemas.microsoft.com/office/drawing/2010/main">
      <mc:Choice Requires="a14">
        <dgm:pt modelId="{060FF34E-57CE-4000-B233-A284C6B909F0}">
          <dgm:prSet custT="1">
            <dgm:style>
              <a:lnRef idx="1">
                <a:schemeClr val="accent5"/>
              </a:lnRef>
              <a:fillRef idx="2">
                <a:schemeClr val="accent5"/>
              </a:fillRef>
              <a:effectRef idx="1">
                <a:schemeClr val="accent5"/>
              </a:effectRef>
              <a:fontRef idx="minor">
                <a:schemeClr val="dk1"/>
              </a:fontRef>
            </dgm:style>
          </dgm:prSet>
          <dgm:spPr/>
          <dgm:t>
            <a:bodyPr/>
            <a:lstStyle/>
            <a:p>
              <a:pPr algn="ctr"/>
              <a:r>
                <a:rPr lang="en-US" sz="1600" dirty="0"/>
                <a:t>Call </a:t>
              </a:r>
              <a:r>
                <a:rPr lang="en-US" sz="1600" dirty="0" err="1"/>
                <a:t>Message_Parsing</a:t>
              </a:r>
              <a:r>
                <a:rPr lang="en-US" sz="1600" dirty="0"/>
                <a:t> (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𝑖</m:t>
                      </m:r>
                    </m:sub>
                  </m:sSub>
                </m:oMath>
              </a14:m>
              <a:r>
                <a:rPr lang="en-US" sz="1600" dirty="0"/>
                <a: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oMath>
              </a14:m>
              <a:endParaRPr lang="en-US" sz="1600" dirty="0"/>
            </a:p>
          </dgm:t>
        </dgm:pt>
      </mc:Choice>
      <mc:Fallback xmlns="">
        <dgm:pt modelId="{060FF34E-57CE-4000-B233-A284C6B909F0}">
          <dgm:prSet custT="1">
            <dgm:style>
              <a:lnRef idx="1">
                <a:schemeClr val="accent5"/>
              </a:lnRef>
              <a:fillRef idx="2">
                <a:schemeClr val="accent5"/>
              </a:fillRef>
              <a:effectRef idx="1">
                <a:schemeClr val="accent5"/>
              </a:effectRef>
              <a:fontRef idx="minor">
                <a:schemeClr val="dk1"/>
              </a:fontRef>
            </dgm:style>
          </dgm:prSet>
          <dgm:spPr/>
          <dgm:t>
            <a:bodyPr/>
            <a:lstStyle/>
            <a:p>
              <a:pPr algn="ctr"/>
              <a:r>
                <a:rPr lang="en-US" sz="1600" dirty="0"/>
                <a:t>Call </a:t>
              </a:r>
              <a:r>
                <a:rPr lang="en-US" sz="1600" dirty="0" err="1"/>
                <a:t>Message_Parsing</a:t>
              </a:r>
              <a:r>
                <a:rPr lang="en-US" sz="1600" dirty="0"/>
                <a:t> ( </a:t>
              </a:r>
              <a:r>
                <a:rPr lang="en-US" sz="1600" b="0" i="0">
                  <a:latin typeface="Cambria Math" panose="02040503050406030204" pitchFamily="18" charset="0"/>
                </a:rPr>
                <a:t>𝐷_𝑖</a:t>
              </a:r>
              <a:r>
                <a:rPr lang="en-US" sz="1600" dirty="0"/>
                <a:t>, </a:t>
              </a:r>
              <a:r>
                <a:rPr lang="en-US" sz="1600" b="0" i="0">
                  <a:latin typeface="Cambria Math" panose="02040503050406030204" pitchFamily="18" charset="0"/>
                </a:rPr>
                <a:t>𝑁_𝑖)</a:t>
              </a:r>
              <a:endParaRPr lang="en-US" sz="1600" dirty="0"/>
            </a:p>
          </dgm:t>
        </dgm:pt>
      </mc:Fallback>
    </mc:AlternateConten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mc:AlternateContent xmlns:mc="http://schemas.openxmlformats.org/markup-compatibility/2006" xmlns:a14="http://schemas.microsoft.com/office/drawing/2010/main">
      <mc:Choice Requires="a14">
        <dgm:pt modelId="{3F746029-AA07-4CBA-840A-C69BA6174D85}">
          <dgm:prSet custT="1"/>
          <dgm:spPr/>
          <dgm:t>
            <a:bodyPr/>
            <a:lstStyle/>
            <a:p>
              <a:pPr algn="ctr"/>
              <a:r>
                <a:rPr lang="en-US" sz="1800" dirty="0"/>
                <a:t>X =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𝐴</m:t>
                      </m:r>
                    </m:e>
                    <m:sub>
                      <m:r>
                        <a:rPr lang="en-US" sz="1800" b="0" i="1" dirty="0" smtClean="0">
                          <a:latin typeface="Cambria Math" panose="02040503050406030204" pitchFamily="18" charset="0"/>
                          <a:ea typeface="Cambria Math" panose="02040503050406030204" pitchFamily="18" charset="0"/>
                        </a:rPr>
                        <m:t>𝛼</m:t>
                      </m:r>
                    </m:sub>
                  </m:sSub>
                </m:oMath>
              </a14:m>
              <a:r>
                <a:rPr lang="en-US" sz="1800" dirty="0"/>
                <a: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m:t>
                  </m:r>
                </m:oMath>
              </a14:m>
              <a:r>
                <a:rPr lang="en-US" sz="1800" dirty="0"/>
                <a:t> </a:t>
              </a:r>
            </a:p>
          </dgm:t>
        </dgm:pt>
      </mc:Choice>
      <mc:Fallback xmlns="">
        <dgm:pt modelId="{3F746029-AA07-4CBA-840A-C69BA6174D85}">
          <dgm:prSet custT="1"/>
          <dgm:spPr/>
          <dgm:t>
            <a:bodyPr/>
            <a:lstStyle/>
            <a:p>
              <a:pPr algn="ctr"/>
              <a:r>
                <a:rPr lang="en-US" sz="1800" dirty="0"/>
                <a:t>X = </a:t>
              </a:r>
              <a:r>
                <a:rPr lang="en-US" sz="1800" b="0" i="0" dirty="0">
                  <a:latin typeface="Cambria Math" panose="02040503050406030204" pitchFamily="18" charset="0"/>
                </a:rPr>
                <a:t>𝐴_</a:t>
              </a:r>
              <a:r>
                <a:rPr lang="en-US" sz="1800" b="0" i="0" dirty="0">
                  <a:latin typeface="Cambria Math" panose="02040503050406030204" pitchFamily="18" charset="0"/>
                  <a:ea typeface="Cambria Math" panose="02040503050406030204" pitchFamily="18" charset="0"/>
                </a:rPr>
                <a:t>𝛼</a:t>
              </a:r>
              <a:r>
                <a:rPr lang="en-US" sz="1800" dirty="0"/>
                <a:t> (</a:t>
              </a:r>
              <a:r>
                <a:rPr lang="en-US" sz="1800" i="0" dirty="0">
                  <a:latin typeface="Cambria Math" panose="02040503050406030204" pitchFamily="18" charset="0"/>
                  <a:ea typeface="Cambria Math" panose="02040503050406030204" pitchFamily="18" charset="0"/>
                </a:rPr>
                <a:t>∪</a:t>
              </a:r>
              <a:r>
                <a:rPr lang="en-US" sz="1800" b="0" i="0">
                  <a:latin typeface="Cambria Math" panose="02040503050406030204" pitchFamily="18" charset="0"/>
                </a:rPr>
                <a:t>𝐷_𝑗)</a:t>
              </a:r>
              <a:r>
                <a:rPr lang="en-US" sz="1800" dirty="0"/>
                <a:t> </a:t>
              </a:r>
            </a:p>
          </dgm:t>
        </dgm:pt>
      </mc:Fallback>
    </mc:AlternateConten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mc:AlternateContent xmlns:mc="http://schemas.openxmlformats.org/markup-compatibility/2006" xmlns:a14="http://schemas.microsoft.com/office/drawing/2010/main">
      <mc:Choice Requires="a14">
        <dgm:pt modelId="{9900C766-A925-4B75-BFB1-6AEFB8CFF0F7}">
          <dgm:prSet phldrT="[Text]" custT="1"/>
          <dgm:spPr>
            <a:solidFill>
              <a:schemeClr val="bg1"/>
            </a:solidFill>
          </dgm:spPr>
          <dgm:t>
            <a:bodyPr/>
            <a:lstStyle/>
            <a:p>
              <a:pPr algn="ctr"/>
              <a:r>
                <a:rPr lang="en-US" sz="1500" dirty="0"/>
                <a:t>For each node </a:t>
              </a:r>
              <a14:m>
                <m:oMath xmlns:m="http://schemas.openxmlformats.org/officeDocument/2006/math">
                  <m:r>
                    <a:rPr lang="en-US" sz="1500" i="1" dirty="0" err="1" smtClean="0">
                      <a:latin typeface="Cambria Math" panose="02040503050406030204" pitchFamily="18" charset="0"/>
                    </a:rPr>
                    <m:t>𝑖</m:t>
                  </m:r>
                </m:oMath>
              </a14:m>
              <a:endParaRPr lang="en-US" sz="1500" dirty="0"/>
            </a:p>
          </dgm:t>
        </dgm:pt>
      </mc:Choice>
      <mc:Fallback xmlns="">
        <dgm:pt modelId="{9900C766-A925-4B75-BFB1-6AEFB8CFF0F7}">
          <dgm:prSet phldrT="[Text]" custT="1"/>
          <dgm:spPr>
            <a:solidFill>
              <a:schemeClr val="bg1"/>
            </a:solidFill>
          </dgm:spPr>
          <dgm:t>
            <a:bodyPr/>
            <a:lstStyle/>
            <a:p>
              <a:pPr algn="ctr"/>
              <a:r>
                <a:rPr lang="en-US" sz="1500" dirty="0"/>
                <a:t>For each node </a:t>
              </a:r>
              <a:r>
                <a:rPr lang="en-US" sz="1500" i="0" dirty="0" err="1">
                  <a:latin typeface="Cambria Math" panose="02040503050406030204" pitchFamily="18" charset="0"/>
                </a:rPr>
                <a:t>𝑖</a:t>
              </a:r>
              <a:endParaRPr lang="en-US" sz="1500" dirty="0"/>
            </a:p>
          </dgm:t>
        </dgm:pt>
      </mc:Fallback>
    </mc:AlternateContent>
    <dgm:pt modelId="{3AA0B662-C56C-4E2A-B78A-137629C01304}" type="parTrans" cxnId="{E073456D-3155-48A0-B656-81C6DE0C229C}">
      <dgm:prSet/>
      <dgm:spPr/>
      <dgm:t>
        <a:bodyPr/>
        <a:lstStyle/>
        <a:p>
          <a:endParaRPr lang="en-US"/>
        </a:p>
      </dgm:t>
    </dgm:pt>
    <dgm:pt modelId="{D09A2A87-4650-44E3-8795-0F8916572FC0}" type="sibTrans" cxnId="{E073456D-3155-48A0-B656-81C6DE0C229C}">
      <dgm:prSet/>
      <dgm:spPr/>
      <dgm:t>
        <a:bodyPr/>
        <a:lstStyle/>
        <a:p>
          <a:endParaRPr lang="en-US"/>
        </a:p>
      </dgm:t>
    </dgm:pt>
    <mc:AlternateContent xmlns:mc="http://schemas.openxmlformats.org/markup-compatibility/2006" xmlns:a14="http://schemas.microsoft.com/office/drawing/2010/main">
      <mc:Choice Requires="a14">
        <dgm:pt modelId="{E7CE027A-54A2-4D9C-B434-E47EA347D27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a:t>For each node </a:t>
              </a:r>
              <a14:m>
                <m:oMath xmlns:m="http://schemas.openxmlformats.org/officeDocument/2006/math">
                  <m:r>
                    <a:rPr lang="en-US" i="1" dirty="0" err="1" smtClean="0">
                      <a:latin typeface="Cambria Math" panose="02040503050406030204" pitchFamily="18" charset="0"/>
                    </a:rPr>
                    <m:t>𝑖</m:t>
                  </m:r>
                </m:oMath>
              </a14:m>
              <a:endParaRPr lang="en-US" dirty="0"/>
            </a:p>
          </dgm:t>
        </dgm:pt>
      </mc:Choice>
      <mc:Fallback xmlns="">
        <dgm:pt modelId="{E7CE027A-54A2-4D9C-B434-E47EA347D27C}">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a:t>For each node </a:t>
              </a:r>
              <a:r>
                <a:rPr lang="en-US" i="0" dirty="0" err="1">
                  <a:latin typeface="Cambria Math" panose="02040503050406030204" pitchFamily="18" charset="0"/>
                </a:rPr>
                <a:t>𝑖</a:t>
              </a:r>
              <a:endParaRPr lang="en-US" dirty="0"/>
            </a:p>
          </dgm:t>
        </dgm:pt>
      </mc:Fallback>
    </mc:AlternateContent>
    <dgm:pt modelId="{938FD943-FC6B-4841-A94A-976078849BDF}" type="parTrans" cxnId="{01CC70E9-4607-41FB-9FA9-6910CA0E3C5F}">
      <dgm:prSet/>
      <dgm:spPr/>
      <dgm:t>
        <a:bodyPr/>
        <a:lstStyle/>
        <a:p>
          <a:endParaRPr lang="en-US"/>
        </a:p>
      </dgm:t>
    </dgm:pt>
    <dgm:pt modelId="{0F61635E-9FB2-4E9E-A2C4-E471C98D5742}" type="sibTrans" cxnId="{01CC70E9-4607-41FB-9FA9-6910CA0E3C5F}">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7">
        <dgm:presLayoutVars>
          <dgm:chMax val="0"/>
          <dgm:bulletEnabled val="1"/>
        </dgm:presLayoutVars>
      </dgm:prSet>
      <dgm:spPr/>
    </dgm:pt>
    <dgm:pt modelId="{040C27D3-E787-4511-8DC7-EC294A1B0AA4}" type="pres">
      <dgm:prSet presAssocID="{B6D0FF7B-9DCA-4831-A585-8FCC079292FD}" presName="spacer" presStyleCnt="0"/>
      <dgm:spPr/>
    </dgm:pt>
    <dgm:pt modelId="{05AF7D1D-BFD6-4A3B-80DC-8B75157ED2A6}" type="pres">
      <dgm:prSet presAssocID="{9900C766-A925-4B75-BFB1-6AEFB8CFF0F7}" presName="parentText" presStyleLbl="node1" presStyleIdx="1" presStyleCnt="7" custFlipHor="1" custScaleX="50287" custLinFactNeighborX="1506" custLinFactNeighborY="2134">
        <dgm:presLayoutVars>
          <dgm:chMax val="0"/>
          <dgm:bulletEnabled val="1"/>
        </dgm:presLayoutVars>
      </dgm:prSet>
      <dgm:spPr/>
    </dgm:pt>
    <dgm:pt modelId="{B88EC249-6620-4A5D-8B35-15097BFFE2EE}" type="pres">
      <dgm:prSet presAssocID="{D09A2A87-4650-44E3-8795-0F8916572FC0}" presName="spacer" presStyleCnt="0"/>
      <dgm:spPr/>
    </dgm:pt>
    <dgm:pt modelId="{D75E7F88-8784-4C14-8392-2CBD4560570E}" type="pres">
      <dgm:prSet presAssocID="{E7CE027A-54A2-4D9C-B434-E47EA347D27C}" presName="parentText" presStyleLbl="node1" presStyleIdx="2" presStyleCnt="7" custFlipHor="1" custScaleX="50287" custLinFactY="200000" custLinFactNeighborX="2701" custLinFactNeighborY="229842">
        <dgm:presLayoutVars>
          <dgm:chMax val="0"/>
          <dgm:bulletEnabled val="1"/>
        </dgm:presLayoutVars>
      </dgm:prSet>
      <dgm:spPr/>
    </dgm:pt>
    <dgm:pt modelId="{01A23B92-7E4C-4F95-826A-044551141F53}" type="pres">
      <dgm:prSet presAssocID="{0F61635E-9FB2-4E9E-A2C4-E471C98D5742}" presName="spacer" presStyleCnt="0"/>
      <dgm:spPr/>
    </dgm:pt>
    <dgm:pt modelId="{4827EBCB-D381-4E37-9FEA-57B67A355EA2}" type="pres">
      <dgm:prSet presAssocID="{F63533D7-E394-4B5A-9DAF-6A8534AEB948}" presName="parentText" presStyleLbl="node1" presStyleIdx="3" presStyleCnt="7" custLinFactY="-98603" custLinFactNeighborX="293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5D7CA678-A67E-4567-9BAF-A3BABB086CB8}" type="pres">
      <dgm:prSet presAssocID="{D5E05E36-BE32-41DF-90E8-D02D0E562E3A}" presName="parentText" presStyleLbl="node1" presStyleIdx="4" presStyleCnt="7" custLinFactY="-98603" custLinFactNeighborX="-597" custLinFactNeighborY="-100000">
        <dgm:presLayoutVars>
          <dgm:chMax val="0"/>
          <dgm:bulletEnabled val="1"/>
        </dgm:presLayoutVars>
      </dgm:prSet>
      <dgm:spPr/>
    </dgm:pt>
    <dgm:pt modelId="{3F907982-EFDC-456A-A9FF-F01F485CA7F6}" type="pres">
      <dgm:prSet presAssocID="{92705213-B2F1-49CE-A18D-E86C27681FF7}" presName="spacer" presStyleCnt="0"/>
      <dgm:spPr/>
    </dgm:pt>
    <dgm:pt modelId="{02EDC758-C67E-4D8C-A6AF-80EEFFDED370}" type="pres">
      <dgm:prSet presAssocID="{060FF34E-57CE-4000-B233-A284C6B909F0}" presName="parentText" presStyleLbl="node1" presStyleIdx="5" presStyleCnt="7" custLinFactNeighborY="-22024">
        <dgm:presLayoutVars>
          <dgm:chMax val="0"/>
          <dgm:bulletEnabled val="1"/>
        </dgm:presLayoutVars>
      </dgm:prSet>
      <dgm:spPr/>
    </dgm:pt>
    <dgm:pt modelId="{BA1E207F-8402-4C9F-A62D-05A6F1E7954B}" type="pres">
      <dgm:prSet presAssocID="{476D1011-9846-42BE-90A6-1C0A1192E54D}" presName="spacer" presStyleCnt="0"/>
      <dgm:spPr/>
    </dgm:pt>
    <dgm:pt modelId="{6FAFB610-CD56-43EE-9835-5BE2F49C6FBC}" type="pres">
      <dgm:prSet presAssocID="{3F746029-AA07-4CBA-840A-C69BA6174D85}" presName="parentText" presStyleLbl="node1" presStyleIdx="6" presStyleCnt="7" custLinFactNeighborX="-299">
        <dgm:presLayoutVars>
          <dgm:chMax val="0"/>
          <dgm:bulletEnabled val="1"/>
        </dgm:presLayoutVars>
      </dgm:prSet>
      <dgm:spPr/>
    </dgm:pt>
  </dgm:ptLst>
  <dgm:cxnLst>
    <dgm:cxn modelId="{CC531000-B9D5-40CA-96F0-3F1074256526}" type="presOf" srcId="{E7CE027A-54A2-4D9C-B434-E47EA347D27C}" destId="{D75E7F88-8784-4C14-8392-2CBD4560570E}" srcOrd="0" destOrd="0" presId="urn:microsoft.com/office/officeart/2005/8/layout/vList2"/>
    <dgm:cxn modelId="{470DBC0D-C71F-406E-9FFE-335BE49F5D7D}" type="presOf" srcId="{3F746029-AA07-4CBA-840A-C69BA6174D85}" destId="{6FAFB610-CD56-43EE-9835-5BE2F49C6FBC}" srcOrd="0" destOrd="0" presId="urn:microsoft.com/office/officeart/2005/8/layout/vList2"/>
    <dgm:cxn modelId="{E507DB15-37D7-4272-B8C8-28346CB35332}" type="presOf" srcId="{F63533D7-E394-4B5A-9DAF-6A8534AEB948}" destId="{4827EBCB-D381-4E37-9FEA-57B67A355EA2}" srcOrd="0" destOrd="0" presId="urn:microsoft.com/office/officeart/2005/8/layout/vList2"/>
    <dgm:cxn modelId="{5D9C8B29-E8B3-4511-8514-84E2BF317CFA}"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6FC6F84A-740D-4BC2-9176-351F0EFD1EB9}" srcId="{5A9FE939-A9CD-41DB-9A20-7D6FBDC57CE2}" destId="{060FF34E-57CE-4000-B233-A284C6B909F0}" srcOrd="5"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E073456D-3155-48A0-B656-81C6DE0C229C}" srcId="{5A9FE939-A9CD-41DB-9A20-7D6FBDC57CE2}" destId="{9900C766-A925-4B75-BFB1-6AEFB8CFF0F7}" srcOrd="1" destOrd="0" parTransId="{3AA0B662-C56C-4E2A-B78A-137629C01304}" sibTransId="{D09A2A87-4650-44E3-8795-0F8916572FC0}"/>
    <dgm:cxn modelId="{57392C71-860D-456F-803A-36D0C0CADB16}" type="presOf" srcId="{D5E05E36-BE32-41DF-90E8-D02D0E562E3A}" destId="{5D7CA678-A67E-4567-9BAF-A3BABB086CB8}" srcOrd="0" destOrd="0" presId="urn:microsoft.com/office/officeart/2005/8/layout/vList2"/>
    <dgm:cxn modelId="{43F42A79-ECBF-46F9-9D66-1B97FE75321D}" srcId="{5A9FE939-A9CD-41DB-9A20-7D6FBDC57CE2}" destId="{3F746029-AA07-4CBA-840A-C69BA6174D85}" srcOrd="6" destOrd="0" parTransId="{16C92A0A-8647-4995-B822-486571A77917}" sibTransId="{569B1958-D72D-464A-81AD-6D328C30B913}"/>
    <dgm:cxn modelId="{C12EE291-A352-40AC-9CF2-90DD62A64D1F}" type="presOf" srcId="{9900C766-A925-4B75-BFB1-6AEFB8CFF0F7}" destId="{05AF7D1D-BFD6-4A3B-80DC-8B75157ED2A6}" srcOrd="0" destOrd="0" presId="urn:microsoft.com/office/officeart/2005/8/layout/vList2"/>
    <dgm:cxn modelId="{70601594-D9BD-4FE1-83BD-0A86D9F0D488}" srcId="{5A9FE939-A9CD-41DB-9A20-7D6FBDC57CE2}" destId="{F63533D7-E394-4B5A-9DAF-6A8534AEB948}" srcOrd="3" destOrd="0" parTransId="{EF26CE2A-884E-4769-BED6-5E0B0CEA8A07}" sibTransId="{D9EB1ED9-F585-459D-A0AB-4A4AC68D3B03}"/>
    <dgm:cxn modelId="{7E6BCBA7-852E-4622-9CFD-5C7B4360D71E}" type="presOf" srcId="{61A7CBD5-0C8D-4AB4-8798-672DAFE2B16A}" destId="{9C57168F-7574-4249-B754-D764A0A8DA2C}" srcOrd="0" destOrd="0" presId="urn:microsoft.com/office/officeart/2005/8/layout/vList2"/>
    <dgm:cxn modelId="{D12648C9-4BA9-48DC-B6EC-9A62AC4D5B84}" type="presOf" srcId="{060FF34E-57CE-4000-B233-A284C6B909F0}" destId="{02EDC758-C67E-4D8C-A6AF-80EEFFDED370}" srcOrd="0" destOrd="0" presId="urn:microsoft.com/office/officeart/2005/8/layout/vList2"/>
    <dgm:cxn modelId="{01CC70E9-4607-41FB-9FA9-6910CA0E3C5F}" srcId="{5A9FE939-A9CD-41DB-9A20-7D6FBDC57CE2}" destId="{E7CE027A-54A2-4D9C-B434-E47EA347D27C}" srcOrd="2" destOrd="0" parTransId="{938FD943-FC6B-4841-A94A-976078849BDF}" sibTransId="{0F61635E-9FB2-4E9E-A2C4-E471C98D5742}"/>
    <dgm:cxn modelId="{5AF365C8-DBB1-4768-A743-5E3F980CCDA2}" type="presParOf" srcId="{10C5EC12-C058-4D5B-A591-1E02171C5E2B}" destId="{9C57168F-7574-4249-B754-D764A0A8DA2C}" srcOrd="0" destOrd="0" presId="urn:microsoft.com/office/officeart/2005/8/layout/vList2"/>
    <dgm:cxn modelId="{9B31D29E-888B-4E8F-99BC-7BF634D69ED9}" type="presParOf" srcId="{10C5EC12-C058-4D5B-A591-1E02171C5E2B}" destId="{040C27D3-E787-4511-8DC7-EC294A1B0AA4}" srcOrd="1" destOrd="0" presId="urn:microsoft.com/office/officeart/2005/8/layout/vList2"/>
    <dgm:cxn modelId="{AFA6011C-684B-47B5-8805-6A67AF4D8D64}" type="presParOf" srcId="{10C5EC12-C058-4D5B-A591-1E02171C5E2B}" destId="{05AF7D1D-BFD6-4A3B-80DC-8B75157ED2A6}" srcOrd="2" destOrd="0" presId="urn:microsoft.com/office/officeart/2005/8/layout/vList2"/>
    <dgm:cxn modelId="{5D0B2A63-C609-4B67-8398-B48567D5DE6D}" type="presParOf" srcId="{10C5EC12-C058-4D5B-A591-1E02171C5E2B}" destId="{B88EC249-6620-4A5D-8B35-15097BFFE2EE}" srcOrd="3" destOrd="0" presId="urn:microsoft.com/office/officeart/2005/8/layout/vList2"/>
    <dgm:cxn modelId="{834A15F8-4F3C-46DC-A047-D0957AB5F711}" type="presParOf" srcId="{10C5EC12-C058-4D5B-A591-1E02171C5E2B}" destId="{D75E7F88-8784-4C14-8392-2CBD4560570E}" srcOrd="4" destOrd="0" presId="urn:microsoft.com/office/officeart/2005/8/layout/vList2"/>
    <dgm:cxn modelId="{ADA101FC-25BC-4EC4-A0F4-520932BAF0B8}" type="presParOf" srcId="{10C5EC12-C058-4D5B-A591-1E02171C5E2B}" destId="{01A23B92-7E4C-4F95-826A-044551141F53}" srcOrd="5" destOrd="0" presId="urn:microsoft.com/office/officeart/2005/8/layout/vList2"/>
    <dgm:cxn modelId="{E32066D8-291B-47C5-A3C8-3FCC27C8210C}" type="presParOf" srcId="{10C5EC12-C058-4D5B-A591-1E02171C5E2B}" destId="{4827EBCB-D381-4E37-9FEA-57B67A355EA2}" srcOrd="6" destOrd="0" presId="urn:microsoft.com/office/officeart/2005/8/layout/vList2"/>
    <dgm:cxn modelId="{B6B2DA1D-17DF-4B95-8792-43B181F559B7}" type="presParOf" srcId="{10C5EC12-C058-4D5B-A591-1E02171C5E2B}" destId="{1634D7D8-EFA3-4E1A-9C69-B408B5A887FB}" srcOrd="7" destOrd="0" presId="urn:microsoft.com/office/officeart/2005/8/layout/vList2"/>
    <dgm:cxn modelId="{00E1E566-CEC0-4C2C-946A-C849B60981C1}" type="presParOf" srcId="{10C5EC12-C058-4D5B-A591-1E02171C5E2B}" destId="{5D7CA678-A67E-4567-9BAF-A3BABB086CB8}" srcOrd="8" destOrd="0" presId="urn:microsoft.com/office/officeart/2005/8/layout/vList2"/>
    <dgm:cxn modelId="{9F17AE46-8A85-48CC-A22F-31940FC6AD84}" type="presParOf" srcId="{10C5EC12-C058-4D5B-A591-1E02171C5E2B}" destId="{3F907982-EFDC-456A-A9FF-F01F485CA7F6}" srcOrd="9" destOrd="0" presId="urn:microsoft.com/office/officeart/2005/8/layout/vList2"/>
    <dgm:cxn modelId="{FA924E29-5906-4930-B46B-B37EE2D39E46}" type="presParOf" srcId="{10C5EC12-C058-4D5B-A591-1E02171C5E2B}" destId="{02EDC758-C67E-4D8C-A6AF-80EEFFDED370}" srcOrd="10" destOrd="0" presId="urn:microsoft.com/office/officeart/2005/8/layout/vList2"/>
    <dgm:cxn modelId="{96D7781F-4895-4741-8DF2-42D5A7F625B5}" type="presParOf" srcId="{10C5EC12-C058-4D5B-A591-1E02171C5E2B}" destId="{BA1E207F-8402-4C9F-A62D-05A6F1E7954B}" srcOrd="11" destOrd="0" presId="urn:microsoft.com/office/officeart/2005/8/layout/vList2"/>
    <dgm:cxn modelId="{B4C75C57-CCB0-4268-BC31-739C807E6F19}" type="presParOf" srcId="{10C5EC12-C058-4D5B-A591-1E02171C5E2B}" destId="{6FAFB610-CD56-43EE-9835-5BE2F49C6FB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custT="1"/>
      <dgm:spPr>
        <a:blipFill>
          <a:blip xmlns:r="http://schemas.openxmlformats.org/officeDocument/2006/relationships" r:embed="rId1"/>
          <a:stretch>
            <a:fillRect/>
          </a:stretch>
        </a:blipFill>
      </dgm:spPr>
      <dgm:t>
        <a:bodyPr/>
        <a:lstStyle/>
        <a:p>
          <a:r>
            <a:rPr lang="en-US">
              <a:noFill/>
            </a:rPr>
            <a:t> </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0FF34E-57CE-4000-B233-A284C6B909F0}">
      <dgm:prSet custT="1">
        <dgm:style>
          <a:lnRef idx="1">
            <a:schemeClr val="accent5"/>
          </a:lnRef>
          <a:fillRef idx="2">
            <a:schemeClr val="accent5"/>
          </a:fillRef>
          <a:effectRef idx="1">
            <a:schemeClr val="accent5"/>
          </a:effectRef>
          <a:fontRef idx="minor">
            <a:schemeClr val="dk1"/>
          </a:fontRef>
        </dgm:style>
      </dgm:prSet>
      <dgm:spPr>
        <a:blipFill>
          <a:blip xmlns:r="http://schemas.openxmlformats.org/officeDocument/2006/relationships" r:embed="rId2"/>
          <a:stretch>
            <a:fillRect/>
          </a:stretch>
        </a:blipFill>
      </dgm:spPr>
      <dgm:t>
        <a:bodyPr/>
        <a:lstStyle/>
        <a:p>
          <a:r>
            <a:rPr lang="en-US">
              <a:noFill/>
            </a:rPr>
            <a:t>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3F746029-AA07-4CBA-840A-C69BA6174D85}">
      <dgm:prSet custT="1"/>
      <dgm:spPr>
        <a:blipFill>
          <a:blip xmlns:r="http://schemas.openxmlformats.org/officeDocument/2006/relationships" r:embed="rId3"/>
          <a:stretch>
            <a:fillRect/>
          </a:stretch>
        </a:blipFill>
      </dgm:spPr>
      <dgm:t>
        <a:bodyPr/>
        <a:lstStyle/>
        <a:p>
          <a:r>
            <a:rPr lang="en-US">
              <a:noFill/>
            </a:rPr>
            <a:t> </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9900C766-A925-4B75-BFB1-6AEFB8CFF0F7}">
      <dgm:prSet phldrT="[Text]" custT="1"/>
      <dgm:spPr>
        <a:blipFill>
          <a:blip xmlns:r="http://schemas.openxmlformats.org/officeDocument/2006/relationships" r:embed="rId4"/>
          <a:stretch>
            <a:fillRect/>
          </a:stretch>
        </a:blipFill>
      </dgm:spPr>
      <dgm:t>
        <a:bodyPr/>
        <a:lstStyle/>
        <a:p>
          <a:r>
            <a:rPr lang="en-US">
              <a:noFill/>
            </a:rPr>
            <a:t> </a:t>
          </a:r>
        </a:p>
      </dgm:t>
    </dgm:pt>
    <dgm:pt modelId="{3AA0B662-C56C-4E2A-B78A-137629C01304}" type="parTrans" cxnId="{E073456D-3155-48A0-B656-81C6DE0C229C}">
      <dgm:prSet/>
      <dgm:spPr/>
      <dgm:t>
        <a:bodyPr/>
        <a:lstStyle/>
        <a:p>
          <a:endParaRPr lang="en-US"/>
        </a:p>
      </dgm:t>
    </dgm:pt>
    <dgm:pt modelId="{D09A2A87-4650-44E3-8795-0F8916572FC0}" type="sibTrans" cxnId="{E073456D-3155-48A0-B656-81C6DE0C229C}">
      <dgm:prSet/>
      <dgm:spPr/>
      <dgm:t>
        <a:bodyPr/>
        <a:lstStyle/>
        <a:p>
          <a:endParaRPr lang="en-US"/>
        </a:p>
      </dgm:t>
    </dgm:pt>
    <dgm:pt modelId="{E7CE027A-54A2-4D9C-B434-E47EA347D27C}">
      <dgm:prSet phldrT="[Text]">
        <dgm:style>
          <a:lnRef idx="1">
            <a:schemeClr val="accent5"/>
          </a:lnRef>
          <a:fillRef idx="2">
            <a:schemeClr val="accent5"/>
          </a:fillRef>
          <a:effectRef idx="1">
            <a:schemeClr val="accent5"/>
          </a:effectRef>
          <a:fontRef idx="minor">
            <a:schemeClr val="dk1"/>
          </a:fontRef>
        </dgm:style>
      </dgm:prSet>
      <dgm:spPr>
        <a:blipFill>
          <a:blip xmlns:r="http://schemas.openxmlformats.org/officeDocument/2006/relationships" r:embed="rId5"/>
          <a:stretch>
            <a:fillRect/>
          </a:stretch>
        </a:blipFill>
      </dgm:spPr>
      <dgm:t>
        <a:bodyPr/>
        <a:lstStyle/>
        <a:p>
          <a:r>
            <a:rPr lang="en-US">
              <a:noFill/>
            </a:rPr>
            <a:t> </a:t>
          </a:r>
        </a:p>
      </dgm:t>
    </dgm:pt>
    <dgm:pt modelId="{938FD943-FC6B-4841-A94A-976078849BDF}" type="parTrans" cxnId="{01CC70E9-4607-41FB-9FA9-6910CA0E3C5F}">
      <dgm:prSet/>
      <dgm:spPr/>
      <dgm:t>
        <a:bodyPr/>
        <a:lstStyle/>
        <a:p>
          <a:endParaRPr lang="en-US"/>
        </a:p>
      </dgm:t>
    </dgm:pt>
    <dgm:pt modelId="{0F61635E-9FB2-4E9E-A2C4-E471C98D5742}" type="sibTrans" cxnId="{01CC70E9-4607-41FB-9FA9-6910CA0E3C5F}">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7">
        <dgm:presLayoutVars>
          <dgm:chMax val="0"/>
          <dgm:bulletEnabled val="1"/>
        </dgm:presLayoutVars>
      </dgm:prSet>
      <dgm:spPr/>
    </dgm:pt>
    <dgm:pt modelId="{040C27D3-E787-4511-8DC7-EC294A1B0AA4}" type="pres">
      <dgm:prSet presAssocID="{B6D0FF7B-9DCA-4831-A585-8FCC079292FD}" presName="spacer" presStyleCnt="0"/>
      <dgm:spPr/>
    </dgm:pt>
    <dgm:pt modelId="{05AF7D1D-BFD6-4A3B-80DC-8B75157ED2A6}" type="pres">
      <dgm:prSet presAssocID="{9900C766-A925-4B75-BFB1-6AEFB8CFF0F7}" presName="parentText" presStyleLbl="node1" presStyleIdx="1" presStyleCnt="7" custFlipHor="1" custScaleX="50287" custLinFactNeighborX="1506" custLinFactNeighborY="2134">
        <dgm:presLayoutVars>
          <dgm:chMax val="0"/>
          <dgm:bulletEnabled val="1"/>
        </dgm:presLayoutVars>
      </dgm:prSet>
      <dgm:spPr/>
    </dgm:pt>
    <dgm:pt modelId="{B88EC249-6620-4A5D-8B35-15097BFFE2EE}" type="pres">
      <dgm:prSet presAssocID="{D09A2A87-4650-44E3-8795-0F8916572FC0}" presName="spacer" presStyleCnt="0"/>
      <dgm:spPr/>
    </dgm:pt>
    <dgm:pt modelId="{D75E7F88-8784-4C14-8392-2CBD4560570E}" type="pres">
      <dgm:prSet presAssocID="{E7CE027A-54A2-4D9C-B434-E47EA347D27C}" presName="parentText" presStyleLbl="node1" presStyleIdx="2" presStyleCnt="7" custFlipHor="1" custScaleX="50287" custLinFactY="200000" custLinFactNeighborX="2701" custLinFactNeighborY="229842">
        <dgm:presLayoutVars>
          <dgm:chMax val="0"/>
          <dgm:bulletEnabled val="1"/>
        </dgm:presLayoutVars>
      </dgm:prSet>
      <dgm:spPr/>
    </dgm:pt>
    <dgm:pt modelId="{01A23B92-7E4C-4F95-826A-044551141F53}" type="pres">
      <dgm:prSet presAssocID="{0F61635E-9FB2-4E9E-A2C4-E471C98D5742}" presName="spacer" presStyleCnt="0"/>
      <dgm:spPr/>
    </dgm:pt>
    <dgm:pt modelId="{4827EBCB-D381-4E37-9FEA-57B67A355EA2}" type="pres">
      <dgm:prSet presAssocID="{F63533D7-E394-4B5A-9DAF-6A8534AEB948}" presName="parentText" presStyleLbl="node1" presStyleIdx="3" presStyleCnt="7" custLinFactY="-98603" custLinFactNeighborX="293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5D7CA678-A67E-4567-9BAF-A3BABB086CB8}" type="pres">
      <dgm:prSet presAssocID="{D5E05E36-BE32-41DF-90E8-D02D0E562E3A}" presName="parentText" presStyleLbl="node1" presStyleIdx="4" presStyleCnt="7" custLinFactY="-98603" custLinFactNeighborX="-597" custLinFactNeighborY="-100000">
        <dgm:presLayoutVars>
          <dgm:chMax val="0"/>
          <dgm:bulletEnabled val="1"/>
        </dgm:presLayoutVars>
      </dgm:prSet>
      <dgm:spPr/>
    </dgm:pt>
    <dgm:pt modelId="{3F907982-EFDC-456A-A9FF-F01F485CA7F6}" type="pres">
      <dgm:prSet presAssocID="{92705213-B2F1-49CE-A18D-E86C27681FF7}" presName="spacer" presStyleCnt="0"/>
      <dgm:spPr/>
    </dgm:pt>
    <dgm:pt modelId="{02EDC758-C67E-4D8C-A6AF-80EEFFDED370}" type="pres">
      <dgm:prSet presAssocID="{060FF34E-57CE-4000-B233-A284C6B909F0}" presName="parentText" presStyleLbl="node1" presStyleIdx="5" presStyleCnt="7" custLinFactNeighborY="-22024">
        <dgm:presLayoutVars>
          <dgm:chMax val="0"/>
          <dgm:bulletEnabled val="1"/>
        </dgm:presLayoutVars>
      </dgm:prSet>
      <dgm:spPr/>
    </dgm:pt>
    <dgm:pt modelId="{BA1E207F-8402-4C9F-A62D-05A6F1E7954B}" type="pres">
      <dgm:prSet presAssocID="{476D1011-9846-42BE-90A6-1C0A1192E54D}" presName="spacer" presStyleCnt="0"/>
      <dgm:spPr/>
    </dgm:pt>
    <dgm:pt modelId="{6FAFB610-CD56-43EE-9835-5BE2F49C6FBC}" type="pres">
      <dgm:prSet presAssocID="{3F746029-AA07-4CBA-840A-C69BA6174D85}" presName="parentText" presStyleLbl="node1" presStyleIdx="6" presStyleCnt="7" custLinFactNeighborX="-299">
        <dgm:presLayoutVars>
          <dgm:chMax val="0"/>
          <dgm:bulletEnabled val="1"/>
        </dgm:presLayoutVars>
      </dgm:prSet>
      <dgm:spPr/>
    </dgm:pt>
  </dgm:ptLst>
  <dgm:cxnLst>
    <dgm:cxn modelId="{CC531000-B9D5-40CA-96F0-3F1074256526}" type="presOf" srcId="{E7CE027A-54A2-4D9C-B434-E47EA347D27C}" destId="{D75E7F88-8784-4C14-8392-2CBD4560570E}" srcOrd="0" destOrd="0" presId="urn:microsoft.com/office/officeart/2005/8/layout/vList2"/>
    <dgm:cxn modelId="{470DBC0D-C71F-406E-9FFE-335BE49F5D7D}" type="presOf" srcId="{3F746029-AA07-4CBA-840A-C69BA6174D85}" destId="{6FAFB610-CD56-43EE-9835-5BE2F49C6FBC}" srcOrd="0" destOrd="0" presId="urn:microsoft.com/office/officeart/2005/8/layout/vList2"/>
    <dgm:cxn modelId="{E507DB15-37D7-4272-B8C8-28346CB35332}" type="presOf" srcId="{F63533D7-E394-4B5A-9DAF-6A8534AEB948}" destId="{4827EBCB-D381-4E37-9FEA-57B67A355EA2}" srcOrd="0" destOrd="0" presId="urn:microsoft.com/office/officeart/2005/8/layout/vList2"/>
    <dgm:cxn modelId="{5D9C8B29-E8B3-4511-8514-84E2BF317CFA}"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6FC6F84A-740D-4BC2-9176-351F0EFD1EB9}" srcId="{5A9FE939-A9CD-41DB-9A20-7D6FBDC57CE2}" destId="{060FF34E-57CE-4000-B233-A284C6B909F0}" srcOrd="5"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E073456D-3155-48A0-B656-81C6DE0C229C}" srcId="{5A9FE939-A9CD-41DB-9A20-7D6FBDC57CE2}" destId="{9900C766-A925-4B75-BFB1-6AEFB8CFF0F7}" srcOrd="1" destOrd="0" parTransId="{3AA0B662-C56C-4E2A-B78A-137629C01304}" sibTransId="{D09A2A87-4650-44E3-8795-0F8916572FC0}"/>
    <dgm:cxn modelId="{57392C71-860D-456F-803A-36D0C0CADB16}" type="presOf" srcId="{D5E05E36-BE32-41DF-90E8-D02D0E562E3A}" destId="{5D7CA678-A67E-4567-9BAF-A3BABB086CB8}" srcOrd="0" destOrd="0" presId="urn:microsoft.com/office/officeart/2005/8/layout/vList2"/>
    <dgm:cxn modelId="{43F42A79-ECBF-46F9-9D66-1B97FE75321D}" srcId="{5A9FE939-A9CD-41DB-9A20-7D6FBDC57CE2}" destId="{3F746029-AA07-4CBA-840A-C69BA6174D85}" srcOrd="6" destOrd="0" parTransId="{16C92A0A-8647-4995-B822-486571A77917}" sibTransId="{569B1958-D72D-464A-81AD-6D328C30B913}"/>
    <dgm:cxn modelId="{C12EE291-A352-40AC-9CF2-90DD62A64D1F}" type="presOf" srcId="{9900C766-A925-4B75-BFB1-6AEFB8CFF0F7}" destId="{05AF7D1D-BFD6-4A3B-80DC-8B75157ED2A6}" srcOrd="0" destOrd="0" presId="urn:microsoft.com/office/officeart/2005/8/layout/vList2"/>
    <dgm:cxn modelId="{70601594-D9BD-4FE1-83BD-0A86D9F0D488}" srcId="{5A9FE939-A9CD-41DB-9A20-7D6FBDC57CE2}" destId="{F63533D7-E394-4B5A-9DAF-6A8534AEB948}" srcOrd="3" destOrd="0" parTransId="{EF26CE2A-884E-4769-BED6-5E0B0CEA8A07}" sibTransId="{D9EB1ED9-F585-459D-A0AB-4A4AC68D3B03}"/>
    <dgm:cxn modelId="{7E6BCBA7-852E-4622-9CFD-5C7B4360D71E}" type="presOf" srcId="{61A7CBD5-0C8D-4AB4-8798-672DAFE2B16A}" destId="{9C57168F-7574-4249-B754-D764A0A8DA2C}" srcOrd="0" destOrd="0" presId="urn:microsoft.com/office/officeart/2005/8/layout/vList2"/>
    <dgm:cxn modelId="{D12648C9-4BA9-48DC-B6EC-9A62AC4D5B84}" type="presOf" srcId="{060FF34E-57CE-4000-B233-A284C6B909F0}" destId="{02EDC758-C67E-4D8C-A6AF-80EEFFDED370}" srcOrd="0" destOrd="0" presId="urn:microsoft.com/office/officeart/2005/8/layout/vList2"/>
    <dgm:cxn modelId="{01CC70E9-4607-41FB-9FA9-6910CA0E3C5F}" srcId="{5A9FE939-A9CD-41DB-9A20-7D6FBDC57CE2}" destId="{E7CE027A-54A2-4D9C-B434-E47EA347D27C}" srcOrd="2" destOrd="0" parTransId="{938FD943-FC6B-4841-A94A-976078849BDF}" sibTransId="{0F61635E-9FB2-4E9E-A2C4-E471C98D5742}"/>
    <dgm:cxn modelId="{5AF365C8-DBB1-4768-A743-5E3F980CCDA2}" type="presParOf" srcId="{10C5EC12-C058-4D5B-A591-1E02171C5E2B}" destId="{9C57168F-7574-4249-B754-D764A0A8DA2C}" srcOrd="0" destOrd="0" presId="urn:microsoft.com/office/officeart/2005/8/layout/vList2"/>
    <dgm:cxn modelId="{9B31D29E-888B-4E8F-99BC-7BF634D69ED9}" type="presParOf" srcId="{10C5EC12-C058-4D5B-A591-1E02171C5E2B}" destId="{040C27D3-E787-4511-8DC7-EC294A1B0AA4}" srcOrd="1" destOrd="0" presId="urn:microsoft.com/office/officeart/2005/8/layout/vList2"/>
    <dgm:cxn modelId="{AFA6011C-684B-47B5-8805-6A67AF4D8D64}" type="presParOf" srcId="{10C5EC12-C058-4D5B-A591-1E02171C5E2B}" destId="{05AF7D1D-BFD6-4A3B-80DC-8B75157ED2A6}" srcOrd="2" destOrd="0" presId="urn:microsoft.com/office/officeart/2005/8/layout/vList2"/>
    <dgm:cxn modelId="{5D0B2A63-C609-4B67-8398-B48567D5DE6D}" type="presParOf" srcId="{10C5EC12-C058-4D5B-A591-1E02171C5E2B}" destId="{B88EC249-6620-4A5D-8B35-15097BFFE2EE}" srcOrd="3" destOrd="0" presId="urn:microsoft.com/office/officeart/2005/8/layout/vList2"/>
    <dgm:cxn modelId="{834A15F8-4F3C-46DC-A047-D0957AB5F711}" type="presParOf" srcId="{10C5EC12-C058-4D5B-A591-1E02171C5E2B}" destId="{D75E7F88-8784-4C14-8392-2CBD4560570E}" srcOrd="4" destOrd="0" presId="urn:microsoft.com/office/officeart/2005/8/layout/vList2"/>
    <dgm:cxn modelId="{ADA101FC-25BC-4EC4-A0F4-520932BAF0B8}" type="presParOf" srcId="{10C5EC12-C058-4D5B-A591-1E02171C5E2B}" destId="{01A23B92-7E4C-4F95-826A-044551141F53}" srcOrd="5" destOrd="0" presId="urn:microsoft.com/office/officeart/2005/8/layout/vList2"/>
    <dgm:cxn modelId="{E32066D8-291B-47C5-A3C8-3FCC27C8210C}" type="presParOf" srcId="{10C5EC12-C058-4D5B-A591-1E02171C5E2B}" destId="{4827EBCB-D381-4E37-9FEA-57B67A355EA2}" srcOrd="6" destOrd="0" presId="urn:microsoft.com/office/officeart/2005/8/layout/vList2"/>
    <dgm:cxn modelId="{B6B2DA1D-17DF-4B95-8792-43B181F559B7}" type="presParOf" srcId="{10C5EC12-C058-4D5B-A591-1E02171C5E2B}" destId="{1634D7D8-EFA3-4E1A-9C69-B408B5A887FB}" srcOrd="7" destOrd="0" presId="urn:microsoft.com/office/officeart/2005/8/layout/vList2"/>
    <dgm:cxn modelId="{00E1E566-CEC0-4C2C-946A-C849B60981C1}" type="presParOf" srcId="{10C5EC12-C058-4D5B-A591-1E02171C5E2B}" destId="{5D7CA678-A67E-4567-9BAF-A3BABB086CB8}" srcOrd="8" destOrd="0" presId="urn:microsoft.com/office/officeart/2005/8/layout/vList2"/>
    <dgm:cxn modelId="{9F17AE46-8A85-48CC-A22F-31940FC6AD84}" type="presParOf" srcId="{10C5EC12-C058-4D5B-A591-1E02171C5E2B}" destId="{3F907982-EFDC-456A-A9FF-F01F485CA7F6}" srcOrd="9" destOrd="0" presId="urn:microsoft.com/office/officeart/2005/8/layout/vList2"/>
    <dgm:cxn modelId="{FA924E29-5906-4930-B46B-B37EE2D39E46}" type="presParOf" srcId="{10C5EC12-C058-4D5B-A591-1E02171C5E2B}" destId="{02EDC758-C67E-4D8C-A6AF-80EEFFDED370}" srcOrd="10" destOrd="0" presId="urn:microsoft.com/office/officeart/2005/8/layout/vList2"/>
    <dgm:cxn modelId="{96D7781F-4895-4741-8DF2-42D5A7F625B5}" type="presParOf" srcId="{10C5EC12-C058-4D5B-A591-1E02171C5E2B}" destId="{BA1E207F-8402-4C9F-A62D-05A6F1E7954B}" srcOrd="11" destOrd="0" presId="urn:microsoft.com/office/officeart/2005/8/layout/vList2"/>
    <dgm:cxn modelId="{B4C75C57-CCB0-4268-BC31-739C807E6F19}" type="presParOf" srcId="{10C5EC12-C058-4D5B-A591-1E02171C5E2B}" destId="{6FAFB610-CD56-43EE-9835-5BE2F49C6FB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mc:AlternateContent xmlns:mc="http://schemas.openxmlformats.org/markup-compatibility/2006" xmlns:a14="http://schemas.microsoft.com/office/drawing/2010/main">
      <mc:Choice Requires="a14">
        <dgm:pt modelId="{F63533D7-E394-4B5A-9DAF-6A8534AEB948}">
          <dgm:prSet phldrT="[Text]" custT="1"/>
          <dgm:spPr/>
          <dgm:t>
            <a:bodyPr/>
            <a:lstStyle/>
            <a:p>
              <a:pPr algn="ctr"/>
              <a:r>
                <a:rPr lang="en-US" sz="1300" dirty="0"/>
                <a:t>Get </a:t>
              </a:r>
              <a14:m>
                <m:oMath xmlns:m="http://schemas.openxmlformats.org/officeDocument/2006/math">
                  <m:r>
                    <a:rPr lang="en-US" sz="1300" i="1" smtClean="0">
                      <a:latin typeface="Cambria Math" panose="02040503050406030204" pitchFamily="18" charset="0"/>
                      <a:ea typeface="Cambria Math" panose="02040503050406030204" pitchFamily="18" charset="0"/>
                    </a:rPr>
                    <m:t>𝜀</m:t>
                  </m:r>
                </m:oMath>
              </a14:m>
              <a:r>
                <a:rPr lang="en-US" sz="1300" dirty="0"/>
                <a:t> local coreset </a:t>
              </a:r>
              <a14:m>
                <m:oMath xmlns:m="http://schemas.openxmlformats.org/officeDocument/2006/math">
                  <m:sSub>
                    <m:sSubPr>
                      <m:ctrlPr>
                        <a:rPr lang="en-US" sz="1300" i="1" smtClean="0">
                          <a:latin typeface="Cambria Math" panose="02040503050406030204" pitchFamily="18" charset="0"/>
                        </a:rPr>
                      </m:ctrlPr>
                    </m:sSubPr>
                    <m:e>
                      <m:r>
                        <a:rPr lang="en-US" sz="1300" b="0" i="1" smtClean="0">
                          <a:latin typeface="Cambria Math" panose="02040503050406030204" pitchFamily="18" charset="0"/>
                        </a:rPr>
                        <m:t>𝐷</m:t>
                      </m:r>
                    </m:e>
                    <m:sub>
                      <m:r>
                        <a:rPr lang="en-US" sz="1300" b="0" i="1" smtClean="0">
                          <a:latin typeface="Cambria Math" panose="02040503050406030204" pitchFamily="18" charset="0"/>
                        </a:rPr>
                        <m:t>𝑖</m:t>
                      </m:r>
                    </m:sub>
                  </m:sSub>
                </m:oMath>
              </a14:m>
              <a:r>
                <a:rPr lang="en-US" sz="1300" dirty="0"/>
                <a:t>using Distributed Coreset construction algorithm</a:t>
              </a:r>
            </a:p>
          </dgm:t>
        </dgm:pt>
      </mc:Choice>
      <mc:Fallback xmlns="">
        <dgm:pt modelId="{F63533D7-E394-4B5A-9DAF-6A8534AEB948}">
          <dgm:prSet phldrT="[Text]" custT="1"/>
          <dgm:spPr/>
          <dgm:t>
            <a:bodyPr/>
            <a:lstStyle/>
            <a:p>
              <a:pPr algn="ctr"/>
              <a:r>
                <a:rPr lang="en-US" sz="1300" dirty="0"/>
                <a:t>Get </a:t>
              </a:r>
              <a:r>
                <a:rPr lang="en-US" sz="1300" i="0">
                  <a:latin typeface="Cambria Math" panose="02040503050406030204" pitchFamily="18" charset="0"/>
                  <a:ea typeface="Cambria Math" panose="02040503050406030204" pitchFamily="18" charset="0"/>
                </a:rPr>
                <a:t>𝜀</a:t>
              </a:r>
              <a:r>
                <a:rPr lang="en-US" sz="1300" dirty="0"/>
                <a:t> local coreset </a:t>
              </a:r>
              <a:r>
                <a:rPr lang="en-US" sz="1300" b="0" i="0">
                  <a:latin typeface="Cambria Math" panose="02040503050406030204" pitchFamily="18" charset="0"/>
                </a:rPr>
                <a:t>𝐷_𝑖</a:t>
              </a:r>
              <a:r>
                <a:rPr lang="en-US" sz="1300" dirty="0"/>
                <a:t>using Distributed Coreset construction algorithm</a:t>
              </a:r>
            </a:p>
          </dgm:t>
        </dgm:pt>
      </mc:Fallback>
    </mc:AlternateConten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mc:AlternateContent xmlns:mc="http://schemas.openxmlformats.org/markup-compatibility/2006" xmlns:a14="http://schemas.microsoft.com/office/drawing/2010/main">
      <mc:Choice Requires="a14">
        <dgm:pt modelId="{060FF34E-57CE-4000-B233-A284C6B909F0}">
          <dgm:prSet custT="1"/>
          <dgm:spPr/>
          <dgm:t>
            <a:bodyPr/>
            <a:lstStyle/>
            <a:p>
              <a:pPr algn="ctr"/>
              <a:r>
                <a:rPr lang="en-US" sz="1600" dirty="0"/>
                <a:t>Call </a:t>
              </a:r>
              <a:r>
                <a:rPr lang="en-US" sz="1600" dirty="0" err="1"/>
                <a:t>Message_Parsing</a:t>
              </a:r>
              <a:r>
                <a:rPr lang="en-US" sz="1600" dirty="0"/>
                <a:t> (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𝑖</m:t>
                      </m:r>
                    </m:sub>
                  </m:sSub>
                </m:oMath>
              </a14:m>
              <a:r>
                <a:rPr lang="en-US" sz="1600" dirty="0"/>
                <a: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oMath>
              </a14:m>
              <a:endParaRPr lang="en-US" sz="1600" dirty="0"/>
            </a:p>
          </dgm:t>
        </dgm:pt>
      </mc:Choice>
      <mc:Fallback xmlns="">
        <dgm:pt modelId="{060FF34E-57CE-4000-B233-A284C6B909F0}">
          <dgm:prSet custT="1"/>
          <dgm:spPr/>
          <dgm:t>
            <a:bodyPr/>
            <a:lstStyle/>
            <a:p>
              <a:pPr algn="ctr"/>
              <a:r>
                <a:rPr lang="en-US" sz="1600" dirty="0"/>
                <a:t>Call </a:t>
              </a:r>
              <a:r>
                <a:rPr lang="en-US" sz="1600" dirty="0" err="1"/>
                <a:t>Message_Parsing</a:t>
              </a:r>
              <a:r>
                <a:rPr lang="en-US" sz="1600" dirty="0"/>
                <a:t> ( </a:t>
              </a:r>
              <a:r>
                <a:rPr lang="en-US" sz="1600" b="0" i="0">
                  <a:latin typeface="Cambria Math" panose="02040503050406030204" pitchFamily="18" charset="0"/>
                </a:rPr>
                <a:t>𝐷_𝑖</a:t>
              </a:r>
              <a:r>
                <a:rPr lang="en-US" sz="1600" dirty="0"/>
                <a:t>, </a:t>
              </a:r>
              <a:r>
                <a:rPr lang="en-US" sz="1600" b="0" i="0">
                  <a:latin typeface="Cambria Math" panose="02040503050406030204" pitchFamily="18" charset="0"/>
                </a:rPr>
                <a:t>𝑁_𝑖)</a:t>
              </a:r>
              <a:endParaRPr lang="en-US" sz="1600" dirty="0"/>
            </a:p>
          </dgm:t>
        </dgm:pt>
      </mc:Fallback>
    </mc:AlternateConten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mc:AlternateContent xmlns:mc="http://schemas.openxmlformats.org/markup-compatibility/2006" xmlns:a14="http://schemas.microsoft.com/office/drawing/2010/main">
      <mc:Choice Requires="a14">
        <dgm:pt modelId="{3F746029-AA07-4CBA-840A-C69BA6174D85}">
          <dgm:prSet custT="1">
            <dgm:style>
              <a:lnRef idx="1">
                <a:schemeClr val="accent5"/>
              </a:lnRef>
              <a:fillRef idx="2">
                <a:schemeClr val="accent5"/>
              </a:fillRef>
              <a:effectRef idx="1">
                <a:schemeClr val="accent5"/>
              </a:effectRef>
              <a:fontRef idx="minor">
                <a:schemeClr val="dk1"/>
              </a:fontRef>
            </dgm:style>
          </dgm:prSet>
          <dgm:spPr/>
          <dgm:t>
            <a:bodyPr/>
            <a:lstStyle/>
            <a:p>
              <a:pPr algn="ctr"/>
              <a:r>
                <a:rPr lang="en-US" sz="1800" dirty="0"/>
                <a:t>X =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𝐴</m:t>
                      </m:r>
                    </m:e>
                    <m:sub>
                      <m:r>
                        <a:rPr lang="en-US" sz="1800" b="0" i="1" dirty="0" smtClean="0">
                          <a:latin typeface="Cambria Math" panose="02040503050406030204" pitchFamily="18" charset="0"/>
                          <a:ea typeface="Cambria Math" panose="02040503050406030204" pitchFamily="18" charset="0"/>
                        </a:rPr>
                        <m:t>𝛼</m:t>
                      </m:r>
                    </m:sub>
                  </m:sSub>
                </m:oMath>
              </a14:m>
              <a:r>
                <a:rPr lang="en-US" sz="1800" dirty="0"/>
                <a: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m:t>
                  </m:r>
                </m:oMath>
              </a14:m>
              <a:r>
                <a:rPr lang="en-US" sz="1800" dirty="0"/>
                <a:t> </a:t>
              </a:r>
            </a:p>
          </dgm:t>
        </dgm:pt>
      </mc:Choice>
      <mc:Fallback xmlns="">
        <dgm:pt modelId="{3F746029-AA07-4CBA-840A-C69BA6174D85}">
          <dgm:prSet custT="1">
            <dgm:style>
              <a:lnRef idx="1">
                <a:schemeClr val="accent5"/>
              </a:lnRef>
              <a:fillRef idx="2">
                <a:schemeClr val="accent5"/>
              </a:fillRef>
              <a:effectRef idx="1">
                <a:schemeClr val="accent5"/>
              </a:effectRef>
              <a:fontRef idx="minor">
                <a:schemeClr val="dk1"/>
              </a:fontRef>
            </dgm:style>
          </dgm:prSet>
          <dgm:spPr/>
          <dgm:t>
            <a:bodyPr/>
            <a:lstStyle/>
            <a:p>
              <a:pPr algn="ctr"/>
              <a:r>
                <a:rPr lang="en-US" sz="1800" dirty="0"/>
                <a:t>X = </a:t>
              </a:r>
              <a:r>
                <a:rPr lang="en-US" sz="1800" b="0" i="0" dirty="0">
                  <a:latin typeface="Cambria Math" panose="02040503050406030204" pitchFamily="18" charset="0"/>
                </a:rPr>
                <a:t>𝐴_</a:t>
              </a:r>
              <a:r>
                <a:rPr lang="en-US" sz="1800" b="0" i="0" dirty="0">
                  <a:latin typeface="Cambria Math" panose="02040503050406030204" pitchFamily="18" charset="0"/>
                  <a:ea typeface="Cambria Math" panose="02040503050406030204" pitchFamily="18" charset="0"/>
                </a:rPr>
                <a:t>𝛼</a:t>
              </a:r>
              <a:r>
                <a:rPr lang="en-US" sz="1800" dirty="0"/>
                <a:t> (</a:t>
              </a:r>
              <a:r>
                <a:rPr lang="en-US" sz="1800" i="0" dirty="0">
                  <a:latin typeface="Cambria Math" panose="02040503050406030204" pitchFamily="18" charset="0"/>
                  <a:ea typeface="Cambria Math" panose="02040503050406030204" pitchFamily="18" charset="0"/>
                </a:rPr>
                <a:t>∪</a:t>
              </a:r>
              <a:r>
                <a:rPr lang="en-US" sz="1800" b="0" i="0">
                  <a:latin typeface="Cambria Math" panose="02040503050406030204" pitchFamily="18" charset="0"/>
                </a:rPr>
                <a:t>𝐷_𝑗)</a:t>
              </a:r>
              <a:r>
                <a:rPr lang="en-US" sz="1800" dirty="0"/>
                <a:t> </a:t>
              </a:r>
            </a:p>
          </dgm:t>
        </dgm:pt>
      </mc:Fallback>
    </mc:AlternateConten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mc:AlternateContent xmlns:mc="http://schemas.openxmlformats.org/markup-compatibility/2006" xmlns:a14="http://schemas.microsoft.com/office/drawing/2010/main">
      <mc:Choice Requires="a14">
        <dgm:pt modelId="{9900C766-A925-4B75-BFB1-6AEFB8CFF0F7}">
          <dgm:prSet phldrT="[Text]" custT="1"/>
          <dgm:spPr>
            <a:solidFill>
              <a:schemeClr val="bg1"/>
            </a:solidFill>
          </dgm:spPr>
          <dgm:t>
            <a:bodyPr/>
            <a:lstStyle/>
            <a:p>
              <a:pPr algn="ctr"/>
              <a:r>
                <a:rPr lang="en-US" sz="1500" dirty="0"/>
                <a:t>For each node </a:t>
              </a:r>
              <a14:m>
                <m:oMath xmlns:m="http://schemas.openxmlformats.org/officeDocument/2006/math">
                  <m:r>
                    <a:rPr lang="en-US" sz="1500" i="1" dirty="0" err="1" smtClean="0">
                      <a:latin typeface="Cambria Math" panose="02040503050406030204" pitchFamily="18" charset="0"/>
                    </a:rPr>
                    <m:t>𝑖</m:t>
                  </m:r>
                </m:oMath>
              </a14:m>
              <a:endParaRPr lang="en-US" sz="1500" dirty="0"/>
            </a:p>
          </dgm:t>
        </dgm:pt>
      </mc:Choice>
      <mc:Fallback xmlns="">
        <dgm:pt modelId="{9900C766-A925-4B75-BFB1-6AEFB8CFF0F7}">
          <dgm:prSet phldrT="[Text]" custT="1"/>
          <dgm:spPr>
            <a:solidFill>
              <a:schemeClr val="bg1"/>
            </a:solidFill>
          </dgm:spPr>
          <dgm:t>
            <a:bodyPr/>
            <a:lstStyle/>
            <a:p>
              <a:pPr algn="ctr"/>
              <a:r>
                <a:rPr lang="en-US" sz="1500" dirty="0"/>
                <a:t>For each node </a:t>
              </a:r>
              <a:r>
                <a:rPr lang="en-US" sz="1500" i="0" dirty="0" err="1">
                  <a:latin typeface="Cambria Math" panose="02040503050406030204" pitchFamily="18" charset="0"/>
                </a:rPr>
                <a:t>𝑖</a:t>
              </a:r>
              <a:endParaRPr lang="en-US" sz="1500" dirty="0"/>
            </a:p>
          </dgm:t>
        </dgm:pt>
      </mc:Fallback>
    </mc:AlternateContent>
    <dgm:pt modelId="{3AA0B662-C56C-4E2A-B78A-137629C01304}" type="parTrans" cxnId="{E073456D-3155-48A0-B656-81C6DE0C229C}">
      <dgm:prSet/>
      <dgm:spPr/>
      <dgm:t>
        <a:bodyPr/>
        <a:lstStyle/>
        <a:p>
          <a:endParaRPr lang="en-US"/>
        </a:p>
      </dgm:t>
    </dgm:pt>
    <dgm:pt modelId="{D09A2A87-4650-44E3-8795-0F8916572FC0}" type="sibTrans" cxnId="{E073456D-3155-48A0-B656-81C6DE0C229C}">
      <dgm:prSet/>
      <dgm:spPr/>
      <dgm:t>
        <a:bodyPr/>
        <a:lstStyle/>
        <a:p>
          <a:endParaRPr lang="en-US"/>
        </a:p>
      </dgm:t>
    </dgm:pt>
    <mc:AlternateContent xmlns:mc="http://schemas.openxmlformats.org/markup-compatibility/2006" xmlns:a14="http://schemas.microsoft.com/office/drawing/2010/main">
      <mc:Choice Requires="a14">
        <dgm:pt modelId="{E7CE027A-54A2-4D9C-B434-E47EA347D27C}">
          <dgm:prSet phldrT="[Text]"/>
          <dgm:spPr>
            <a:solidFill>
              <a:schemeClr val="bg1"/>
            </a:solidFill>
          </dgm:spPr>
          <dgm:t>
            <a:bodyPr/>
            <a:lstStyle/>
            <a:p>
              <a:r>
                <a:rPr lang="en-US" dirty="0"/>
                <a:t>For each node </a:t>
              </a:r>
              <a14:m>
                <m:oMath xmlns:m="http://schemas.openxmlformats.org/officeDocument/2006/math">
                  <m:r>
                    <a:rPr lang="en-US" i="1" dirty="0" err="1" smtClean="0">
                      <a:latin typeface="Cambria Math" panose="02040503050406030204" pitchFamily="18" charset="0"/>
                    </a:rPr>
                    <m:t>𝑖</m:t>
                  </m:r>
                </m:oMath>
              </a14:m>
              <a:endParaRPr lang="en-US" dirty="0"/>
            </a:p>
          </dgm:t>
        </dgm:pt>
      </mc:Choice>
      <mc:Fallback xmlns="">
        <dgm:pt modelId="{E7CE027A-54A2-4D9C-B434-E47EA347D27C}">
          <dgm:prSet phldrT="[Text]"/>
          <dgm:spPr>
            <a:solidFill>
              <a:schemeClr val="bg1"/>
            </a:solidFill>
          </dgm:spPr>
          <dgm:t>
            <a:bodyPr/>
            <a:lstStyle/>
            <a:p>
              <a:r>
                <a:rPr lang="en-US" dirty="0"/>
                <a:t>For each node </a:t>
              </a:r>
              <a:r>
                <a:rPr lang="en-US" i="0" dirty="0" err="1">
                  <a:latin typeface="Cambria Math" panose="02040503050406030204" pitchFamily="18" charset="0"/>
                </a:rPr>
                <a:t>𝑖</a:t>
              </a:r>
              <a:endParaRPr lang="en-US" dirty="0"/>
            </a:p>
          </dgm:t>
        </dgm:pt>
      </mc:Fallback>
    </mc:AlternateContent>
    <dgm:pt modelId="{938FD943-FC6B-4841-A94A-976078849BDF}" type="parTrans" cxnId="{01CC70E9-4607-41FB-9FA9-6910CA0E3C5F}">
      <dgm:prSet/>
      <dgm:spPr/>
      <dgm:t>
        <a:bodyPr/>
        <a:lstStyle/>
        <a:p>
          <a:endParaRPr lang="en-US"/>
        </a:p>
      </dgm:t>
    </dgm:pt>
    <dgm:pt modelId="{0F61635E-9FB2-4E9E-A2C4-E471C98D5742}" type="sibTrans" cxnId="{01CC70E9-4607-41FB-9FA9-6910CA0E3C5F}">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7">
        <dgm:presLayoutVars>
          <dgm:chMax val="0"/>
          <dgm:bulletEnabled val="1"/>
        </dgm:presLayoutVars>
      </dgm:prSet>
      <dgm:spPr/>
    </dgm:pt>
    <dgm:pt modelId="{040C27D3-E787-4511-8DC7-EC294A1B0AA4}" type="pres">
      <dgm:prSet presAssocID="{B6D0FF7B-9DCA-4831-A585-8FCC079292FD}" presName="spacer" presStyleCnt="0"/>
      <dgm:spPr/>
    </dgm:pt>
    <dgm:pt modelId="{05AF7D1D-BFD6-4A3B-80DC-8B75157ED2A6}" type="pres">
      <dgm:prSet presAssocID="{9900C766-A925-4B75-BFB1-6AEFB8CFF0F7}" presName="parentText" presStyleLbl="node1" presStyleIdx="1" presStyleCnt="7" custFlipHor="1" custScaleX="50287" custLinFactNeighborX="1506" custLinFactNeighborY="2134">
        <dgm:presLayoutVars>
          <dgm:chMax val="0"/>
          <dgm:bulletEnabled val="1"/>
        </dgm:presLayoutVars>
      </dgm:prSet>
      <dgm:spPr/>
    </dgm:pt>
    <dgm:pt modelId="{B88EC249-6620-4A5D-8B35-15097BFFE2EE}" type="pres">
      <dgm:prSet presAssocID="{D09A2A87-4650-44E3-8795-0F8916572FC0}" presName="spacer" presStyleCnt="0"/>
      <dgm:spPr/>
    </dgm:pt>
    <dgm:pt modelId="{D75E7F88-8784-4C14-8392-2CBD4560570E}" type="pres">
      <dgm:prSet presAssocID="{E7CE027A-54A2-4D9C-B434-E47EA347D27C}" presName="parentText" presStyleLbl="node1" presStyleIdx="2" presStyleCnt="7" custFlipHor="1" custScaleX="50287" custLinFactY="200000" custLinFactNeighborX="2701" custLinFactNeighborY="229842">
        <dgm:presLayoutVars>
          <dgm:chMax val="0"/>
          <dgm:bulletEnabled val="1"/>
        </dgm:presLayoutVars>
      </dgm:prSet>
      <dgm:spPr/>
    </dgm:pt>
    <dgm:pt modelId="{01A23B92-7E4C-4F95-826A-044551141F53}" type="pres">
      <dgm:prSet presAssocID="{0F61635E-9FB2-4E9E-A2C4-E471C98D5742}" presName="spacer" presStyleCnt="0"/>
      <dgm:spPr/>
    </dgm:pt>
    <dgm:pt modelId="{4827EBCB-D381-4E37-9FEA-57B67A355EA2}" type="pres">
      <dgm:prSet presAssocID="{F63533D7-E394-4B5A-9DAF-6A8534AEB948}" presName="parentText" presStyleLbl="node1" presStyleIdx="3" presStyleCnt="7" custLinFactY="-98603" custLinFactNeighborX="293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5D7CA678-A67E-4567-9BAF-A3BABB086CB8}" type="pres">
      <dgm:prSet presAssocID="{D5E05E36-BE32-41DF-90E8-D02D0E562E3A}" presName="parentText" presStyleLbl="node1" presStyleIdx="4" presStyleCnt="7" custLinFactY="-98603" custLinFactNeighborX="-597" custLinFactNeighborY="-100000">
        <dgm:presLayoutVars>
          <dgm:chMax val="0"/>
          <dgm:bulletEnabled val="1"/>
        </dgm:presLayoutVars>
      </dgm:prSet>
      <dgm:spPr/>
    </dgm:pt>
    <dgm:pt modelId="{3F907982-EFDC-456A-A9FF-F01F485CA7F6}" type="pres">
      <dgm:prSet presAssocID="{92705213-B2F1-49CE-A18D-E86C27681FF7}" presName="spacer" presStyleCnt="0"/>
      <dgm:spPr/>
    </dgm:pt>
    <dgm:pt modelId="{02EDC758-C67E-4D8C-A6AF-80EEFFDED370}" type="pres">
      <dgm:prSet presAssocID="{060FF34E-57CE-4000-B233-A284C6B909F0}" presName="parentText" presStyleLbl="node1" presStyleIdx="5" presStyleCnt="7" custLinFactNeighborY="-22024">
        <dgm:presLayoutVars>
          <dgm:chMax val="0"/>
          <dgm:bulletEnabled val="1"/>
        </dgm:presLayoutVars>
      </dgm:prSet>
      <dgm:spPr/>
    </dgm:pt>
    <dgm:pt modelId="{BA1E207F-8402-4C9F-A62D-05A6F1E7954B}" type="pres">
      <dgm:prSet presAssocID="{476D1011-9846-42BE-90A6-1C0A1192E54D}" presName="spacer" presStyleCnt="0"/>
      <dgm:spPr/>
    </dgm:pt>
    <dgm:pt modelId="{6FAFB610-CD56-43EE-9835-5BE2F49C6FBC}" type="pres">
      <dgm:prSet presAssocID="{3F746029-AA07-4CBA-840A-C69BA6174D85}" presName="parentText" presStyleLbl="node1" presStyleIdx="6" presStyleCnt="7" custLinFactNeighborX="-299">
        <dgm:presLayoutVars>
          <dgm:chMax val="0"/>
          <dgm:bulletEnabled val="1"/>
        </dgm:presLayoutVars>
      </dgm:prSet>
      <dgm:spPr/>
    </dgm:pt>
  </dgm:ptLst>
  <dgm:cxnLst>
    <dgm:cxn modelId="{CC531000-B9D5-40CA-96F0-3F1074256526}" type="presOf" srcId="{E7CE027A-54A2-4D9C-B434-E47EA347D27C}" destId="{D75E7F88-8784-4C14-8392-2CBD4560570E}" srcOrd="0" destOrd="0" presId="urn:microsoft.com/office/officeart/2005/8/layout/vList2"/>
    <dgm:cxn modelId="{470DBC0D-C71F-406E-9FFE-335BE49F5D7D}" type="presOf" srcId="{3F746029-AA07-4CBA-840A-C69BA6174D85}" destId="{6FAFB610-CD56-43EE-9835-5BE2F49C6FBC}" srcOrd="0" destOrd="0" presId="urn:microsoft.com/office/officeart/2005/8/layout/vList2"/>
    <dgm:cxn modelId="{E507DB15-37D7-4272-B8C8-28346CB35332}" type="presOf" srcId="{F63533D7-E394-4B5A-9DAF-6A8534AEB948}" destId="{4827EBCB-D381-4E37-9FEA-57B67A355EA2}" srcOrd="0" destOrd="0" presId="urn:microsoft.com/office/officeart/2005/8/layout/vList2"/>
    <dgm:cxn modelId="{5D9C8B29-E8B3-4511-8514-84E2BF317CFA}"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6FC6F84A-740D-4BC2-9176-351F0EFD1EB9}" srcId="{5A9FE939-A9CD-41DB-9A20-7D6FBDC57CE2}" destId="{060FF34E-57CE-4000-B233-A284C6B909F0}" srcOrd="5"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E073456D-3155-48A0-B656-81C6DE0C229C}" srcId="{5A9FE939-A9CD-41DB-9A20-7D6FBDC57CE2}" destId="{9900C766-A925-4B75-BFB1-6AEFB8CFF0F7}" srcOrd="1" destOrd="0" parTransId="{3AA0B662-C56C-4E2A-B78A-137629C01304}" sibTransId="{D09A2A87-4650-44E3-8795-0F8916572FC0}"/>
    <dgm:cxn modelId="{57392C71-860D-456F-803A-36D0C0CADB16}" type="presOf" srcId="{D5E05E36-BE32-41DF-90E8-D02D0E562E3A}" destId="{5D7CA678-A67E-4567-9BAF-A3BABB086CB8}" srcOrd="0" destOrd="0" presId="urn:microsoft.com/office/officeart/2005/8/layout/vList2"/>
    <dgm:cxn modelId="{43F42A79-ECBF-46F9-9D66-1B97FE75321D}" srcId="{5A9FE939-A9CD-41DB-9A20-7D6FBDC57CE2}" destId="{3F746029-AA07-4CBA-840A-C69BA6174D85}" srcOrd="6" destOrd="0" parTransId="{16C92A0A-8647-4995-B822-486571A77917}" sibTransId="{569B1958-D72D-464A-81AD-6D328C30B913}"/>
    <dgm:cxn modelId="{C12EE291-A352-40AC-9CF2-90DD62A64D1F}" type="presOf" srcId="{9900C766-A925-4B75-BFB1-6AEFB8CFF0F7}" destId="{05AF7D1D-BFD6-4A3B-80DC-8B75157ED2A6}" srcOrd="0" destOrd="0" presId="urn:microsoft.com/office/officeart/2005/8/layout/vList2"/>
    <dgm:cxn modelId="{70601594-D9BD-4FE1-83BD-0A86D9F0D488}" srcId="{5A9FE939-A9CD-41DB-9A20-7D6FBDC57CE2}" destId="{F63533D7-E394-4B5A-9DAF-6A8534AEB948}" srcOrd="3" destOrd="0" parTransId="{EF26CE2A-884E-4769-BED6-5E0B0CEA8A07}" sibTransId="{D9EB1ED9-F585-459D-A0AB-4A4AC68D3B03}"/>
    <dgm:cxn modelId="{7E6BCBA7-852E-4622-9CFD-5C7B4360D71E}" type="presOf" srcId="{61A7CBD5-0C8D-4AB4-8798-672DAFE2B16A}" destId="{9C57168F-7574-4249-B754-D764A0A8DA2C}" srcOrd="0" destOrd="0" presId="urn:microsoft.com/office/officeart/2005/8/layout/vList2"/>
    <dgm:cxn modelId="{D12648C9-4BA9-48DC-B6EC-9A62AC4D5B84}" type="presOf" srcId="{060FF34E-57CE-4000-B233-A284C6B909F0}" destId="{02EDC758-C67E-4D8C-A6AF-80EEFFDED370}" srcOrd="0" destOrd="0" presId="urn:microsoft.com/office/officeart/2005/8/layout/vList2"/>
    <dgm:cxn modelId="{01CC70E9-4607-41FB-9FA9-6910CA0E3C5F}" srcId="{5A9FE939-A9CD-41DB-9A20-7D6FBDC57CE2}" destId="{E7CE027A-54A2-4D9C-B434-E47EA347D27C}" srcOrd="2" destOrd="0" parTransId="{938FD943-FC6B-4841-A94A-976078849BDF}" sibTransId="{0F61635E-9FB2-4E9E-A2C4-E471C98D5742}"/>
    <dgm:cxn modelId="{5AF365C8-DBB1-4768-A743-5E3F980CCDA2}" type="presParOf" srcId="{10C5EC12-C058-4D5B-A591-1E02171C5E2B}" destId="{9C57168F-7574-4249-B754-D764A0A8DA2C}" srcOrd="0" destOrd="0" presId="urn:microsoft.com/office/officeart/2005/8/layout/vList2"/>
    <dgm:cxn modelId="{9B31D29E-888B-4E8F-99BC-7BF634D69ED9}" type="presParOf" srcId="{10C5EC12-C058-4D5B-A591-1E02171C5E2B}" destId="{040C27D3-E787-4511-8DC7-EC294A1B0AA4}" srcOrd="1" destOrd="0" presId="urn:microsoft.com/office/officeart/2005/8/layout/vList2"/>
    <dgm:cxn modelId="{AFA6011C-684B-47B5-8805-6A67AF4D8D64}" type="presParOf" srcId="{10C5EC12-C058-4D5B-A591-1E02171C5E2B}" destId="{05AF7D1D-BFD6-4A3B-80DC-8B75157ED2A6}" srcOrd="2" destOrd="0" presId="urn:microsoft.com/office/officeart/2005/8/layout/vList2"/>
    <dgm:cxn modelId="{5D0B2A63-C609-4B67-8398-B48567D5DE6D}" type="presParOf" srcId="{10C5EC12-C058-4D5B-A591-1E02171C5E2B}" destId="{B88EC249-6620-4A5D-8B35-15097BFFE2EE}" srcOrd="3" destOrd="0" presId="urn:microsoft.com/office/officeart/2005/8/layout/vList2"/>
    <dgm:cxn modelId="{834A15F8-4F3C-46DC-A047-D0957AB5F711}" type="presParOf" srcId="{10C5EC12-C058-4D5B-A591-1E02171C5E2B}" destId="{D75E7F88-8784-4C14-8392-2CBD4560570E}" srcOrd="4" destOrd="0" presId="urn:microsoft.com/office/officeart/2005/8/layout/vList2"/>
    <dgm:cxn modelId="{ADA101FC-25BC-4EC4-A0F4-520932BAF0B8}" type="presParOf" srcId="{10C5EC12-C058-4D5B-A591-1E02171C5E2B}" destId="{01A23B92-7E4C-4F95-826A-044551141F53}" srcOrd="5" destOrd="0" presId="urn:microsoft.com/office/officeart/2005/8/layout/vList2"/>
    <dgm:cxn modelId="{E32066D8-291B-47C5-A3C8-3FCC27C8210C}" type="presParOf" srcId="{10C5EC12-C058-4D5B-A591-1E02171C5E2B}" destId="{4827EBCB-D381-4E37-9FEA-57B67A355EA2}" srcOrd="6" destOrd="0" presId="urn:microsoft.com/office/officeart/2005/8/layout/vList2"/>
    <dgm:cxn modelId="{B6B2DA1D-17DF-4B95-8792-43B181F559B7}" type="presParOf" srcId="{10C5EC12-C058-4D5B-A591-1E02171C5E2B}" destId="{1634D7D8-EFA3-4E1A-9C69-B408B5A887FB}" srcOrd="7" destOrd="0" presId="urn:microsoft.com/office/officeart/2005/8/layout/vList2"/>
    <dgm:cxn modelId="{00E1E566-CEC0-4C2C-946A-C849B60981C1}" type="presParOf" srcId="{10C5EC12-C058-4D5B-A591-1E02171C5E2B}" destId="{5D7CA678-A67E-4567-9BAF-A3BABB086CB8}" srcOrd="8" destOrd="0" presId="urn:microsoft.com/office/officeart/2005/8/layout/vList2"/>
    <dgm:cxn modelId="{9F17AE46-8A85-48CC-A22F-31940FC6AD84}" type="presParOf" srcId="{10C5EC12-C058-4D5B-A591-1E02171C5E2B}" destId="{3F907982-EFDC-456A-A9FF-F01F485CA7F6}" srcOrd="9" destOrd="0" presId="urn:microsoft.com/office/officeart/2005/8/layout/vList2"/>
    <dgm:cxn modelId="{FA924E29-5906-4930-B46B-B37EE2D39E46}" type="presParOf" srcId="{10C5EC12-C058-4D5B-A591-1E02171C5E2B}" destId="{02EDC758-C67E-4D8C-A6AF-80EEFFDED370}" srcOrd="10" destOrd="0" presId="urn:microsoft.com/office/officeart/2005/8/layout/vList2"/>
    <dgm:cxn modelId="{96D7781F-4895-4741-8DF2-42D5A7F625B5}" type="presParOf" srcId="{10C5EC12-C058-4D5B-A591-1E02171C5E2B}" destId="{BA1E207F-8402-4C9F-A62D-05A6F1E7954B}" srcOrd="11" destOrd="0" presId="urn:microsoft.com/office/officeart/2005/8/layout/vList2"/>
    <dgm:cxn modelId="{B4C75C57-CCB0-4268-BC31-739C807E6F19}" type="presParOf" srcId="{10C5EC12-C058-4D5B-A591-1E02171C5E2B}" destId="{6FAFB610-CD56-43EE-9835-5BE2F49C6FB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custT="1"/>
      <dgm:spPr>
        <a:blipFill>
          <a:blip xmlns:r="http://schemas.openxmlformats.org/officeDocument/2006/relationships" r:embed="rId1"/>
          <a:stretch>
            <a:fillRect/>
          </a:stretch>
        </a:blipFill>
      </dgm:spPr>
      <dgm:t>
        <a:bodyPr/>
        <a:lstStyle/>
        <a:p>
          <a:r>
            <a:rPr lang="en-US">
              <a:noFill/>
            </a:rPr>
            <a:t> </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0FF34E-57CE-4000-B233-A284C6B909F0}">
      <dgm:prSet custT="1"/>
      <dgm:spPr>
        <a:blipFill>
          <a:blip xmlns:r="http://schemas.openxmlformats.org/officeDocument/2006/relationships" r:embed="rId2"/>
          <a:stretch>
            <a:fillRect/>
          </a:stretch>
        </a:blipFill>
      </dgm:spPr>
      <dgm:t>
        <a:bodyPr/>
        <a:lstStyle/>
        <a:p>
          <a:r>
            <a:rPr lang="en-US">
              <a:noFill/>
            </a:rPr>
            <a:t>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3F746029-AA07-4CBA-840A-C69BA6174D85}">
      <dgm:prSet custT="1">
        <dgm:style>
          <a:lnRef idx="1">
            <a:schemeClr val="accent5"/>
          </a:lnRef>
          <a:fillRef idx="2">
            <a:schemeClr val="accent5"/>
          </a:fillRef>
          <a:effectRef idx="1">
            <a:schemeClr val="accent5"/>
          </a:effectRef>
          <a:fontRef idx="minor">
            <a:schemeClr val="dk1"/>
          </a:fontRef>
        </dgm:style>
      </dgm:prSet>
      <dgm:spPr>
        <a:blipFill>
          <a:blip xmlns:r="http://schemas.openxmlformats.org/officeDocument/2006/relationships" r:embed="rId3"/>
          <a:stretch>
            <a:fillRect/>
          </a:stretch>
        </a:blipFill>
      </dgm:spPr>
      <dgm:t>
        <a:bodyPr/>
        <a:lstStyle/>
        <a:p>
          <a:r>
            <a:rPr lang="en-US">
              <a:noFill/>
            </a:rPr>
            <a:t> </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9900C766-A925-4B75-BFB1-6AEFB8CFF0F7}">
      <dgm:prSet phldrT="[Text]" custT="1"/>
      <dgm:spPr>
        <a:blipFill>
          <a:blip xmlns:r="http://schemas.openxmlformats.org/officeDocument/2006/relationships" r:embed="rId4"/>
          <a:stretch>
            <a:fillRect/>
          </a:stretch>
        </a:blipFill>
      </dgm:spPr>
      <dgm:t>
        <a:bodyPr/>
        <a:lstStyle/>
        <a:p>
          <a:r>
            <a:rPr lang="en-US">
              <a:noFill/>
            </a:rPr>
            <a:t> </a:t>
          </a:r>
        </a:p>
      </dgm:t>
    </dgm:pt>
    <dgm:pt modelId="{3AA0B662-C56C-4E2A-B78A-137629C01304}" type="parTrans" cxnId="{E073456D-3155-48A0-B656-81C6DE0C229C}">
      <dgm:prSet/>
      <dgm:spPr/>
      <dgm:t>
        <a:bodyPr/>
        <a:lstStyle/>
        <a:p>
          <a:endParaRPr lang="en-US"/>
        </a:p>
      </dgm:t>
    </dgm:pt>
    <dgm:pt modelId="{D09A2A87-4650-44E3-8795-0F8916572FC0}" type="sibTrans" cxnId="{E073456D-3155-48A0-B656-81C6DE0C229C}">
      <dgm:prSet/>
      <dgm:spPr/>
      <dgm:t>
        <a:bodyPr/>
        <a:lstStyle/>
        <a:p>
          <a:endParaRPr lang="en-US"/>
        </a:p>
      </dgm:t>
    </dgm:pt>
    <dgm:pt modelId="{E7CE027A-54A2-4D9C-B434-E47EA347D27C}">
      <dgm:prSet phldrT="[Text]"/>
      <dgm:spPr>
        <a:blipFill>
          <a:blip xmlns:r="http://schemas.openxmlformats.org/officeDocument/2006/relationships" r:embed="rId5"/>
          <a:stretch>
            <a:fillRect/>
          </a:stretch>
        </a:blipFill>
      </dgm:spPr>
      <dgm:t>
        <a:bodyPr/>
        <a:lstStyle/>
        <a:p>
          <a:r>
            <a:rPr lang="en-US">
              <a:noFill/>
            </a:rPr>
            <a:t> </a:t>
          </a:r>
        </a:p>
      </dgm:t>
    </dgm:pt>
    <dgm:pt modelId="{938FD943-FC6B-4841-A94A-976078849BDF}" type="parTrans" cxnId="{01CC70E9-4607-41FB-9FA9-6910CA0E3C5F}">
      <dgm:prSet/>
      <dgm:spPr/>
      <dgm:t>
        <a:bodyPr/>
        <a:lstStyle/>
        <a:p>
          <a:endParaRPr lang="en-US"/>
        </a:p>
      </dgm:t>
    </dgm:pt>
    <dgm:pt modelId="{0F61635E-9FB2-4E9E-A2C4-E471C98D5742}" type="sibTrans" cxnId="{01CC70E9-4607-41FB-9FA9-6910CA0E3C5F}">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7">
        <dgm:presLayoutVars>
          <dgm:chMax val="0"/>
          <dgm:bulletEnabled val="1"/>
        </dgm:presLayoutVars>
      </dgm:prSet>
      <dgm:spPr/>
    </dgm:pt>
    <dgm:pt modelId="{040C27D3-E787-4511-8DC7-EC294A1B0AA4}" type="pres">
      <dgm:prSet presAssocID="{B6D0FF7B-9DCA-4831-A585-8FCC079292FD}" presName="spacer" presStyleCnt="0"/>
      <dgm:spPr/>
    </dgm:pt>
    <dgm:pt modelId="{05AF7D1D-BFD6-4A3B-80DC-8B75157ED2A6}" type="pres">
      <dgm:prSet presAssocID="{9900C766-A925-4B75-BFB1-6AEFB8CFF0F7}" presName="parentText" presStyleLbl="node1" presStyleIdx="1" presStyleCnt="7" custFlipHor="1" custScaleX="50287" custLinFactNeighborX="1506" custLinFactNeighborY="2134">
        <dgm:presLayoutVars>
          <dgm:chMax val="0"/>
          <dgm:bulletEnabled val="1"/>
        </dgm:presLayoutVars>
      </dgm:prSet>
      <dgm:spPr/>
    </dgm:pt>
    <dgm:pt modelId="{B88EC249-6620-4A5D-8B35-15097BFFE2EE}" type="pres">
      <dgm:prSet presAssocID="{D09A2A87-4650-44E3-8795-0F8916572FC0}" presName="spacer" presStyleCnt="0"/>
      <dgm:spPr/>
    </dgm:pt>
    <dgm:pt modelId="{D75E7F88-8784-4C14-8392-2CBD4560570E}" type="pres">
      <dgm:prSet presAssocID="{E7CE027A-54A2-4D9C-B434-E47EA347D27C}" presName="parentText" presStyleLbl="node1" presStyleIdx="2" presStyleCnt="7" custFlipHor="1" custScaleX="50287" custLinFactY="200000" custLinFactNeighborX="2701" custLinFactNeighborY="229842">
        <dgm:presLayoutVars>
          <dgm:chMax val="0"/>
          <dgm:bulletEnabled val="1"/>
        </dgm:presLayoutVars>
      </dgm:prSet>
      <dgm:spPr/>
    </dgm:pt>
    <dgm:pt modelId="{01A23B92-7E4C-4F95-826A-044551141F53}" type="pres">
      <dgm:prSet presAssocID="{0F61635E-9FB2-4E9E-A2C4-E471C98D5742}" presName="spacer" presStyleCnt="0"/>
      <dgm:spPr/>
    </dgm:pt>
    <dgm:pt modelId="{4827EBCB-D381-4E37-9FEA-57B67A355EA2}" type="pres">
      <dgm:prSet presAssocID="{F63533D7-E394-4B5A-9DAF-6A8534AEB948}" presName="parentText" presStyleLbl="node1" presStyleIdx="3" presStyleCnt="7" custLinFactY="-98603" custLinFactNeighborX="293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5D7CA678-A67E-4567-9BAF-A3BABB086CB8}" type="pres">
      <dgm:prSet presAssocID="{D5E05E36-BE32-41DF-90E8-D02D0E562E3A}" presName="parentText" presStyleLbl="node1" presStyleIdx="4" presStyleCnt="7" custLinFactY="-98603" custLinFactNeighborX="-597" custLinFactNeighborY="-100000">
        <dgm:presLayoutVars>
          <dgm:chMax val="0"/>
          <dgm:bulletEnabled val="1"/>
        </dgm:presLayoutVars>
      </dgm:prSet>
      <dgm:spPr/>
    </dgm:pt>
    <dgm:pt modelId="{3F907982-EFDC-456A-A9FF-F01F485CA7F6}" type="pres">
      <dgm:prSet presAssocID="{92705213-B2F1-49CE-A18D-E86C27681FF7}" presName="spacer" presStyleCnt="0"/>
      <dgm:spPr/>
    </dgm:pt>
    <dgm:pt modelId="{02EDC758-C67E-4D8C-A6AF-80EEFFDED370}" type="pres">
      <dgm:prSet presAssocID="{060FF34E-57CE-4000-B233-A284C6B909F0}" presName="parentText" presStyleLbl="node1" presStyleIdx="5" presStyleCnt="7" custLinFactNeighborY="-22024">
        <dgm:presLayoutVars>
          <dgm:chMax val="0"/>
          <dgm:bulletEnabled val="1"/>
        </dgm:presLayoutVars>
      </dgm:prSet>
      <dgm:spPr/>
    </dgm:pt>
    <dgm:pt modelId="{BA1E207F-8402-4C9F-A62D-05A6F1E7954B}" type="pres">
      <dgm:prSet presAssocID="{476D1011-9846-42BE-90A6-1C0A1192E54D}" presName="spacer" presStyleCnt="0"/>
      <dgm:spPr/>
    </dgm:pt>
    <dgm:pt modelId="{6FAFB610-CD56-43EE-9835-5BE2F49C6FBC}" type="pres">
      <dgm:prSet presAssocID="{3F746029-AA07-4CBA-840A-C69BA6174D85}" presName="parentText" presStyleLbl="node1" presStyleIdx="6" presStyleCnt="7" custLinFactNeighborX="-299">
        <dgm:presLayoutVars>
          <dgm:chMax val="0"/>
          <dgm:bulletEnabled val="1"/>
        </dgm:presLayoutVars>
      </dgm:prSet>
      <dgm:spPr/>
    </dgm:pt>
  </dgm:ptLst>
  <dgm:cxnLst>
    <dgm:cxn modelId="{CC531000-B9D5-40CA-96F0-3F1074256526}" type="presOf" srcId="{E7CE027A-54A2-4D9C-B434-E47EA347D27C}" destId="{D75E7F88-8784-4C14-8392-2CBD4560570E}" srcOrd="0" destOrd="0" presId="urn:microsoft.com/office/officeart/2005/8/layout/vList2"/>
    <dgm:cxn modelId="{470DBC0D-C71F-406E-9FFE-335BE49F5D7D}" type="presOf" srcId="{3F746029-AA07-4CBA-840A-C69BA6174D85}" destId="{6FAFB610-CD56-43EE-9835-5BE2F49C6FBC}" srcOrd="0" destOrd="0" presId="urn:microsoft.com/office/officeart/2005/8/layout/vList2"/>
    <dgm:cxn modelId="{E507DB15-37D7-4272-B8C8-28346CB35332}" type="presOf" srcId="{F63533D7-E394-4B5A-9DAF-6A8534AEB948}" destId="{4827EBCB-D381-4E37-9FEA-57B67A355EA2}" srcOrd="0" destOrd="0" presId="urn:microsoft.com/office/officeart/2005/8/layout/vList2"/>
    <dgm:cxn modelId="{5D9C8B29-E8B3-4511-8514-84E2BF317CFA}"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6FC6F84A-740D-4BC2-9176-351F0EFD1EB9}" srcId="{5A9FE939-A9CD-41DB-9A20-7D6FBDC57CE2}" destId="{060FF34E-57CE-4000-B233-A284C6B909F0}" srcOrd="5"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E073456D-3155-48A0-B656-81C6DE0C229C}" srcId="{5A9FE939-A9CD-41DB-9A20-7D6FBDC57CE2}" destId="{9900C766-A925-4B75-BFB1-6AEFB8CFF0F7}" srcOrd="1" destOrd="0" parTransId="{3AA0B662-C56C-4E2A-B78A-137629C01304}" sibTransId="{D09A2A87-4650-44E3-8795-0F8916572FC0}"/>
    <dgm:cxn modelId="{57392C71-860D-456F-803A-36D0C0CADB16}" type="presOf" srcId="{D5E05E36-BE32-41DF-90E8-D02D0E562E3A}" destId="{5D7CA678-A67E-4567-9BAF-A3BABB086CB8}" srcOrd="0" destOrd="0" presId="urn:microsoft.com/office/officeart/2005/8/layout/vList2"/>
    <dgm:cxn modelId="{43F42A79-ECBF-46F9-9D66-1B97FE75321D}" srcId="{5A9FE939-A9CD-41DB-9A20-7D6FBDC57CE2}" destId="{3F746029-AA07-4CBA-840A-C69BA6174D85}" srcOrd="6" destOrd="0" parTransId="{16C92A0A-8647-4995-B822-486571A77917}" sibTransId="{569B1958-D72D-464A-81AD-6D328C30B913}"/>
    <dgm:cxn modelId="{C12EE291-A352-40AC-9CF2-90DD62A64D1F}" type="presOf" srcId="{9900C766-A925-4B75-BFB1-6AEFB8CFF0F7}" destId="{05AF7D1D-BFD6-4A3B-80DC-8B75157ED2A6}" srcOrd="0" destOrd="0" presId="urn:microsoft.com/office/officeart/2005/8/layout/vList2"/>
    <dgm:cxn modelId="{70601594-D9BD-4FE1-83BD-0A86D9F0D488}" srcId="{5A9FE939-A9CD-41DB-9A20-7D6FBDC57CE2}" destId="{F63533D7-E394-4B5A-9DAF-6A8534AEB948}" srcOrd="3" destOrd="0" parTransId="{EF26CE2A-884E-4769-BED6-5E0B0CEA8A07}" sibTransId="{D9EB1ED9-F585-459D-A0AB-4A4AC68D3B03}"/>
    <dgm:cxn modelId="{7E6BCBA7-852E-4622-9CFD-5C7B4360D71E}" type="presOf" srcId="{61A7CBD5-0C8D-4AB4-8798-672DAFE2B16A}" destId="{9C57168F-7574-4249-B754-D764A0A8DA2C}" srcOrd="0" destOrd="0" presId="urn:microsoft.com/office/officeart/2005/8/layout/vList2"/>
    <dgm:cxn modelId="{D12648C9-4BA9-48DC-B6EC-9A62AC4D5B84}" type="presOf" srcId="{060FF34E-57CE-4000-B233-A284C6B909F0}" destId="{02EDC758-C67E-4D8C-A6AF-80EEFFDED370}" srcOrd="0" destOrd="0" presId="urn:microsoft.com/office/officeart/2005/8/layout/vList2"/>
    <dgm:cxn modelId="{01CC70E9-4607-41FB-9FA9-6910CA0E3C5F}" srcId="{5A9FE939-A9CD-41DB-9A20-7D6FBDC57CE2}" destId="{E7CE027A-54A2-4D9C-B434-E47EA347D27C}" srcOrd="2" destOrd="0" parTransId="{938FD943-FC6B-4841-A94A-976078849BDF}" sibTransId="{0F61635E-9FB2-4E9E-A2C4-E471C98D5742}"/>
    <dgm:cxn modelId="{5AF365C8-DBB1-4768-A743-5E3F980CCDA2}" type="presParOf" srcId="{10C5EC12-C058-4D5B-A591-1E02171C5E2B}" destId="{9C57168F-7574-4249-B754-D764A0A8DA2C}" srcOrd="0" destOrd="0" presId="urn:microsoft.com/office/officeart/2005/8/layout/vList2"/>
    <dgm:cxn modelId="{9B31D29E-888B-4E8F-99BC-7BF634D69ED9}" type="presParOf" srcId="{10C5EC12-C058-4D5B-A591-1E02171C5E2B}" destId="{040C27D3-E787-4511-8DC7-EC294A1B0AA4}" srcOrd="1" destOrd="0" presId="urn:microsoft.com/office/officeart/2005/8/layout/vList2"/>
    <dgm:cxn modelId="{AFA6011C-684B-47B5-8805-6A67AF4D8D64}" type="presParOf" srcId="{10C5EC12-C058-4D5B-A591-1E02171C5E2B}" destId="{05AF7D1D-BFD6-4A3B-80DC-8B75157ED2A6}" srcOrd="2" destOrd="0" presId="urn:microsoft.com/office/officeart/2005/8/layout/vList2"/>
    <dgm:cxn modelId="{5D0B2A63-C609-4B67-8398-B48567D5DE6D}" type="presParOf" srcId="{10C5EC12-C058-4D5B-A591-1E02171C5E2B}" destId="{B88EC249-6620-4A5D-8B35-15097BFFE2EE}" srcOrd="3" destOrd="0" presId="urn:microsoft.com/office/officeart/2005/8/layout/vList2"/>
    <dgm:cxn modelId="{834A15F8-4F3C-46DC-A047-D0957AB5F711}" type="presParOf" srcId="{10C5EC12-C058-4D5B-A591-1E02171C5E2B}" destId="{D75E7F88-8784-4C14-8392-2CBD4560570E}" srcOrd="4" destOrd="0" presId="urn:microsoft.com/office/officeart/2005/8/layout/vList2"/>
    <dgm:cxn modelId="{ADA101FC-25BC-4EC4-A0F4-520932BAF0B8}" type="presParOf" srcId="{10C5EC12-C058-4D5B-A591-1E02171C5E2B}" destId="{01A23B92-7E4C-4F95-826A-044551141F53}" srcOrd="5" destOrd="0" presId="urn:microsoft.com/office/officeart/2005/8/layout/vList2"/>
    <dgm:cxn modelId="{E32066D8-291B-47C5-A3C8-3FCC27C8210C}" type="presParOf" srcId="{10C5EC12-C058-4D5B-A591-1E02171C5E2B}" destId="{4827EBCB-D381-4E37-9FEA-57B67A355EA2}" srcOrd="6" destOrd="0" presId="urn:microsoft.com/office/officeart/2005/8/layout/vList2"/>
    <dgm:cxn modelId="{B6B2DA1D-17DF-4B95-8792-43B181F559B7}" type="presParOf" srcId="{10C5EC12-C058-4D5B-A591-1E02171C5E2B}" destId="{1634D7D8-EFA3-4E1A-9C69-B408B5A887FB}" srcOrd="7" destOrd="0" presId="urn:microsoft.com/office/officeart/2005/8/layout/vList2"/>
    <dgm:cxn modelId="{00E1E566-CEC0-4C2C-946A-C849B60981C1}" type="presParOf" srcId="{10C5EC12-C058-4D5B-A591-1E02171C5E2B}" destId="{5D7CA678-A67E-4567-9BAF-A3BABB086CB8}" srcOrd="8" destOrd="0" presId="urn:microsoft.com/office/officeart/2005/8/layout/vList2"/>
    <dgm:cxn modelId="{9F17AE46-8A85-48CC-A22F-31940FC6AD84}" type="presParOf" srcId="{10C5EC12-C058-4D5B-A591-1E02171C5E2B}" destId="{3F907982-EFDC-456A-A9FF-F01F485CA7F6}" srcOrd="9" destOrd="0" presId="urn:microsoft.com/office/officeart/2005/8/layout/vList2"/>
    <dgm:cxn modelId="{FA924E29-5906-4930-B46B-B37EE2D39E46}" type="presParOf" srcId="{10C5EC12-C058-4D5B-A591-1E02171C5E2B}" destId="{02EDC758-C67E-4D8C-A6AF-80EEFFDED370}" srcOrd="10" destOrd="0" presId="urn:microsoft.com/office/officeart/2005/8/layout/vList2"/>
    <dgm:cxn modelId="{96D7781F-4895-4741-8DF2-42D5A7F625B5}" type="presParOf" srcId="{10C5EC12-C058-4D5B-A591-1E02171C5E2B}" destId="{BA1E207F-8402-4C9F-A62D-05A6F1E7954B}" srcOrd="11" destOrd="0" presId="urn:microsoft.com/office/officeart/2005/8/layout/vList2"/>
    <dgm:cxn modelId="{B4C75C57-CCB0-4268-BC31-739C807E6F19}" type="presParOf" srcId="{10C5EC12-C058-4D5B-A591-1E02171C5E2B}" destId="{6FAFB610-CD56-43EE-9835-5BE2F49C6FB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mc:AlternateContent xmlns:mc="http://schemas.openxmlformats.org/markup-compatibility/2006" xmlns:a14="http://schemas.microsoft.com/office/drawing/2010/main">
      <mc:Choice Requires="a14">
        <dgm:pt modelId="{F63533D7-E394-4B5A-9DAF-6A8534AEB948}">
          <dgm:prSet phldrT="[Text]" custT="1"/>
          <dgm:spPr>
            <a:solidFill>
              <a:schemeClr val="bg1"/>
            </a:solidFill>
          </dgm:spPr>
          <dgm:t>
            <a:bodyPr/>
            <a:lstStyle/>
            <a:p>
              <a:pPr algn="ctr"/>
              <a:r>
                <a:rPr lang="en-US" sz="1500" dirty="0"/>
                <a:t>Randomly Sample   </a:t>
              </a:r>
              <a14:m>
                <m:oMath xmlns:m="http://schemas.openxmlformats.org/officeDocument/2006/math">
                  <m:f>
                    <m:fPr>
                      <m:ctrlPr>
                        <a:rPr lang="en-US" sz="1500" i="1" smtClean="0">
                          <a:latin typeface="Cambria Math" panose="02040503050406030204" pitchFamily="18" charset="0"/>
                        </a:rPr>
                      </m:ctrlPr>
                    </m:fPr>
                    <m:num>
                      <m:r>
                        <a:rPr lang="en-US" sz="1500" b="0" i="1" smtClean="0">
                          <a:latin typeface="Cambria Math" panose="02040503050406030204" pitchFamily="18" charset="0"/>
                        </a:rPr>
                        <m:t>|</m:t>
                      </m:r>
                      <m:r>
                        <a:rPr lang="en-US" sz="1500" b="0" i="1" smtClean="0">
                          <a:latin typeface="Cambria Math" panose="02040503050406030204" pitchFamily="18" charset="0"/>
                        </a:rPr>
                        <m:t>𝐺𝑙𝑜𝑏𝑎𝑙</m:t>
                      </m:r>
                      <m:r>
                        <a:rPr lang="en-US" sz="1500" b="0" i="1" smtClean="0">
                          <a:latin typeface="Cambria Math" panose="02040503050406030204" pitchFamily="18" charset="0"/>
                        </a:rPr>
                        <m:t> </m:t>
                      </m:r>
                      <m:r>
                        <a:rPr lang="en-US" sz="1500" b="0" i="1" smtClean="0">
                          <a:latin typeface="Cambria Math" panose="02040503050406030204" pitchFamily="18" charset="0"/>
                        </a:rPr>
                        <m:t>𝑆𝑒𝑡</m:t>
                      </m:r>
                      <m:r>
                        <a:rPr lang="en-US" sz="1500" b="0" i="1" smtClean="0">
                          <a:latin typeface="Cambria Math" panose="02040503050406030204" pitchFamily="18" charset="0"/>
                        </a:rPr>
                        <m:t>|</m:t>
                      </m:r>
                    </m:num>
                    <m:den>
                      <m:r>
                        <a:rPr lang="en-US" sz="1500" b="0" i="1" smtClean="0">
                          <a:latin typeface="Cambria Math" panose="02040503050406030204" pitchFamily="18" charset="0"/>
                        </a:rPr>
                        <m:t>#</m:t>
                      </m:r>
                      <m:r>
                        <a:rPr lang="en-US" sz="1500" b="0" i="1" smtClean="0">
                          <a:latin typeface="Cambria Math" panose="02040503050406030204" pitchFamily="18" charset="0"/>
                        </a:rPr>
                        <m:t>𝑁𝑜𝑑𝑒𝑠</m:t>
                      </m:r>
                    </m:den>
                  </m:f>
                </m:oMath>
              </a14:m>
              <a:r>
                <a:rPr lang="en-US" sz="1500" dirty="0"/>
                <a:t>   points</a:t>
              </a:r>
            </a:p>
          </dgm:t>
        </dgm:pt>
      </mc:Choice>
      <mc:Fallback xmlns="">
        <dgm:pt modelId="{F63533D7-E394-4B5A-9DAF-6A8534AEB948}">
          <dgm:prSet phldrT="[Text]" custT="1"/>
          <dgm:spPr>
            <a:solidFill>
              <a:schemeClr val="bg1"/>
            </a:solidFill>
          </dgm:spPr>
          <dgm:t>
            <a:bodyPr/>
            <a:lstStyle/>
            <a:p>
              <a:pPr algn="ctr"/>
              <a:r>
                <a:rPr lang="en-US" sz="1500" dirty="0"/>
                <a:t>Randomly Sample   </a:t>
              </a:r>
              <a:r>
                <a:rPr lang="en-US" sz="1500" i="0">
                  <a:latin typeface="Cambria Math" panose="02040503050406030204" pitchFamily="18" charset="0"/>
                </a:rPr>
                <a:t>(</a:t>
              </a:r>
              <a:r>
                <a:rPr lang="en-US" sz="1500" b="0" i="0">
                  <a:latin typeface="Cambria Math" panose="02040503050406030204" pitchFamily="18" charset="0"/>
                </a:rPr>
                <a:t>|𝐺𝑙𝑜𝑏𝑎𝑙 𝑆𝑒𝑡|)/(#𝑁𝑜𝑑𝑒𝑠)</a:t>
              </a:r>
              <a:r>
                <a:rPr lang="en-US" sz="1500" dirty="0"/>
                <a:t>   points</a:t>
              </a:r>
            </a:p>
          </dgm:t>
        </dgm:pt>
      </mc:Fallback>
    </mc:AlternateContent>
    <dgm:pt modelId="{EF26CE2A-884E-4769-BED6-5E0B0CEA8A07}" type="parTrans" cxnId="{70601594-D9BD-4FE1-83BD-0A86D9F0D488}">
      <dgm:prSet/>
      <dgm:spPr/>
      <dgm:t>
        <a:bodyPr/>
        <a:lstStyle/>
        <a:p>
          <a:pPr algn="ctr"/>
          <a:endParaRPr lang="en-US" sz="1500"/>
        </a:p>
      </dgm:t>
    </dgm:pt>
    <dgm:pt modelId="{D9EB1ED9-F585-459D-A0AB-4A4AC68D3B03}" type="sibTrans" cxnId="{70601594-D9BD-4FE1-83BD-0A86D9F0D488}">
      <dgm:prSet/>
      <dgm:spPr/>
      <dgm:t>
        <a:bodyPr/>
        <a:lstStyle/>
        <a:p>
          <a:pPr algn="ctr"/>
          <a:endParaRPr lang="en-US" sz="1500"/>
        </a:p>
      </dgm:t>
    </dgm:pt>
    <mc:AlternateContent xmlns:mc="http://schemas.openxmlformats.org/markup-compatibility/2006" xmlns:a14="http://schemas.microsoft.com/office/drawing/2010/main">
      <mc:Choice Requires="a14">
        <dgm:pt modelId="{06862A89-C65C-400C-8CFC-9CD8F43DD155}">
          <dgm:prSet phldrT="[Text]" custT="1"/>
          <dgm:spPr>
            <a:solidFill>
              <a:schemeClr val="bg1"/>
            </a:solidFill>
          </dgm:spPr>
          <dgm:t>
            <a:bodyPr/>
            <a:lstStyle/>
            <a:p>
              <a:pPr algn="ctr"/>
              <a:endParaRPr lang="en-US" sz="1500" dirty="0"/>
            </a:p>
            <a:p>
              <a:pPr algn="ctr"/>
              <a:r>
                <a:rPr lang="en-US" sz="1500" dirty="0"/>
                <a:t>Assign sample to node </a:t>
              </a:r>
              <a14:m>
                <m:oMath xmlns:m="http://schemas.openxmlformats.org/officeDocument/2006/math">
                  <m:r>
                    <a:rPr lang="en-US" sz="1500" i="1" dirty="0" err="1" smtClean="0">
                      <a:latin typeface="Cambria Math" panose="02040503050406030204" pitchFamily="18" charset="0"/>
                    </a:rPr>
                    <m:t>𝑖</m:t>
                  </m:r>
                </m:oMath>
              </a14:m>
              <a:endParaRPr lang="en-US" sz="1500" dirty="0"/>
            </a:p>
            <a:p>
              <a:pPr algn="ctr"/>
              <a:endParaRPr lang="en-US" sz="1500" dirty="0"/>
            </a:p>
          </dgm:t>
        </dgm:pt>
      </mc:Choice>
      <mc:Fallback xmlns="">
        <dgm:pt modelId="{06862A89-C65C-400C-8CFC-9CD8F43DD155}">
          <dgm:prSet phldrT="[Text]" custT="1"/>
          <dgm:spPr>
            <a:solidFill>
              <a:schemeClr val="bg1"/>
            </a:solidFill>
          </dgm:spPr>
          <dgm:t>
            <a:bodyPr/>
            <a:lstStyle/>
            <a:p>
              <a:pPr algn="ctr"/>
              <a:endParaRPr lang="en-US" sz="1500" dirty="0"/>
            </a:p>
            <a:p>
              <a:pPr algn="ctr"/>
              <a:r>
                <a:rPr lang="en-US" sz="1500" dirty="0"/>
                <a:t>Assign sample to node </a:t>
              </a:r>
              <a:r>
                <a:rPr lang="en-US" sz="1500" i="0" dirty="0" err="1">
                  <a:latin typeface="Cambria Math" panose="02040503050406030204" pitchFamily="18" charset="0"/>
                </a:rPr>
                <a:t>𝑖</a:t>
              </a:r>
              <a:endParaRPr lang="en-US" sz="1500" dirty="0"/>
            </a:p>
            <a:p>
              <a:pPr algn="ctr"/>
              <a:endParaRPr lang="en-US" sz="1500" dirty="0"/>
            </a:p>
          </dgm:t>
        </dgm:pt>
      </mc:Fallback>
    </mc:AlternateContent>
    <dgm:pt modelId="{D5F0F149-7B19-401E-952D-2CA6FEF8E232}" type="parTrans" cxnId="{01E7AF67-4D52-455A-9C86-3F9B0BBD1146}">
      <dgm:prSet/>
      <dgm:spPr/>
      <dgm:t>
        <a:bodyPr/>
        <a:lstStyle/>
        <a:p>
          <a:pPr algn="ctr"/>
          <a:endParaRPr lang="en-US" sz="1500"/>
        </a:p>
      </dgm:t>
    </dgm:pt>
    <dgm:pt modelId="{15AEF836-1E04-4615-B7B2-17F38C8594A6}" type="sibTrans" cxnId="{01E7AF67-4D52-455A-9C86-3F9B0BBD1146}">
      <dgm:prSet/>
      <dgm:spPr/>
      <dgm:t>
        <a:bodyPr/>
        <a:lstStyle/>
        <a:p>
          <a:pPr algn="ctr"/>
          <a:endParaRPr lang="en-US" sz="1500"/>
        </a:p>
      </dgm:t>
    </dgm:pt>
    <dgm:pt modelId="{61A7CBD5-0C8D-4AB4-8798-672DAFE2B16A}">
      <dgm:prSet phldrT="[Text]" custT="1"/>
      <dgm:spPr>
        <a:solidFill>
          <a:srgbClr val="002060"/>
        </a:solidFill>
      </dgm:spPr>
      <dgm:t>
        <a:bodyPr/>
        <a:lstStyle/>
        <a:p>
          <a:pPr algn="ctr"/>
          <a:r>
            <a:rPr lang="en-US" sz="1500" b="1" dirty="0">
              <a:solidFill>
                <a:schemeClr val="bg1"/>
              </a:solidFill>
            </a:rPr>
            <a:t>Uniform Partitioning</a:t>
          </a:r>
        </a:p>
      </dgm:t>
    </dgm:pt>
    <dgm:pt modelId="{9E213AEA-6CA3-491C-AE38-63949926F67F}" type="parTrans" cxnId="{6A2AA636-6196-4A50-BA31-EF422A078E80}">
      <dgm:prSet/>
      <dgm:spPr/>
      <dgm:t>
        <a:bodyPr/>
        <a:lstStyle/>
        <a:p>
          <a:endParaRPr lang="en-US" sz="1500"/>
        </a:p>
      </dgm:t>
    </dgm:pt>
    <dgm:pt modelId="{B6D0FF7B-9DCA-4831-A585-8FCC079292FD}" type="sibTrans" cxnId="{6A2AA636-6196-4A50-BA31-EF422A078E80}">
      <dgm:prSet/>
      <dgm:spPr/>
      <dgm:t>
        <a:bodyPr/>
        <a:lstStyle/>
        <a:p>
          <a:endParaRPr lang="en-US" sz="1500"/>
        </a:p>
      </dgm:t>
    </dgm:pt>
    <mc:AlternateContent xmlns:mc="http://schemas.openxmlformats.org/markup-compatibility/2006" xmlns:a14="http://schemas.microsoft.com/office/drawing/2010/main">
      <mc:Choice Requires="a14">
        <dgm:pt modelId="{1385CAFF-5090-4CA8-AC1C-61F0BA3ACBF2}">
          <dgm:prSet phldrT="[Text]" custT="1"/>
          <dgm:spPr>
            <a:solidFill>
              <a:schemeClr val="bg1"/>
            </a:solidFill>
          </dgm:spPr>
          <dgm:t>
            <a:bodyPr/>
            <a:lstStyle/>
            <a:p>
              <a:pPr algn="ctr"/>
              <a:r>
                <a:rPr lang="en-US" sz="1500" dirty="0"/>
                <a:t>For each node </a:t>
              </a:r>
              <a14:m>
                <m:oMath xmlns:m="http://schemas.openxmlformats.org/officeDocument/2006/math">
                  <m:r>
                    <a:rPr lang="en-US" sz="1500" i="1" dirty="0" err="1" smtClean="0">
                      <a:latin typeface="Cambria Math" panose="02040503050406030204" pitchFamily="18" charset="0"/>
                    </a:rPr>
                    <m:t>𝑖</m:t>
                  </m:r>
                </m:oMath>
              </a14:m>
              <a:endParaRPr lang="en-US" sz="1500" dirty="0"/>
            </a:p>
          </dgm:t>
        </dgm:pt>
      </mc:Choice>
      <mc:Fallback xmlns="">
        <dgm:pt modelId="{1385CAFF-5090-4CA8-AC1C-61F0BA3ACBF2}">
          <dgm:prSet phldrT="[Text]" custT="1"/>
          <dgm:spPr>
            <a:solidFill>
              <a:schemeClr val="bg1"/>
            </a:solidFill>
          </dgm:spPr>
          <dgm:t>
            <a:bodyPr/>
            <a:lstStyle/>
            <a:p>
              <a:pPr algn="ctr"/>
              <a:r>
                <a:rPr lang="en-US" sz="1500" dirty="0"/>
                <a:t>For each node </a:t>
              </a:r>
              <a:r>
                <a:rPr lang="en-US" sz="1500" i="0" dirty="0" err="1">
                  <a:latin typeface="Cambria Math" panose="02040503050406030204" pitchFamily="18" charset="0"/>
                </a:rPr>
                <a:t>𝑖</a:t>
              </a:r>
              <a:endParaRPr lang="en-US" sz="1500" dirty="0"/>
            </a:p>
          </dgm:t>
        </dgm:pt>
      </mc:Fallback>
    </mc:AlternateContent>
    <dgm:pt modelId="{3F47C807-2E99-4C90-B2AA-8EAAEE0C63F1}" type="parTrans" cxnId="{69B7B7A2-B369-4171-AE7C-AC7DB06C20A4}">
      <dgm:prSet/>
      <dgm:spPr/>
      <dgm:t>
        <a:bodyPr/>
        <a:lstStyle/>
        <a:p>
          <a:endParaRPr lang="en-US" sz="1500"/>
        </a:p>
      </dgm:t>
    </dgm:pt>
    <dgm:pt modelId="{AF574886-D15F-4D7D-B496-937F55095BBA}" type="sibTrans" cxnId="{69B7B7A2-B369-4171-AE7C-AC7DB06C20A4}">
      <dgm:prSet/>
      <dgm:spPr/>
      <dgm:t>
        <a:bodyPr/>
        <a:lstStyle/>
        <a:p>
          <a:endParaRPr lang="en-US" sz="1500"/>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4" custScaleY="66028" custLinFactY="-2169" custLinFactNeighborX="688" custLinFactNeighborY="-100000">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4" custLinFactY="95929" custLinFactNeighborX="-30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9EEAB811-52C1-4994-981F-0AA7A7C63C22}" type="pres">
      <dgm:prSet presAssocID="{1385CAFF-5090-4CA8-AC1C-61F0BA3ACBF2}" presName="parentText" presStyleLbl="node1" presStyleIdx="2" presStyleCnt="4" custFlipHor="1" custScaleX="63271" custLinFactY="-100000" custLinFactNeighborX="610" custLinFactNeighborY="-144746">
        <dgm:presLayoutVars>
          <dgm:chMax val="0"/>
          <dgm:bulletEnabled val="1"/>
        </dgm:presLayoutVars>
      </dgm:prSet>
      <dgm:spPr/>
    </dgm:pt>
    <dgm:pt modelId="{3721030C-3A1D-4C8C-AC29-7EFF10131601}" type="pres">
      <dgm:prSet presAssocID="{AF574886-D15F-4D7D-B496-937F55095BBA}" presName="spacer" presStyleCnt="0"/>
      <dgm:spPr/>
    </dgm:pt>
    <dgm:pt modelId="{6362F929-600F-495A-9B9C-042A5394E349}" type="pres">
      <dgm:prSet presAssocID="{06862A89-C65C-400C-8CFC-9CD8F43DD155}" presName="parentText" presStyleLbl="node1" presStyleIdx="3" presStyleCnt="4">
        <dgm:presLayoutVars>
          <dgm:chMax val="0"/>
          <dgm:bulletEnabled val="1"/>
        </dgm:presLayoutVars>
      </dgm:prSet>
      <dgm:spPr/>
    </dgm:pt>
  </dgm:ptLst>
  <dgm:cxnLst>
    <dgm:cxn modelId="{84779133-F33C-47F4-A1B2-A5243FCBB842}" type="presOf" srcId="{06862A89-C65C-400C-8CFC-9CD8F43DD155}" destId="{6362F929-600F-495A-9B9C-042A5394E349}"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F9184F5E-4DB7-4196-90D7-482DFD1FBD5E}" type="presOf" srcId="{1385CAFF-5090-4CA8-AC1C-61F0BA3ACBF2}" destId="{9EEAB811-52C1-4994-981F-0AA7A7C63C22}" srcOrd="0" destOrd="0" presId="urn:microsoft.com/office/officeart/2005/8/layout/vList2"/>
    <dgm:cxn modelId="{CB9BA062-EAE5-44EB-A77E-45FEE2A0B827}" type="presOf" srcId="{5A9FE939-A9CD-41DB-9A20-7D6FBDC57CE2}" destId="{10C5EC12-C058-4D5B-A591-1E02171C5E2B}" srcOrd="0" destOrd="0" presId="urn:microsoft.com/office/officeart/2005/8/layout/vList2"/>
    <dgm:cxn modelId="{01E7AF67-4D52-455A-9C86-3F9B0BBD1146}" srcId="{5A9FE939-A9CD-41DB-9A20-7D6FBDC57CE2}" destId="{06862A89-C65C-400C-8CFC-9CD8F43DD155}" srcOrd="3" destOrd="0" parTransId="{D5F0F149-7B19-401E-952D-2CA6FEF8E232}" sibTransId="{15AEF836-1E04-4615-B7B2-17F38C8594A6}"/>
    <dgm:cxn modelId="{8BEB127F-1D6E-4221-834C-8BD61553277C}" type="presOf" srcId="{F63533D7-E394-4B5A-9DAF-6A8534AEB948}" destId="{4827EBCB-D381-4E37-9FEA-57B67A355EA2}"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50A6EF94-4D90-4A65-8540-A73762D082C6}" type="presOf" srcId="{61A7CBD5-0C8D-4AB4-8798-672DAFE2B16A}" destId="{9C57168F-7574-4249-B754-D764A0A8DA2C}" srcOrd="0" destOrd="0" presId="urn:microsoft.com/office/officeart/2005/8/layout/vList2"/>
    <dgm:cxn modelId="{69B7B7A2-B369-4171-AE7C-AC7DB06C20A4}" srcId="{5A9FE939-A9CD-41DB-9A20-7D6FBDC57CE2}" destId="{1385CAFF-5090-4CA8-AC1C-61F0BA3ACBF2}" srcOrd="2" destOrd="0" parTransId="{3F47C807-2E99-4C90-B2AA-8EAAEE0C63F1}" sibTransId="{AF574886-D15F-4D7D-B496-937F55095BBA}"/>
    <dgm:cxn modelId="{41BE380B-B783-4906-9903-FC94A00ADC46}" type="presParOf" srcId="{10C5EC12-C058-4D5B-A591-1E02171C5E2B}" destId="{9C57168F-7574-4249-B754-D764A0A8DA2C}" srcOrd="0" destOrd="0" presId="urn:microsoft.com/office/officeart/2005/8/layout/vList2"/>
    <dgm:cxn modelId="{9AA5858E-291F-4924-9F8C-227BF0DE32DC}" type="presParOf" srcId="{10C5EC12-C058-4D5B-A591-1E02171C5E2B}" destId="{040C27D3-E787-4511-8DC7-EC294A1B0AA4}" srcOrd="1" destOrd="0" presId="urn:microsoft.com/office/officeart/2005/8/layout/vList2"/>
    <dgm:cxn modelId="{D485DAB2-AD4A-4889-BE25-10BC2392719F}" type="presParOf" srcId="{10C5EC12-C058-4D5B-A591-1E02171C5E2B}" destId="{4827EBCB-D381-4E37-9FEA-57B67A355EA2}" srcOrd="2" destOrd="0" presId="urn:microsoft.com/office/officeart/2005/8/layout/vList2"/>
    <dgm:cxn modelId="{6AFA7A02-BFD7-4A4F-A5DA-8A095A7151BD}" type="presParOf" srcId="{10C5EC12-C058-4D5B-A591-1E02171C5E2B}" destId="{1634D7D8-EFA3-4E1A-9C69-B408B5A887FB}" srcOrd="3" destOrd="0" presId="urn:microsoft.com/office/officeart/2005/8/layout/vList2"/>
    <dgm:cxn modelId="{3715221E-AD1E-421B-BA29-B9D1C43F0375}" type="presParOf" srcId="{10C5EC12-C058-4D5B-A591-1E02171C5E2B}" destId="{9EEAB811-52C1-4994-981F-0AA7A7C63C22}" srcOrd="4" destOrd="0" presId="urn:microsoft.com/office/officeart/2005/8/layout/vList2"/>
    <dgm:cxn modelId="{47658E71-87E1-4019-B9A2-8BBBA0340590}" type="presParOf" srcId="{10C5EC12-C058-4D5B-A591-1E02171C5E2B}" destId="{3721030C-3A1D-4C8C-AC29-7EFF10131601}" srcOrd="5" destOrd="0" presId="urn:microsoft.com/office/officeart/2005/8/layout/vList2"/>
    <dgm:cxn modelId="{4F07BEB8-A9EE-4A40-A9C6-A3C1DFF84E75}" type="presParOf" srcId="{10C5EC12-C058-4D5B-A591-1E02171C5E2B}" destId="{6362F929-600F-495A-9B9C-042A5394E34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custT="1"/>
      <dgm:spPr>
        <a:blipFill>
          <a:blip xmlns:r="http://schemas.openxmlformats.org/officeDocument/2006/relationships" r:embed="rId1"/>
          <a:stretch>
            <a:fillRect/>
          </a:stretch>
        </a:blipFill>
      </dgm:spPr>
      <dgm:t>
        <a:bodyPr/>
        <a:lstStyle/>
        <a:p>
          <a:r>
            <a:rPr lang="en-US">
              <a:noFill/>
            </a:rPr>
            <a:t> </a:t>
          </a:r>
        </a:p>
      </dgm:t>
    </dgm:pt>
    <dgm:pt modelId="{EF26CE2A-884E-4769-BED6-5E0B0CEA8A07}" type="parTrans" cxnId="{70601594-D9BD-4FE1-83BD-0A86D9F0D488}">
      <dgm:prSet/>
      <dgm:spPr/>
      <dgm:t>
        <a:bodyPr/>
        <a:lstStyle/>
        <a:p>
          <a:pPr algn="ctr"/>
          <a:endParaRPr lang="en-US" sz="1500"/>
        </a:p>
      </dgm:t>
    </dgm:pt>
    <dgm:pt modelId="{D9EB1ED9-F585-459D-A0AB-4A4AC68D3B03}" type="sibTrans" cxnId="{70601594-D9BD-4FE1-83BD-0A86D9F0D488}">
      <dgm:prSet/>
      <dgm:spPr/>
      <dgm:t>
        <a:bodyPr/>
        <a:lstStyle/>
        <a:p>
          <a:pPr algn="ctr"/>
          <a:endParaRPr lang="en-US" sz="1500"/>
        </a:p>
      </dgm:t>
    </dgm:pt>
    <dgm:pt modelId="{06862A89-C65C-400C-8CFC-9CD8F43DD155}">
      <dgm:prSet phldrT="[Text]" custT="1"/>
      <dgm:spPr>
        <a:blipFill>
          <a:blip xmlns:r="http://schemas.openxmlformats.org/officeDocument/2006/relationships" r:embed="rId2"/>
          <a:stretch>
            <a:fillRect/>
          </a:stretch>
        </a:blipFill>
      </dgm:spPr>
      <dgm:t>
        <a:bodyPr/>
        <a:lstStyle/>
        <a:p>
          <a:r>
            <a:rPr lang="en-US">
              <a:noFill/>
            </a:rPr>
            <a:t> </a:t>
          </a:r>
        </a:p>
      </dgm:t>
    </dgm:pt>
    <dgm:pt modelId="{D5F0F149-7B19-401E-952D-2CA6FEF8E232}" type="parTrans" cxnId="{01E7AF67-4D52-455A-9C86-3F9B0BBD1146}">
      <dgm:prSet/>
      <dgm:spPr/>
      <dgm:t>
        <a:bodyPr/>
        <a:lstStyle/>
        <a:p>
          <a:pPr algn="ctr"/>
          <a:endParaRPr lang="en-US" sz="1500"/>
        </a:p>
      </dgm:t>
    </dgm:pt>
    <dgm:pt modelId="{15AEF836-1E04-4615-B7B2-17F38C8594A6}" type="sibTrans" cxnId="{01E7AF67-4D52-455A-9C86-3F9B0BBD1146}">
      <dgm:prSet/>
      <dgm:spPr/>
      <dgm:t>
        <a:bodyPr/>
        <a:lstStyle/>
        <a:p>
          <a:pPr algn="ctr"/>
          <a:endParaRPr lang="en-US" sz="1500"/>
        </a:p>
      </dgm:t>
    </dgm:pt>
    <dgm:pt modelId="{61A7CBD5-0C8D-4AB4-8798-672DAFE2B16A}">
      <dgm:prSet phldrT="[Text]" custT="1"/>
      <dgm:spPr>
        <a:solidFill>
          <a:srgbClr val="002060"/>
        </a:solidFill>
      </dgm:spPr>
      <dgm:t>
        <a:bodyPr/>
        <a:lstStyle/>
        <a:p>
          <a:pPr algn="ctr"/>
          <a:r>
            <a:rPr lang="en-US" sz="1500" b="1" dirty="0">
              <a:solidFill>
                <a:schemeClr val="bg1"/>
              </a:solidFill>
            </a:rPr>
            <a:t>Uniform Partitioning</a:t>
          </a:r>
        </a:p>
      </dgm:t>
    </dgm:pt>
    <dgm:pt modelId="{9E213AEA-6CA3-491C-AE38-63949926F67F}" type="parTrans" cxnId="{6A2AA636-6196-4A50-BA31-EF422A078E80}">
      <dgm:prSet/>
      <dgm:spPr/>
      <dgm:t>
        <a:bodyPr/>
        <a:lstStyle/>
        <a:p>
          <a:endParaRPr lang="en-US" sz="1500"/>
        </a:p>
      </dgm:t>
    </dgm:pt>
    <dgm:pt modelId="{B6D0FF7B-9DCA-4831-A585-8FCC079292FD}" type="sibTrans" cxnId="{6A2AA636-6196-4A50-BA31-EF422A078E80}">
      <dgm:prSet/>
      <dgm:spPr/>
      <dgm:t>
        <a:bodyPr/>
        <a:lstStyle/>
        <a:p>
          <a:endParaRPr lang="en-US" sz="1500"/>
        </a:p>
      </dgm:t>
    </dgm:pt>
    <dgm:pt modelId="{1385CAFF-5090-4CA8-AC1C-61F0BA3ACBF2}">
      <dgm:prSet phldrT="[Text]" custT="1"/>
      <dgm:spPr>
        <a:blipFill>
          <a:blip xmlns:r="http://schemas.openxmlformats.org/officeDocument/2006/relationships" r:embed="rId3"/>
          <a:stretch>
            <a:fillRect/>
          </a:stretch>
        </a:blipFill>
      </dgm:spPr>
      <dgm:t>
        <a:bodyPr/>
        <a:lstStyle/>
        <a:p>
          <a:r>
            <a:rPr lang="en-US">
              <a:noFill/>
            </a:rPr>
            <a:t> </a:t>
          </a:r>
        </a:p>
      </dgm:t>
    </dgm:pt>
    <dgm:pt modelId="{3F47C807-2E99-4C90-B2AA-8EAAEE0C63F1}" type="parTrans" cxnId="{69B7B7A2-B369-4171-AE7C-AC7DB06C20A4}">
      <dgm:prSet/>
      <dgm:spPr/>
      <dgm:t>
        <a:bodyPr/>
        <a:lstStyle/>
        <a:p>
          <a:endParaRPr lang="en-US" sz="1500"/>
        </a:p>
      </dgm:t>
    </dgm:pt>
    <dgm:pt modelId="{AF574886-D15F-4D7D-B496-937F55095BBA}" type="sibTrans" cxnId="{69B7B7A2-B369-4171-AE7C-AC7DB06C20A4}">
      <dgm:prSet/>
      <dgm:spPr/>
      <dgm:t>
        <a:bodyPr/>
        <a:lstStyle/>
        <a:p>
          <a:endParaRPr lang="en-US" sz="1500"/>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4" custScaleY="66028" custLinFactY="-2169" custLinFactNeighborX="688" custLinFactNeighborY="-100000">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4" custLinFactY="95929" custLinFactNeighborX="-30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9EEAB811-52C1-4994-981F-0AA7A7C63C22}" type="pres">
      <dgm:prSet presAssocID="{1385CAFF-5090-4CA8-AC1C-61F0BA3ACBF2}" presName="parentText" presStyleLbl="node1" presStyleIdx="2" presStyleCnt="4" custFlipHor="1" custScaleX="63271" custLinFactY="-100000" custLinFactNeighborX="610" custLinFactNeighborY="-144746">
        <dgm:presLayoutVars>
          <dgm:chMax val="0"/>
          <dgm:bulletEnabled val="1"/>
        </dgm:presLayoutVars>
      </dgm:prSet>
      <dgm:spPr/>
    </dgm:pt>
    <dgm:pt modelId="{3721030C-3A1D-4C8C-AC29-7EFF10131601}" type="pres">
      <dgm:prSet presAssocID="{AF574886-D15F-4D7D-B496-937F55095BBA}" presName="spacer" presStyleCnt="0"/>
      <dgm:spPr/>
    </dgm:pt>
    <dgm:pt modelId="{6362F929-600F-495A-9B9C-042A5394E349}" type="pres">
      <dgm:prSet presAssocID="{06862A89-C65C-400C-8CFC-9CD8F43DD155}" presName="parentText" presStyleLbl="node1" presStyleIdx="3" presStyleCnt="4">
        <dgm:presLayoutVars>
          <dgm:chMax val="0"/>
          <dgm:bulletEnabled val="1"/>
        </dgm:presLayoutVars>
      </dgm:prSet>
      <dgm:spPr/>
    </dgm:pt>
  </dgm:ptLst>
  <dgm:cxnLst>
    <dgm:cxn modelId="{84779133-F33C-47F4-A1B2-A5243FCBB842}" type="presOf" srcId="{06862A89-C65C-400C-8CFC-9CD8F43DD155}" destId="{6362F929-600F-495A-9B9C-042A5394E349}"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F9184F5E-4DB7-4196-90D7-482DFD1FBD5E}" type="presOf" srcId="{1385CAFF-5090-4CA8-AC1C-61F0BA3ACBF2}" destId="{9EEAB811-52C1-4994-981F-0AA7A7C63C22}" srcOrd="0" destOrd="0" presId="urn:microsoft.com/office/officeart/2005/8/layout/vList2"/>
    <dgm:cxn modelId="{CB9BA062-EAE5-44EB-A77E-45FEE2A0B827}" type="presOf" srcId="{5A9FE939-A9CD-41DB-9A20-7D6FBDC57CE2}" destId="{10C5EC12-C058-4D5B-A591-1E02171C5E2B}" srcOrd="0" destOrd="0" presId="urn:microsoft.com/office/officeart/2005/8/layout/vList2"/>
    <dgm:cxn modelId="{01E7AF67-4D52-455A-9C86-3F9B0BBD1146}" srcId="{5A9FE939-A9CD-41DB-9A20-7D6FBDC57CE2}" destId="{06862A89-C65C-400C-8CFC-9CD8F43DD155}" srcOrd="3" destOrd="0" parTransId="{D5F0F149-7B19-401E-952D-2CA6FEF8E232}" sibTransId="{15AEF836-1E04-4615-B7B2-17F38C8594A6}"/>
    <dgm:cxn modelId="{8BEB127F-1D6E-4221-834C-8BD61553277C}" type="presOf" srcId="{F63533D7-E394-4B5A-9DAF-6A8534AEB948}" destId="{4827EBCB-D381-4E37-9FEA-57B67A355EA2}"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50A6EF94-4D90-4A65-8540-A73762D082C6}" type="presOf" srcId="{61A7CBD5-0C8D-4AB4-8798-672DAFE2B16A}" destId="{9C57168F-7574-4249-B754-D764A0A8DA2C}" srcOrd="0" destOrd="0" presId="urn:microsoft.com/office/officeart/2005/8/layout/vList2"/>
    <dgm:cxn modelId="{69B7B7A2-B369-4171-AE7C-AC7DB06C20A4}" srcId="{5A9FE939-A9CD-41DB-9A20-7D6FBDC57CE2}" destId="{1385CAFF-5090-4CA8-AC1C-61F0BA3ACBF2}" srcOrd="2" destOrd="0" parTransId="{3F47C807-2E99-4C90-B2AA-8EAAEE0C63F1}" sibTransId="{AF574886-D15F-4D7D-B496-937F55095BBA}"/>
    <dgm:cxn modelId="{41BE380B-B783-4906-9903-FC94A00ADC46}" type="presParOf" srcId="{10C5EC12-C058-4D5B-A591-1E02171C5E2B}" destId="{9C57168F-7574-4249-B754-D764A0A8DA2C}" srcOrd="0" destOrd="0" presId="urn:microsoft.com/office/officeart/2005/8/layout/vList2"/>
    <dgm:cxn modelId="{9AA5858E-291F-4924-9F8C-227BF0DE32DC}" type="presParOf" srcId="{10C5EC12-C058-4D5B-A591-1E02171C5E2B}" destId="{040C27D3-E787-4511-8DC7-EC294A1B0AA4}" srcOrd="1" destOrd="0" presId="urn:microsoft.com/office/officeart/2005/8/layout/vList2"/>
    <dgm:cxn modelId="{D485DAB2-AD4A-4889-BE25-10BC2392719F}" type="presParOf" srcId="{10C5EC12-C058-4D5B-A591-1E02171C5E2B}" destId="{4827EBCB-D381-4E37-9FEA-57B67A355EA2}" srcOrd="2" destOrd="0" presId="urn:microsoft.com/office/officeart/2005/8/layout/vList2"/>
    <dgm:cxn modelId="{6AFA7A02-BFD7-4A4F-A5DA-8A095A7151BD}" type="presParOf" srcId="{10C5EC12-C058-4D5B-A591-1E02171C5E2B}" destId="{1634D7D8-EFA3-4E1A-9C69-B408B5A887FB}" srcOrd="3" destOrd="0" presId="urn:microsoft.com/office/officeart/2005/8/layout/vList2"/>
    <dgm:cxn modelId="{3715221E-AD1E-421B-BA29-B9D1C43F0375}" type="presParOf" srcId="{10C5EC12-C058-4D5B-A591-1E02171C5E2B}" destId="{9EEAB811-52C1-4994-981F-0AA7A7C63C22}" srcOrd="4" destOrd="0" presId="urn:microsoft.com/office/officeart/2005/8/layout/vList2"/>
    <dgm:cxn modelId="{47658E71-87E1-4019-B9A2-8BBBA0340590}" type="presParOf" srcId="{10C5EC12-C058-4D5B-A591-1E02171C5E2B}" destId="{3721030C-3A1D-4C8C-AC29-7EFF10131601}" srcOrd="5" destOrd="0" presId="urn:microsoft.com/office/officeart/2005/8/layout/vList2"/>
    <dgm:cxn modelId="{4F07BEB8-A9EE-4A40-A9C6-A3C1DFF84E75}" type="presParOf" srcId="{10C5EC12-C058-4D5B-A591-1E02171C5E2B}" destId="{6362F929-600F-495A-9B9C-042A5394E34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dgm:spPr>
        <a:solidFill>
          <a:schemeClr val="accent1">
            <a:lumMod val="60000"/>
            <a:lumOff val="40000"/>
          </a:schemeClr>
        </a:solidFill>
      </dgm:spPr>
      <dgm:t>
        <a:bodyPr/>
        <a:lstStyle/>
        <a:p>
          <a:pPr algn="ctr"/>
          <a:r>
            <a:rPr lang="en-US" dirty="0"/>
            <a:t>Compute centers for local data</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862A89-C65C-400C-8CFC-9CD8F43DD155}">
      <dgm:prSet phldrT="[Text]"/>
      <dgm:spPr/>
      <dgm:t>
        <a:bodyPr/>
        <a:lstStyle/>
        <a:p>
          <a:pPr algn="ctr"/>
          <a:r>
            <a:rPr lang="en-US" dirty="0"/>
            <a:t>Compute constant approximation</a:t>
          </a:r>
        </a:p>
      </dgm:t>
    </dgm:p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9E290EDD-02AD-47A3-ABC6-66B3E17FD47E}">
      <dgm:prSet phldrT="[Text]"/>
      <dgm:spPr/>
      <dgm:t>
        <a:bodyPr/>
        <a:lstStyle/>
        <a:p>
          <a:pPr algn="ctr"/>
          <a:r>
            <a:rPr lang="en-US" dirty="0"/>
            <a:t>Communicate costs to nodes</a:t>
          </a:r>
        </a:p>
      </dgm:t>
    </dgm:pt>
    <dgm:pt modelId="{0F8969B3-0E77-4470-9387-C1E138A4F103}" type="parTrans" cxnId="{F8326378-AD0C-42E9-BF5F-220DEAD29745}">
      <dgm:prSet/>
      <dgm:spPr/>
      <dgm:t>
        <a:bodyPr/>
        <a:lstStyle/>
        <a:p>
          <a:pPr algn="ctr"/>
          <a:endParaRPr lang="en-US"/>
        </a:p>
      </dgm:t>
    </dgm:pt>
    <dgm:pt modelId="{2088E046-50A9-4DD2-A17C-687D63D919EB}" type="sibTrans" cxnId="{F8326378-AD0C-42E9-BF5F-220DEAD29745}">
      <dgm:prSet/>
      <dgm:spPr/>
      <dgm:t>
        <a:bodyPr/>
        <a:lstStyle/>
        <a:p>
          <a:pPr algn="ctr"/>
          <a:endParaRPr lang="en-US"/>
        </a:p>
      </dgm:t>
    </dgm:pt>
    <dgm:pt modelId="{363CCC04-E267-422B-BE85-F1AF602FA0EE}">
      <dgm:prSet/>
      <dgm:spPr/>
      <dgm:t>
        <a:bodyPr/>
        <a:lstStyle/>
        <a:p>
          <a:pPr algn="ctr"/>
          <a:r>
            <a:rPr lang="en-US" dirty="0"/>
            <a:t>Compute number of points to be sampled</a:t>
          </a:r>
        </a:p>
      </dgm:t>
    </dgm:pt>
    <dgm:pt modelId="{EAAE75C3-7FDF-4D42-BB49-3BFB8FDAB5EC}" type="parTrans" cxnId="{45B32F79-1258-48D5-850E-D6116FF0F60B}">
      <dgm:prSet/>
      <dgm:spPr/>
      <dgm:t>
        <a:bodyPr/>
        <a:lstStyle/>
        <a:p>
          <a:pPr algn="ctr"/>
          <a:endParaRPr lang="en-US"/>
        </a:p>
      </dgm:t>
    </dgm:pt>
    <dgm:pt modelId="{73866EF3-78C7-446E-B9A8-9B20503882EF}" type="sibTrans" cxnId="{45B32F79-1258-48D5-850E-D6116FF0F60B}">
      <dgm:prSet/>
      <dgm:spPr/>
      <dgm:t>
        <a:bodyPr/>
        <a:lstStyle/>
        <a:p>
          <a:pPr algn="ctr"/>
          <a:endParaRPr lang="en-US"/>
        </a:p>
      </dgm:t>
    </dgm:pt>
    <dgm:pt modelId="{060FF34E-57CE-4000-B233-A284C6B909F0}">
      <dgm:prSet/>
      <dgm:spPr/>
      <dgm:t>
        <a:bodyPr/>
        <a:lstStyle/>
        <a:p>
          <a:pPr algn="ctr"/>
          <a:r>
            <a:rPr lang="en-US" dirty="0"/>
            <a:t>Set weights on local data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B4227400-849E-474E-A007-C32E0E742053}">
      <dgm:prSet/>
      <dgm:spPr/>
      <dgm:t>
        <a:bodyPr/>
        <a:lstStyle/>
        <a:p>
          <a:pPr algn="ctr"/>
          <a:r>
            <a:rPr lang="en-US" dirty="0"/>
            <a:t>Random Sampling of points to coreset</a:t>
          </a:r>
        </a:p>
      </dgm:t>
    </dgm:pt>
    <dgm:pt modelId="{44D24B61-4815-4FAB-818B-62F29EE097C7}" type="parTrans" cxnId="{082EF049-B0BE-4A6B-9311-28C72D624AE4}">
      <dgm:prSet/>
      <dgm:spPr/>
      <dgm:t>
        <a:bodyPr/>
        <a:lstStyle/>
        <a:p>
          <a:pPr algn="ctr"/>
          <a:endParaRPr lang="en-US"/>
        </a:p>
      </dgm:t>
    </dgm:pt>
    <dgm:pt modelId="{87B57AD5-0C4F-4AC6-AAFC-7E23A0318246}" type="sibTrans" cxnId="{082EF049-B0BE-4A6B-9311-28C72D624AE4}">
      <dgm:prSet/>
      <dgm:spPr/>
      <dgm:t>
        <a:bodyPr/>
        <a:lstStyle/>
        <a:p>
          <a:pPr algn="ctr"/>
          <a:endParaRPr lang="en-US"/>
        </a:p>
      </dgm:t>
    </dgm:pt>
    <dgm:pt modelId="{3F746029-AA07-4CBA-840A-C69BA6174D85}">
      <dgm:prSet/>
      <dgm:spPr/>
      <dgm:t>
        <a:bodyPr/>
        <a:lstStyle/>
        <a:p>
          <a:pPr algn="ctr"/>
          <a:r>
            <a:rPr lang="en-US" dirty="0"/>
            <a:t>Inclusion of local centers to coreset</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9">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9">
        <dgm:presLayoutVars>
          <dgm:chMax val="0"/>
          <dgm:bulletEnabled val="1"/>
        </dgm:presLayoutVars>
      </dgm:prSet>
      <dgm:spPr/>
    </dgm:pt>
    <dgm:pt modelId="{1634D7D8-EFA3-4E1A-9C69-B408B5A887FB}" type="pres">
      <dgm:prSet presAssocID="{D9EB1ED9-F585-459D-A0AB-4A4AC68D3B03}" presName="spacer" presStyleCnt="0"/>
      <dgm:spPr/>
    </dgm:pt>
    <dgm:pt modelId="{6362F929-600F-495A-9B9C-042A5394E349}" type="pres">
      <dgm:prSet presAssocID="{06862A89-C65C-400C-8CFC-9CD8F43DD155}" presName="parentText" presStyleLbl="node1" presStyleIdx="2" presStyleCnt="9">
        <dgm:presLayoutVars>
          <dgm:chMax val="0"/>
          <dgm:bulletEnabled val="1"/>
        </dgm:presLayoutVars>
      </dgm:prSet>
      <dgm:spPr/>
    </dgm:pt>
    <dgm:pt modelId="{EE0F5E99-E6DC-427B-A8E8-F5CC34CE2BFE}" type="pres">
      <dgm:prSet presAssocID="{15AEF836-1E04-4615-B7B2-17F38C8594A6}" presName="spacer" presStyleCnt="0"/>
      <dgm:spPr/>
    </dgm:pt>
    <dgm:pt modelId="{0AB0A4AD-281B-4768-9A39-54472DE6FC41}" type="pres">
      <dgm:prSet presAssocID="{9E290EDD-02AD-47A3-ABC6-66B3E17FD47E}" presName="parentText" presStyleLbl="node1" presStyleIdx="3" presStyleCnt="9">
        <dgm:presLayoutVars>
          <dgm:chMax val="0"/>
          <dgm:bulletEnabled val="1"/>
        </dgm:presLayoutVars>
      </dgm:prSet>
      <dgm:spPr/>
    </dgm:pt>
    <dgm:pt modelId="{1FEA75A5-6A25-4BE8-B018-332F572EF685}" type="pres">
      <dgm:prSet presAssocID="{2088E046-50A9-4DD2-A17C-687D63D919EB}" presName="spacer" presStyleCnt="0"/>
      <dgm:spPr/>
    </dgm:pt>
    <dgm:pt modelId="{5D7CA678-A67E-4567-9BAF-A3BABB086CB8}" type="pres">
      <dgm:prSet presAssocID="{D5E05E36-BE32-41DF-90E8-D02D0E562E3A}" presName="parentText" presStyleLbl="node1" presStyleIdx="4" presStyleCnt="9">
        <dgm:presLayoutVars>
          <dgm:chMax val="0"/>
          <dgm:bulletEnabled val="1"/>
        </dgm:presLayoutVars>
      </dgm:prSet>
      <dgm:spPr/>
    </dgm:pt>
    <dgm:pt modelId="{3F907982-EFDC-456A-A9FF-F01F485CA7F6}" type="pres">
      <dgm:prSet presAssocID="{92705213-B2F1-49CE-A18D-E86C27681FF7}" presName="spacer" presStyleCnt="0"/>
      <dgm:spPr/>
    </dgm:pt>
    <dgm:pt modelId="{1F40A814-9716-40D1-8C15-C90984292291}" type="pres">
      <dgm:prSet presAssocID="{363CCC04-E267-422B-BE85-F1AF602FA0EE}" presName="parentText" presStyleLbl="node1" presStyleIdx="5" presStyleCnt="9">
        <dgm:presLayoutVars>
          <dgm:chMax val="0"/>
          <dgm:bulletEnabled val="1"/>
        </dgm:presLayoutVars>
      </dgm:prSet>
      <dgm:spPr/>
    </dgm:pt>
    <dgm:pt modelId="{E36A5ABB-B39E-40DA-93CE-7A51813866DB}" type="pres">
      <dgm:prSet presAssocID="{73866EF3-78C7-446E-B9A8-9B20503882EF}" presName="spacer" presStyleCnt="0"/>
      <dgm:spPr/>
    </dgm:pt>
    <dgm:pt modelId="{02EDC758-C67E-4D8C-A6AF-80EEFFDED370}" type="pres">
      <dgm:prSet presAssocID="{060FF34E-57CE-4000-B233-A284C6B909F0}" presName="parentText" presStyleLbl="node1" presStyleIdx="6" presStyleCnt="9">
        <dgm:presLayoutVars>
          <dgm:chMax val="0"/>
          <dgm:bulletEnabled val="1"/>
        </dgm:presLayoutVars>
      </dgm:prSet>
      <dgm:spPr/>
    </dgm:pt>
    <dgm:pt modelId="{BA1E207F-8402-4C9F-A62D-05A6F1E7954B}" type="pres">
      <dgm:prSet presAssocID="{476D1011-9846-42BE-90A6-1C0A1192E54D}" presName="spacer" presStyleCnt="0"/>
      <dgm:spPr/>
    </dgm:pt>
    <dgm:pt modelId="{D01D96C4-5F6B-427C-BE41-B4B85555B714}" type="pres">
      <dgm:prSet presAssocID="{B4227400-849E-474E-A007-C32E0E742053}" presName="parentText" presStyleLbl="node1" presStyleIdx="7" presStyleCnt="9">
        <dgm:presLayoutVars>
          <dgm:chMax val="0"/>
          <dgm:bulletEnabled val="1"/>
        </dgm:presLayoutVars>
      </dgm:prSet>
      <dgm:spPr/>
    </dgm:pt>
    <dgm:pt modelId="{2E9EFE10-5788-4D5A-AD2F-C0265C985907}" type="pres">
      <dgm:prSet presAssocID="{87B57AD5-0C4F-4AC6-AAFC-7E23A0318246}" presName="spacer" presStyleCnt="0"/>
      <dgm:spPr/>
    </dgm:pt>
    <dgm:pt modelId="{6FAFB610-CD56-43EE-9835-5BE2F49C6FBC}" type="pres">
      <dgm:prSet presAssocID="{3F746029-AA07-4CBA-840A-C69BA6174D85}" presName="parentText" presStyleLbl="node1" presStyleIdx="8" presStyleCnt="9">
        <dgm:presLayoutVars>
          <dgm:chMax val="0"/>
          <dgm:bulletEnabled val="1"/>
        </dgm:presLayoutVars>
      </dgm:prSet>
      <dgm:spPr/>
    </dgm:pt>
  </dgm:ptLst>
  <dgm:cxnLst>
    <dgm:cxn modelId="{B9BBAD2A-DA5A-4CCE-ABE4-30BD6C7ACA81}"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D6246F5F-63DB-4C88-91F7-8E6094D30070}" type="presOf" srcId="{B4227400-849E-474E-A007-C32E0E742053}" destId="{D01D96C4-5F6B-427C-BE41-B4B85555B714}" srcOrd="0" destOrd="0" presId="urn:microsoft.com/office/officeart/2005/8/layout/vList2"/>
    <dgm:cxn modelId="{01E7AF67-4D52-455A-9C86-3F9B0BBD1146}" srcId="{5A9FE939-A9CD-41DB-9A20-7D6FBDC57CE2}" destId="{06862A89-C65C-400C-8CFC-9CD8F43DD155}" srcOrd="2" destOrd="0" parTransId="{D5F0F149-7B19-401E-952D-2CA6FEF8E232}" sibTransId="{15AEF836-1E04-4615-B7B2-17F38C8594A6}"/>
    <dgm:cxn modelId="{082EF049-B0BE-4A6B-9311-28C72D624AE4}" srcId="{5A9FE939-A9CD-41DB-9A20-7D6FBDC57CE2}" destId="{B4227400-849E-474E-A007-C32E0E742053}" srcOrd="7" destOrd="0" parTransId="{44D24B61-4815-4FAB-818B-62F29EE097C7}" sibTransId="{87B57AD5-0C4F-4AC6-AAFC-7E23A0318246}"/>
    <dgm:cxn modelId="{6FC6F84A-740D-4BC2-9176-351F0EFD1EB9}" srcId="{5A9FE939-A9CD-41DB-9A20-7D6FBDC57CE2}" destId="{060FF34E-57CE-4000-B233-A284C6B909F0}" srcOrd="6"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F8326378-AD0C-42E9-BF5F-220DEAD29745}" srcId="{5A9FE939-A9CD-41DB-9A20-7D6FBDC57CE2}" destId="{9E290EDD-02AD-47A3-ABC6-66B3E17FD47E}" srcOrd="3" destOrd="0" parTransId="{0F8969B3-0E77-4470-9387-C1E138A4F103}" sibTransId="{2088E046-50A9-4DD2-A17C-687D63D919EB}"/>
    <dgm:cxn modelId="{43F42A79-ECBF-46F9-9D66-1B97FE75321D}" srcId="{5A9FE939-A9CD-41DB-9A20-7D6FBDC57CE2}" destId="{3F746029-AA07-4CBA-840A-C69BA6174D85}" srcOrd="8" destOrd="0" parTransId="{16C92A0A-8647-4995-B822-486571A77917}" sibTransId="{569B1958-D72D-464A-81AD-6D328C30B913}"/>
    <dgm:cxn modelId="{45B32F79-1258-48D5-850E-D6116FF0F60B}" srcId="{5A9FE939-A9CD-41DB-9A20-7D6FBDC57CE2}" destId="{363CCC04-E267-422B-BE85-F1AF602FA0EE}" srcOrd="5" destOrd="0" parTransId="{EAAE75C3-7FDF-4D42-BB49-3BFB8FDAB5EC}" sibTransId="{73866EF3-78C7-446E-B9A8-9B20503882EF}"/>
    <dgm:cxn modelId="{036CE381-9616-4A02-A8E0-F568EFD63272}" type="presOf" srcId="{363CCC04-E267-422B-BE85-F1AF602FA0EE}" destId="{1F40A814-9716-40D1-8C15-C90984292291}"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EAB86CAC-E132-4C77-A642-C406E0D28CD6}" type="presOf" srcId="{D5E05E36-BE32-41DF-90E8-D02D0E562E3A}" destId="{5D7CA678-A67E-4567-9BAF-A3BABB086CB8}" srcOrd="0" destOrd="0" presId="urn:microsoft.com/office/officeart/2005/8/layout/vList2"/>
    <dgm:cxn modelId="{CA44A2BC-1E31-43B6-A169-2148D39DE6A5}" type="presOf" srcId="{3F746029-AA07-4CBA-840A-C69BA6174D85}" destId="{6FAFB610-CD56-43EE-9835-5BE2F49C6FBC}" srcOrd="0" destOrd="0" presId="urn:microsoft.com/office/officeart/2005/8/layout/vList2"/>
    <dgm:cxn modelId="{560204C8-4DD5-41E7-AFC7-78167311C827}" type="presOf" srcId="{F63533D7-E394-4B5A-9DAF-6A8534AEB948}" destId="{4827EBCB-D381-4E37-9FEA-57B67A355EA2}" srcOrd="0" destOrd="0" presId="urn:microsoft.com/office/officeart/2005/8/layout/vList2"/>
    <dgm:cxn modelId="{E9E45ACA-B95A-46EB-B22A-5FE5C4953235}" type="presOf" srcId="{9E290EDD-02AD-47A3-ABC6-66B3E17FD47E}" destId="{0AB0A4AD-281B-4768-9A39-54472DE6FC41}" srcOrd="0" destOrd="0" presId="urn:microsoft.com/office/officeart/2005/8/layout/vList2"/>
    <dgm:cxn modelId="{223890F0-D03A-48EA-BAC7-644E954621C0}" type="presOf" srcId="{06862A89-C65C-400C-8CFC-9CD8F43DD155}" destId="{6362F929-600F-495A-9B9C-042A5394E349}" srcOrd="0" destOrd="0" presId="urn:microsoft.com/office/officeart/2005/8/layout/vList2"/>
    <dgm:cxn modelId="{F8E128F8-70F9-4777-B642-10C3F6F6C380}" type="presOf" srcId="{61A7CBD5-0C8D-4AB4-8798-672DAFE2B16A}" destId="{9C57168F-7574-4249-B754-D764A0A8DA2C}" srcOrd="0" destOrd="0" presId="urn:microsoft.com/office/officeart/2005/8/layout/vList2"/>
    <dgm:cxn modelId="{56003DFA-1003-4F13-A6E2-CA2811364C0B}" type="presOf" srcId="{060FF34E-57CE-4000-B233-A284C6B909F0}" destId="{02EDC758-C67E-4D8C-A6AF-80EEFFDED370}" srcOrd="0" destOrd="0" presId="urn:microsoft.com/office/officeart/2005/8/layout/vList2"/>
    <dgm:cxn modelId="{95946D66-8ABC-4442-BE1B-835A7D3AAE7A}" type="presParOf" srcId="{10C5EC12-C058-4D5B-A591-1E02171C5E2B}" destId="{9C57168F-7574-4249-B754-D764A0A8DA2C}" srcOrd="0" destOrd="0" presId="urn:microsoft.com/office/officeart/2005/8/layout/vList2"/>
    <dgm:cxn modelId="{B576F621-573A-47BD-BEA3-9CB2B81180D0}" type="presParOf" srcId="{10C5EC12-C058-4D5B-A591-1E02171C5E2B}" destId="{040C27D3-E787-4511-8DC7-EC294A1B0AA4}" srcOrd="1" destOrd="0" presId="urn:microsoft.com/office/officeart/2005/8/layout/vList2"/>
    <dgm:cxn modelId="{02E76084-680C-4D3A-9905-960462D9EADE}" type="presParOf" srcId="{10C5EC12-C058-4D5B-A591-1E02171C5E2B}" destId="{4827EBCB-D381-4E37-9FEA-57B67A355EA2}" srcOrd="2" destOrd="0" presId="urn:microsoft.com/office/officeart/2005/8/layout/vList2"/>
    <dgm:cxn modelId="{D43D9CDF-B45F-43F8-9AE3-9599356CA770}" type="presParOf" srcId="{10C5EC12-C058-4D5B-A591-1E02171C5E2B}" destId="{1634D7D8-EFA3-4E1A-9C69-B408B5A887FB}" srcOrd="3" destOrd="0" presId="urn:microsoft.com/office/officeart/2005/8/layout/vList2"/>
    <dgm:cxn modelId="{2CECF24D-81A3-41C5-B388-112615128C80}" type="presParOf" srcId="{10C5EC12-C058-4D5B-A591-1E02171C5E2B}" destId="{6362F929-600F-495A-9B9C-042A5394E349}" srcOrd="4" destOrd="0" presId="urn:microsoft.com/office/officeart/2005/8/layout/vList2"/>
    <dgm:cxn modelId="{833ADFCB-89AC-40B9-9932-A9FF5905E7C5}" type="presParOf" srcId="{10C5EC12-C058-4D5B-A591-1E02171C5E2B}" destId="{EE0F5E99-E6DC-427B-A8E8-F5CC34CE2BFE}" srcOrd="5" destOrd="0" presId="urn:microsoft.com/office/officeart/2005/8/layout/vList2"/>
    <dgm:cxn modelId="{57FFF94B-7F84-4C33-A6CA-801C97C702FF}" type="presParOf" srcId="{10C5EC12-C058-4D5B-A591-1E02171C5E2B}" destId="{0AB0A4AD-281B-4768-9A39-54472DE6FC41}" srcOrd="6" destOrd="0" presId="urn:microsoft.com/office/officeart/2005/8/layout/vList2"/>
    <dgm:cxn modelId="{D968DDB3-CD4B-4818-BCE6-01CAC51A31D4}" type="presParOf" srcId="{10C5EC12-C058-4D5B-A591-1E02171C5E2B}" destId="{1FEA75A5-6A25-4BE8-B018-332F572EF685}" srcOrd="7" destOrd="0" presId="urn:microsoft.com/office/officeart/2005/8/layout/vList2"/>
    <dgm:cxn modelId="{469832C2-4B26-4C76-AF8F-BDBA4922A721}" type="presParOf" srcId="{10C5EC12-C058-4D5B-A591-1E02171C5E2B}" destId="{5D7CA678-A67E-4567-9BAF-A3BABB086CB8}" srcOrd="8" destOrd="0" presId="urn:microsoft.com/office/officeart/2005/8/layout/vList2"/>
    <dgm:cxn modelId="{A7B60ACA-51C8-426E-A338-038889628341}" type="presParOf" srcId="{10C5EC12-C058-4D5B-A591-1E02171C5E2B}" destId="{3F907982-EFDC-456A-A9FF-F01F485CA7F6}" srcOrd="9" destOrd="0" presId="urn:microsoft.com/office/officeart/2005/8/layout/vList2"/>
    <dgm:cxn modelId="{7E85B911-A7FF-4B05-8926-CBB26D93B7AD}" type="presParOf" srcId="{10C5EC12-C058-4D5B-A591-1E02171C5E2B}" destId="{1F40A814-9716-40D1-8C15-C90984292291}" srcOrd="10" destOrd="0" presId="urn:microsoft.com/office/officeart/2005/8/layout/vList2"/>
    <dgm:cxn modelId="{5F1198EF-7A1B-4011-9670-947E22ECB4D5}" type="presParOf" srcId="{10C5EC12-C058-4D5B-A591-1E02171C5E2B}" destId="{E36A5ABB-B39E-40DA-93CE-7A51813866DB}" srcOrd="11" destOrd="0" presId="urn:microsoft.com/office/officeart/2005/8/layout/vList2"/>
    <dgm:cxn modelId="{65500E5A-CA48-46B5-9F15-75C79CA15D19}" type="presParOf" srcId="{10C5EC12-C058-4D5B-A591-1E02171C5E2B}" destId="{02EDC758-C67E-4D8C-A6AF-80EEFFDED370}" srcOrd="12" destOrd="0" presId="urn:microsoft.com/office/officeart/2005/8/layout/vList2"/>
    <dgm:cxn modelId="{0179FB6F-BC1E-4D97-ACBF-58715EAFD736}" type="presParOf" srcId="{10C5EC12-C058-4D5B-A591-1E02171C5E2B}" destId="{BA1E207F-8402-4C9F-A62D-05A6F1E7954B}" srcOrd="13" destOrd="0" presId="urn:microsoft.com/office/officeart/2005/8/layout/vList2"/>
    <dgm:cxn modelId="{218A5DE3-E5F4-4E12-87BE-8A523192DDAD}" type="presParOf" srcId="{10C5EC12-C058-4D5B-A591-1E02171C5E2B}" destId="{D01D96C4-5F6B-427C-BE41-B4B85555B714}" srcOrd="14" destOrd="0" presId="urn:microsoft.com/office/officeart/2005/8/layout/vList2"/>
    <dgm:cxn modelId="{C61485B8-5D46-4606-B30D-0540B35B6C8C}" type="presParOf" srcId="{10C5EC12-C058-4D5B-A591-1E02171C5E2B}" destId="{2E9EFE10-5788-4D5A-AD2F-C0265C985907}" srcOrd="15" destOrd="0" presId="urn:microsoft.com/office/officeart/2005/8/layout/vList2"/>
    <dgm:cxn modelId="{BF5B6A78-C3BE-47D8-9857-44D3F427F03F}" type="presParOf" srcId="{10C5EC12-C058-4D5B-A591-1E02171C5E2B}" destId="{6FAFB610-CD56-43EE-9835-5BE2F49C6FB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mc:AlternateContent xmlns:mc="http://schemas.openxmlformats.org/markup-compatibility/2006" xmlns:a14="http://schemas.microsoft.com/office/drawing/2010/main">
      <mc:Choice Requires="a14">
        <dgm:pt modelId="{F63533D7-E394-4B5A-9DAF-6A8534AEB948}">
          <dgm:prSet phldrT="[Text]" custT="1"/>
          <dgm:spPr>
            <a:solidFill>
              <a:schemeClr val="bg1"/>
            </a:solidFill>
          </dgm:spPr>
          <dgm:t>
            <a:bodyPr/>
            <a:lstStyle/>
            <a:p>
              <a:pPr algn="ctr"/>
              <a:r>
                <a:rPr lang="en-US" sz="1500" dirty="0"/>
                <a:t>Assign a weight </a:t>
              </a:r>
              <a14:m>
                <m:oMath xmlns:m="http://schemas.openxmlformats.org/officeDocument/2006/math">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𝑤</m:t>
                      </m:r>
                    </m:e>
                    <m:sub>
                      <m:r>
                        <a:rPr lang="en-US" sz="1500" b="0" i="1" smtClean="0">
                          <a:latin typeface="Cambria Math" panose="02040503050406030204" pitchFamily="18" charset="0"/>
                        </a:rPr>
                        <m:t>𝑖</m:t>
                      </m:r>
                    </m:sub>
                  </m:sSub>
                </m:oMath>
              </a14:m>
              <a:r>
                <a:rPr lang="en-US" sz="1500" dirty="0"/>
                <a:t> chosen by |N(0,1)|</a:t>
              </a:r>
            </a:p>
          </dgm:t>
        </dgm:pt>
      </mc:Choice>
      <mc:Fallback xmlns="">
        <dgm:pt modelId="{F63533D7-E394-4B5A-9DAF-6A8534AEB948}">
          <dgm:prSet phldrT="[Text]" custT="1"/>
          <dgm:spPr>
            <a:solidFill>
              <a:schemeClr val="bg1"/>
            </a:solidFill>
          </dgm:spPr>
          <dgm:t>
            <a:bodyPr/>
            <a:lstStyle/>
            <a:p>
              <a:pPr algn="ctr"/>
              <a:r>
                <a:rPr lang="en-US" sz="1500" dirty="0"/>
                <a:t>Assign a weight </a:t>
              </a:r>
              <a:r>
                <a:rPr lang="en-US" sz="1500" b="0" i="0">
                  <a:latin typeface="Cambria Math" panose="02040503050406030204" pitchFamily="18" charset="0"/>
                </a:rPr>
                <a:t>𝑤_𝑖</a:t>
              </a:r>
              <a:r>
                <a:rPr lang="en-US" sz="1500" dirty="0"/>
                <a:t> chosen by |N(0,1)|</a:t>
              </a:r>
            </a:p>
          </dgm:t>
        </dgm:pt>
      </mc:Fallback>
    </mc:AlternateContent>
    <dgm:pt modelId="{EF26CE2A-884E-4769-BED6-5E0B0CEA8A07}" type="parTrans" cxnId="{70601594-D9BD-4FE1-83BD-0A86D9F0D488}">
      <dgm:prSet/>
      <dgm:spPr/>
      <dgm:t>
        <a:bodyPr/>
        <a:lstStyle/>
        <a:p>
          <a:pPr algn="ctr"/>
          <a:endParaRPr lang="en-US" sz="1500"/>
        </a:p>
      </dgm:t>
    </dgm:pt>
    <dgm:pt modelId="{D9EB1ED9-F585-459D-A0AB-4A4AC68D3B03}" type="sibTrans" cxnId="{70601594-D9BD-4FE1-83BD-0A86D9F0D488}">
      <dgm:prSet/>
      <dgm:spPr/>
      <dgm:t>
        <a:bodyPr/>
        <a:lstStyle/>
        <a:p>
          <a:pPr algn="ctr"/>
          <a:endParaRPr lang="en-US" sz="1500"/>
        </a:p>
      </dgm:t>
    </dgm:pt>
    <mc:AlternateContent xmlns:mc="http://schemas.openxmlformats.org/markup-compatibility/2006" xmlns:a14="http://schemas.microsoft.com/office/drawing/2010/main">
      <mc:Choice Requires="a14">
        <dgm:pt modelId="{06862A89-C65C-400C-8CFC-9CD8F43DD155}">
          <dgm:prSet phldrT="[Text]" custT="1"/>
          <dgm:spPr>
            <a:solidFill>
              <a:schemeClr val="bg1"/>
            </a:solidFill>
          </dgm:spPr>
          <dgm:t>
            <a:bodyPr/>
            <a:lstStyle/>
            <a:p>
              <a:pPr algn="ctr"/>
              <a:endParaRPr lang="en-US" sz="1500" dirty="0"/>
            </a:p>
            <a:p>
              <a:pPr algn="ctr"/>
              <a:r>
                <a:rPr lang="en-US" sz="1500" dirty="0"/>
                <a:t>Assign sample to node </a:t>
              </a:r>
              <a14:m>
                <m:oMath xmlns:m="http://schemas.openxmlformats.org/officeDocument/2006/math">
                  <m:r>
                    <a:rPr lang="en-US" sz="1500" i="1" dirty="0" err="1" smtClean="0">
                      <a:latin typeface="Cambria Math" panose="02040503050406030204" pitchFamily="18" charset="0"/>
                    </a:rPr>
                    <m:t>𝑖</m:t>
                  </m:r>
                </m:oMath>
              </a14:m>
              <a:endParaRPr lang="en-US" sz="1500" dirty="0"/>
            </a:p>
            <a:p>
              <a:pPr algn="ctr"/>
              <a:endParaRPr lang="en-US" sz="1500" dirty="0"/>
            </a:p>
          </dgm:t>
        </dgm:pt>
      </mc:Choice>
      <mc:Fallback xmlns="">
        <dgm:pt modelId="{06862A89-C65C-400C-8CFC-9CD8F43DD155}">
          <dgm:prSet phldrT="[Text]" custT="1"/>
          <dgm:spPr>
            <a:solidFill>
              <a:schemeClr val="bg1"/>
            </a:solidFill>
          </dgm:spPr>
          <dgm:t>
            <a:bodyPr/>
            <a:lstStyle/>
            <a:p>
              <a:pPr algn="ctr"/>
              <a:endParaRPr lang="en-US" sz="1500" dirty="0"/>
            </a:p>
            <a:p>
              <a:pPr algn="ctr"/>
              <a:r>
                <a:rPr lang="en-US" sz="1500" dirty="0"/>
                <a:t>Assign sample to node </a:t>
              </a:r>
              <a:r>
                <a:rPr lang="en-US" sz="1500" i="0" dirty="0" err="1">
                  <a:latin typeface="Cambria Math" panose="02040503050406030204" pitchFamily="18" charset="0"/>
                </a:rPr>
                <a:t>𝑖</a:t>
              </a:r>
              <a:endParaRPr lang="en-US" sz="1500" dirty="0"/>
            </a:p>
            <a:p>
              <a:pPr algn="ctr"/>
              <a:endParaRPr lang="en-US" sz="1500" dirty="0"/>
            </a:p>
          </dgm:t>
        </dgm:pt>
      </mc:Fallback>
    </mc:AlternateContent>
    <dgm:pt modelId="{D5F0F149-7B19-401E-952D-2CA6FEF8E232}" type="parTrans" cxnId="{01E7AF67-4D52-455A-9C86-3F9B0BBD1146}">
      <dgm:prSet/>
      <dgm:spPr/>
      <dgm:t>
        <a:bodyPr/>
        <a:lstStyle/>
        <a:p>
          <a:pPr algn="ctr"/>
          <a:endParaRPr lang="en-US" sz="1500"/>
        </a:p>
      </dgm:t>
    </dgm:pt>
    <dgm:pt modelId="{15AEF836-1E04-4615-B7B2-17F38C8594A6}" type="sibTrans" cxnId="{01E7AF67-4D52-455A-9C86-3F9B0BBD1146}">
      <dgm:prSet/>
      <dgm:spPr/>
      <dgm:t>
        <a:bodyPr/>
        <a:lstStyle/>
        <a:p>
          <a:pPr algn="ctr"/>
          <a:endParaRPr lang="en-US" sz="1500"/>
        </a:p>
      </dgm:t>
    </dgm:pt>
    <dgm:pt modelId="{61A7CBD5-0C8D-4AB4-8798-672DAFE2B16A}">
      <dgm:prSet phldrT="[Text]" custT="1"/>
      <dgm:spPr>
        <a:solidFill>
          <a:srgbClr val="002060"/>
        </a:solidFill>
      </dgm:spPr>
      <dgm:t>
        <a:bodyPr/>
        <a:lstStyle/>
        <a:p>
          <a:pPr algn="ctr"/>
          <a:r>
            <a:rPr lang="en-US" sz="1500" b="1" dirty="0">
              <a:solidFill>
                <a:schemeClr val="bg1"/>
              </a:solidFill>
            </a:rPr>
            <a:t>Weighted Partitioning</a:t>
          </a:r>
        </a:p>
      </dgm:t>
    </dgm:pt>
    <dgm:pt modelId="{9E213AEA-6CA3-491C-AE38-63949926F67F}" type="parTrans" cxnId="{6A2AA636-6196-4A50-BA31-EF422A078E80}">
      <dgm:prSet/>
      <dgm:spPr/>
      <dgm:t>
        <a:bodyPr/>
        <a:lstStyle/>
        <a:p>
          <a:endParaRPr lang="en-US" sz="1500"/>
        </a:p>
      </dgm:t>
    </dgm:pt>
    <dgm:pt modelId="{B6D0FF7B-9DCA-4831-A585-8FCC079292FD}" type="sibTrans" cxnId="{6A2AA636-6196-4A50-BA31-EF422A078E80}">
      <dgm:prSet/>
      <dgm:spPr/>
      <dgm:t>
        <a:bodyPr/>
        <a:lstStyle/>
        <a:p>
          <a:endParaRPr lang="en-US" sz="1500"/>
        </a:p>
      </dgm:t>
    </dgm:pt>
    <mc:AlternateContent xmlns:mc="http://schemas.openxmlformats.org/markup-compatibility/2006" xmlns:a14="http://schemas.microsoft.com/office/drawing/2010/main">
      <mc:Choice Requires="a14">
        <dgm:pt modelId="{1385CAFF-5090-4CA8-AC1C-61F0BA3ACBF2}">
          <dgm:prSet phldrT="[Text]" custT="1"/>
          <dgm:spPr>
            <a:solidFill>
              <a:schemeClr val="bg1"/>
            </a:solidFill>
          </dgm:spPr>
          <dgm:t>
            <a:bodyPr/>
            <a:lstStyle/>
            <a:p>
              <a:pPr algn="ctr"/>
              <a:r>
                <a:rPr lang="en-US" sz="1500" dirty="0"/>
                <a:t>For each node </a:t>
              </a:r>
              <a14:m>
                <m:oMath xmlns:m="http://schemas.openxmlformats.org/officeDocument/2006/math">
                  <m:r>
                    <a:rPr lang="en-US" sz="1500" i="1" dirty="0" err="1" smtClean="0">
                      <a:latin typeface="Cambria Math" panose="02040503050406030204" pitchFamily="18" charset="0"/>
                    </a:rPr>
                    <m:t>𝑖</m:t>
                  </m:r>
                </m:oMath>
              </a14:m>
              <a:endParaRPr lang="en-US" sz="1500" dirty="0"/>
            </a:p>
          </dgm:t>
        </dgm:pt>
      </mc:Choice>
      <mc:Fallback xmlns="">
        <dgm:pt modelId="{1385CAFF-5090-4CA8-AC1C-61F0BA3ACBF2}">
          <dgm:prSet phldrT="[Text]" custT="1"/>
          <dgm:spPr>
            <a:solidFill>
              <a:schemeClr val="bg1"/>
            </a:solidFill>
          </dgm:spPr>
          <dgm:t>
            <a:bodyPr/>
            <a:lstStyle/>
            <a:p>
              <a:pPr algn="ctr"/>
              <a:r>
                <a:rPr lang="en-US" sz="1500" dirty="0"/>
                <a:t>For each node </a:t>
              </a:r>
              <a:r>
                <a:rPr lang="en-US" sz="1500" i="0" dirty="0" err="1">
                  <a:latin typeface="Cambria Math" panose="02040503050406030204" pitchFamily="18" charset="0"/>
                </a:rPr>
                <a:t>𝑖</a:t>
              </a:r>
              <a:endParaRPr lang="en-US" sz="1500" dirty="0"/>
            </a:p>
          </dgm:t>
        </dgm:pt>
      </mc:Fallback>
    </mc:AlternateContent>
    <dgm:pt modelId="{3F47C807-2E99-4C90-B2AA-8EAAEE0C63F1}" type="parTrans" cxnId="{69B7B7A2-B369-4171-AE7C-AC7DB06C20A4}">
      <dgm:prSet/>
      <dgm:spPr/>
      <dgm:t>
        <a:bodyPr/>
        <a:lstStyle/>
        <a:p>
          <a:endParaRPr lang="en-US" sz="1500"/>
        </a:p>
      </dgm:t>
    </dgm:pt>
    <dgm:pt modelId="{AF574886-D15F-4D7D-B496-937F55095BBA}" type="sibTrans" cxnId="{69B7B7A2-B369-4171-AE7C-AC7DB06C20A4}">
      <dgm:prSet/>
      <dgm:spPr/>
      <dgm:t>
        <a:bodyPr/>
        <a:lstStyle/>
        <a:p>
          <a:endParaRPr lang="en-US" sz="1500"/>
        </a:p>
      </dgm:t>
    </dgm:pt>
    <mc:AlternateContent xmlns:mc="http://schemas.openxmlformats.org/markup-compatibility/2006" xmlns:a14="http://schemas.microsoft.com/office/drawing/2010/main">
      <mc:Choice Requires="a14">
        <dgm:pt modelId="{668584E0-3935-4E16-A7F3-AFCAB6878182}">
          <dgm:prSet phldrT="[Text]" custT="1"/>
          <dgm:spPr>
            <a:solidFill>
              <a:schemeClr val="bg1"/>
            </a:solidFill>
          </dgm:spPr>
          <dgm:t>
            <a:bodyPr/>
            <a:lstStyle/>
            <a:p>
              <a:pPr algn="ctr"/>
              <a:r>
                <a:rPr lang="en-US" sz="1500" dirty="0"/>
                <a:t>Randomly Sample </a:t>
              </a:r>
              <a14:m>
                <m:oMath xmlns:m="http://schemas.openxmlformats.org/officeDocument/2006/math">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𝑤</m:t>
                      </m:r>
                    </m:e>
                    <m:sub>
                      <m:r>
                        <a:rPr lang="en-US" sz="1500" b="0" i="1" smtClean="0">
                          <a:latin typeface="Cambria Math" panose="02040503050406030204" pitchFamily="18" charset="0"/>
                        </a:rPr>
                        <m:t>𝑖</m:t>
                      </m:r>
                    </m:sub>
                  </m:sSub>
                  <m:d>
                    <m:dPr>
                      <m:begChr m:val="|"/>
                      <m:endChr m:val="|"/>
                      <m:ctrlPr>
                        <a:rPr lang="en-US" sz="1500" b="0" i="1" smtClean="0">
                          <a:latin typeface="Cambria Math" panose="02040503050406030204" pitchFamily="18" charset="0"/>
                        </a:rPr>
                      </m:ctrlPr>
                    </m:dPr>
                    <m:e>
                      <m:r>
                        <a:rPr lang="en-US" sz="1500" b="0" i="1" smtClean="0">
                          <a:latin typeface="Cambria Math" panose="02040503050406030204" pitchFamily="18" charset="0"/>
                        </a:rPr>
                        <m:t>𝐺𝑙𝑜𝑏𝑎𝑙</m:t>
                      </m:r>
                      <m:r>
                        <a:rPr lang="en-US" sz="1500" b="0" i="1" smtClean="0">
                          <a:latin typeface="Cambria Math" panose="02040503050406030204" pitchFamily="18" charset="0"/>
                        </a:rPr>
                        <m:t> </m:t>
                      </m:r>
                      <m:r>
                        <a:rPr lang="en-US" sz="1500" b="0" i="1" smtClean="0">
                          <a:latin typeface="Cambria Math" panose="02040503050406030204" pitchFamily="18" charset="0"/>
                        </a:rPr>
                        <m:t>𝑆𝑒𝑡</m:t>
                      </m:r>
                    </m:e>
                  </m:d>
                  <m:r>
                    <a:rPr lang="en-US" sz="1500" b="0" i="1" smtClean="0">
                      <a:latin typeface="Cambria Math" panose="02040503050406030204" pitchFamily="18" charset="0"/>
                    </a:rPr>
                    <m:t> </m:t>
                  </m:r>
                </m:oMath>
              </a14:m>
              <a:r>
                <a:rPr lang="en-US" sz="1500" dirty="0"/>
                <a:t>points</a:t>
              </a:r>
            </a:p>
          </dgm:t>
        </dgm:pt>
      </mc:Choice>
      <mc:Fallback xmlns="">
        <dgm:pt modelId="{668584E0-3935-4E16-A7F3-AFCAB6878182}">
          <dgm:prSet phldrT="[Text]" custT="1"/>
          <dgm:spPr>
            <a:solidFill>
              <a:schemeClr val="bg1"/>
            </a:solidFill>
          </dgm:spPr>
          <dgm:t>
            <a:bodyPr/>
            <a:lstStyle/>
            <a:p>
              <a:pPr algn="ctr"/>
              <a:r>
                <a:rPr lang="en-US" sz="1500" dirty="0"/>
                <a:t>Randomly Sample </a:t>
              </a:r>
              <a:r>
                <a:rPr lang="en-US" sz="1500" b="0" i="0">
                  <a:latin typeface="Cambria Math" panose="02040503050406030204" pitchFamily="18" charset="0"/>
                </a:rPr>
                <a:t>𝑤_𝑖 |𝐺𝑙𝑜𝑏𝑎𝑙 𝑆𝑒𝑡|  </a:t>
              </a:r>
              <a:r>
                <a:rPr lang="en-US" sz="1500" dirty="0"/>
                <a:t>points</a:t>
              </a:r>
            </a:p>
          </dgm:t>
        </dgm:pt>
      </mc:Fallback>
    </mc:AlternateContent>
    <dgm:pt modelId="{EE61B75D-C5D7-4F97-86C3-FCD5E86A33B9}" type="parTrans" cxnId="{A925CD0A-9546-4C9A-A8F7-5CED2BF548E5}">
      <dgm:prSet/>
      <dgm:spPr/>
      <dgm:t>
        <a:bodyPr/>
        <a:lstStyle/>
        <a:p>
          <a:endParaRPr lang="en-US" sz="1500"/>
        </a:p>
      </dgm:t>
    </dgm:pt>
    <dgm:pt modelId="{408C3376-4EF0-4325-85CA-5426B0DCF140}" type="sibTrans" cxnId="{A925CD0A-9546-4C9A-A8F7-5CED2BF548E5}">
      <dgm:prSet/>
      <dgm:spPr/>
      <dgm:t>
        <a:bodyPr/>
        <a:lstStyle/>
        <a:p>
          <a:endParaRPr lang="en-US" sz="1500"/>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5" custScaleY="66028" custLinFactY="-2169" custLinFactNeighborX="688" custLinFactNeighborY="-100000">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5" custLinFactY="95929" custLinFactNeighborX="-30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812D18D8-D956-4A9A-BF87-E8F10387819B}" type="pres">
      <dgm:prSet presAssocID="{668584E0-3935-4E16-A7F3-AFCAB6878182}" presName="parentText" presStyleLbl="node1" presStyleIdx="2" presStyleCnt="5" custLinFactY="95929" custLinFactNeighborX="-305" custLinFactNeighborY="100000">
        <dgm:presLayoutVars>
          <dgm:chMax val="0"/>
          <dgm:bulletEnabled val="1"/>
        </dgm:presLayoutVars>
      </dgm:prSet>
      <dgm:spPr/>
    </dgm:pt>
    <dgm:pt modelId="{F422E245-42C4-48B2-8CF5-D5CD90AE7FDE}" type="pres">
      <dgm:prSet presAssocID="{408C3376-4EF0-4325-85CA-5426B0DCF140}" presName="spacer" presStyleCnt="0"/>
      <dgm:spPr/>
    </dgm:pt>
    <dgm:pt modelId="{9EEAB811-52C1-4994-981F-0AA7A7C63C22}" type="pres">
      <dgm:prSet presAssocID="{1385CAFF-5090-4CA8-AC1C-61F0BA3ACBF2}" presName="parentText" presStyleLbl="node1" presStyleIdx="3" presStyleCnt="5" custFlipHor="1" custScaleX="65616" custLinFactY="-200000" custLinFactNeighborX="381" custLinFactNeighborY="-244590">
        <dgm:presLayoutVars>
          <dgm:chMax val="0"/>
          <dgm:bulletEnabled val="1"/>
        </dgm:presLayoutVars>
      </dgm:prSet>
      <dgm:spPr/>
    </dgm:pt>
    <dgm:pt modelId="{3721030C-3A1D-4C8C-AC29-7EFF10131601}" type="pres">
      <dgm:prSet presAssocID="{AF574886-D15F-4D7D-B496-937F55095BBA}" presName="spacer" presStyleCnt="0"/>
      <dgm:spPr/>
    </dgm:pt>
    <dgm:pt modelId="{6362F929-600F-495A-9B9C-042A5394E349}" type="pres">
      <dgm:prSet presAssocID="{06862A89-C65C-400C-8CFC-9CD8F43DD155}" presName="parentText" presStyleLbl="node1" presStyleIdx="4" presStyleCnt="5">
        <dgm:presLayoutVars>
          <dgm:chMax val="0"/>
          <dgm:bulletEnabled val="1"/>
        </dgm:presLayoutVars>
      </dgm:prSet>
      <dgm:spPr/>
    </dgm:pt>
  </dgm:ptLst>
  <dgm:cxnLst>
    <dgm:cxn modelId="{A925CD0A-9546-4C9A-A8F7-5CED2BF548E5}" srcId="{5A9FE939-A9CD-41DB-9A20-7D6FBDC57CE2}" destId="{668584E0-3935-4E16-A7F3-AFCAB6878182}" srcOrd="2" destOrd="0" parTransId="{EE61B75D-C5D7-4F97-86C3-FCD5E86A33B9}" sibTransId="{408C3376-4EF0-4325-85CA-5426B0DCF140}"/>
    <dgm:cxn modelId="{84779133-F33C-47F4-A1B2-A5243FCBB842}" type="presOf" srcId="{06862A89-C65C-400C-8CFC-9CD8F43DD155}" destId="{6362F929-600F-495A-9B9C-042A5394E349}"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F9184F5E-4DB7-4196-90D7-482DFD1FBD5E}" type="presOf" srcId="{1385CAFF-5090-4CA8-AC1C-61F0BA3ACBF2}" destId="{9EEAB811-52C1-4994-981F-0AA7A7C63C22}" srcOrd="0" destOrd="0" presId="urn:microsoft.com/office/officeart/2005/8/layout/vList2"/>
    <dgm:cxn modelId="{CB9BA062-EAE5-44EB-A77E-45FEE2A0B827}" type="presOf" srcId="{5A9FE939-A9CD-41DB-9A20-7D6FBDC57CE2}" destId="{10C5EC12-C058-4D5B-A591-1E02171C5E2B}" srcOrd="0" destOrd="0" presId="urn:microsoft.com/office/officeart/2005/8/layout/vList2"/>
    <dgm:cxn modelId="{01E7AF67-4D52-455A-9C86-3F9B0BBD1146}" srcId="{5A9FE939-A9CD-41DB-9A20-7D6FBDC57CE2}" destId="{06862A89-C65C-400C-8CFC-9CD8F43DD155}" srcOrd="4" destOrd="0" parTransId="{D5F0F149-7B19-401E-952D-2CA6FEF8E232}" sibTransId="{15AEF836-1E04-4615-B7B2-17F38C8594A6}"/>
    <dgm:cxn modelId="{8BEB127F-1D6E-4221-834C-8BD61553277C}" type="presOf" srcId="{F63533D7-E394-4B5A-9DAF-6A8534AEB948}" destId="{4827EBCB-D381-4E37-9FEA-57B67A355EA2}"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50A6EF94-4D90-4A65-8540-A73762D082C6}" type="presOf" srcId="{61A7CBD5-0C8D-4AB4-8798-672DAFE2B16A}" destId="{9C57168F-7574-4249-B754-D764A0A8DA2C}" srcOrd="0" destOrd="0" presId="urn:microsoft.com/office/officeart/2005/8/layout/vList2"/>
    <dgm:cxn modelId="{69B7B7A2-B369-4171-AE7C-AC7DB06C20A4}" srcId="{5A9FE939-A9CD-41DB-9A20-7D6FBDC57CE2}" destId="{1385CAFF-5090-4CA8-AC1C-61F0BA3ACBF2}" srcOrd="3" destOrd="0" parTransId="{3F47C807-2E99-4C90-B2AA-8EAAEE0C63F1}" sibTransId="{AF574886-D15F-4D7D-B496-937F55095BBA}"/>
    <dgm:cxn modelId="{4BBDACC6-B51F-442C-BC85-D8E01ACB03B1}" type="presOf" srcId="{668584E0-3935-4E16-A7F3-AFCAB6878182}" destId="{812D18D8-D956-4A9A-BF87-E8F10387819B}" srcOrd="0" destOrd="0" presId="urn:microsoft.com/office/officeart/2005/8/layout/vList2"/>
    <dgm:cxn modelId="{41BE380B-B783-4906-9903-FC94A00ADC46}" type="presParOf" srcId="{10C5EC12-C058-4D5B-A591-1E02171C5E2B}" destId="{9C57168F-7574-4249-B754-D764A0A8DA2C}" srcOrd="0" destOrd="0" presId="urn:microsoft.com/office/officeart/2005/8/layout/vList2"/>
    <dgm:cxn modelId="{9AA5858E-291F-4924-9F8C-227BF0DE32DC}" type="presParOf" srcId="{10C5EC12-C058-4D5B-A591-1E02171C5E2B}" destId="{040C27D3-E787-4511-8DC7-EC294A1B0AA4}" srcOrd="1" destOrd="0" presId="urn:microsoft.com/office/officeart/2005/8/layout/vList2"/>
    <dgm:cxn modelId="{D485DAB2-AD4A-4889-BE25-10BC2392719F}" type="presParOf" srcId="{10C5EC12-C058-4D5B-A591-1E02171C5E2B}" destId="{4827EBCB-D381-4E37-9FEA-57B67A355EA2}" srcOrd="2" destOrd="0" presId="urn:microsoft.com/office/officeart/2005/8/layout/vList2"/>
    <dgm:cxn modelId="{6AFA7A02-BFD7-4A4F-A5DA-8A095A7151BD}" type="presParOf" srcId="{10C5EC12-C058-4D5B-A591-1E02171C5E2B}" destId="{1634D7D8-EFA3-4E1A-9C69-B408B5A887FB}" srcOrd="3" destOrd="0" presId="urn:microsoft.com/office/officeart/2005/8/layout/vList2"/>
    <dgm:cxn modelId="{4A1BCD24-639C-447F-95A6-C1C41BB5C291}" type="presParOf" srcId="{10C5EC12-C058-4D5B-A591-1E02171C5E2B}" destId="{812D18D8-D956-4A9A-BF87-E8F10387819B}" srcOrd="4" destOrd="0" presId="urn:microsoft.com/office/officeart/2005/8/layout/vList2"/>
    <dgm:cxn modelId="{DAB53A9C-AC54-4229-BBB4-55C1B7FA64BB}" type="presParOf" srcId="{10C5EC12-C058-4D5B-A591-1E02171C5E2B}" destId="{F422E245-42C4-48B2-8CF5-D5CD90AE7FDE}" srcOrd="5" destOrd="0" presId="urn:microsoft.com/office/officeart/2005/8/layout/vList2"/>
    <dgm:cxn modelId="{3715221E-AD1E-421B-BA29-B9D1C43F0375}" type="presParOf" srcId="{10C5EC12-C058-4D5B-A591-1E02171C5E2B}" destId="{9EEAB811-52C1-4994-981F-0AA7A7C63C22}" srcOrd="6" destOrd="0" presId="urn:microsoft.com/office/officeart/2005/8/layout/vList2"/>
    <dgm:cxn modelId="{47658E71-87E1-4019-B9A2-8BBBA0340590}" type="presParOf" srcId="{10C5EC12-C058-4D5B-A591-1E02171C5E2B}" destId="{3721030C-3A1D-4C8C-AC29-7EFF10131601}" srcOrd="7" destOrd="0" presId="urn:microsoft.com/office/officeart/2005/8/layout/vList2"/>
    <dgm:cxn modelId="{4F07BEB8-A9EE-4A40-A9C6-A3C1DFF84E75}" type="presParOf" srcId="{10C5EC12-C058-4D5B-A591-1E02171C5E2B}" destId="{6362F929-600F-495A-9B9C-042A5394E34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custT="1"/>
      <dgm:spPr>
        <a:blipFill>
          <a:blip xmlns:r="http://schemas.openxmlformats.org/officeDocument/2006/relationships" r:embed="rId1"/>
          <a:stretch>
            <a:fillRect/>
          </a:stretch>
        </a:blipFill>
      </dgm:spPr>
      <dgm:t>
        <a:bodyPr/>
        <a:lstStyle/>
        <a:p>
          <a:r>
            <a:rPr lang="en-US">
              <a:noFill/>
            </a:rPr>
            <a:t> </a:t>
          </a:r>
        </a:p>
      </dgm:t>
    </dgm:pt>
    <dgm:pt modelId="{EF26CE2A-884E-4769-BED6-5E0B0CEA8A07}" type="parTrans" cxnId="{70601594-D9BD-4FE1-83BD-0A86D9F0D488}">
      <dgm:prSet/>
      <dgm:spPr/>
      <dgm:t>
        <a:bodyPr/>
        <a:lstStyle/>
        <a:p>
          <a:pPr algn="ctr"/>
          <a:endParaRPr lang="en-US" sz="1500"/>
        </a:p>
      </dgm:t>
    </dgm:pt>
    <dgm:pt modelId="{D9EB1ED9-F585-459D-A0AB-4A4AC68D3B03}" type="sibTrans" cxnId="{70601594-D9BD-4FE1-83BD-0A86D9F0D488}">
      <dgm:prSet/>
      <dgm:spPr/>
      <dgm:t>
        <a:bodyPr/>
        <a:lstStyle/>
        <a:p>
          <a:pPr algn="ctr"/>
          <a:endParaRPr lang="en-US" sz="1500"/>
        </a:p>
      </dgm:t>
    </dgm:pt>
    <dgm:pt modelId="{06862A89-C65C-400C-8CFC-9CD8F43DD155}">
      <dgm:prSet phldrT="[Text]" custT="1"/>
      <dgm:spPr>
        <a:blipFill>
          <a:blip xmlns:r="http://schemas.openxmlformats.org/officeDocument/2006/relationships" r:embed="rId2"/>
          <a:stretch>
            <a:fillRect/>
          </a:stretch>
        </a:blipFill>
      </dgm:spPr>
      <dgm:t>
        <a:bodyPr/>
        <a:lstStyle/>
        <a:p>
          <a:r>
            <a:rPr lang="en-US">
              <a:noFill/>
            </a:rPr>
            <a:t> </a:t>
          </a:r>
        </a:p>
      </dgm:t>
    </dgm:pt>
    <dgm:pt modelId="{D5F0F149-7B19-401E-952D-2CA6FEF8E232}" type="parTrans" cxnId="{01E7AF67-4D52-455A-9C86-3F9B0BBD1146}">
      <dgm:prSet/>
      <dgm:spPr/>
      <dgm:t>
        <a:bodyPr/>
        <a:lstStyle/>
        <a:p>
          <a:pPr algn="ctr"/>
          <a:endParaRPr lang="en-US" sz="1500"/>
        </a:p>
      </dgm:t>
    </dgm:pt>
    <dgm:pt modelId="{15AEF836-1E04-4615-B7B2-17F38C8594A6}" type="sibTrans" cxnId="{01E7AF67-4D52-455A-9C86-3F9B0BBD1146}">
      <dgm:prSet/>
      <dgm:spPr/>
      <dgm:t>
        <a:bodyPr/>
        <a:lstStyle/>
        <a:p>
          <a:pPr algn="ctr"/>
          <a:endParaRPr lang="en-US" sz="1500"/>
        </a:p>
      </dgm:t>
    </dgm:pt>
    <dgm:pt modelId="{61A7CBD5-0C8D-4AB4-8798-672DAFE2B16A}">
      <dgm:prSet phldrT="[Text]" custT="1"/>
      <dgm:spPr>
        <a:solidFill>
          <a:srgbClr val="002060"/>
        </a:solidFill>
      </dgm:spPr>
      <dgm:t>
        <a:bodyPr/>
        <a:lstStyle/>
        <a:p>
          <a:pPr algn="ctr"/>
          <a:r>
            <a:rPr lang="en-US" sz="1500" b="1" dirty="0">
              <a:solidFill>
                <a:schemeClr val="bg1"/>
              </a:solidFill>
            </a:rPr>
            <a:t>Weighted Partitioning</a:t>
          </a:r>
        </a:p>
      </dgm:t>
    </dgm:pt>
    <dgm:pt modelId="{9E213AEA-6CA3-491C-AE38-63949926F67F}" type="parTrans" cxnId="{6A2AA636-6196-4A50-BA31-EF422A078E80}">
      <dgm:prSet/>
      <dgm:spPr/>
      <dgm:t>
        <a:bodyPr/>
        <a:lstStyle/>
        <a:p>
          <a:endParaRPr lang="en-US" sz="1500"/>
        </a:p>
      </dgm:t>
    </dgm:pt>
    <dgm:pt modelId="{B6D0FF7B-9DCA-4831-A585-8FCC079292FD}" type="sibTrans" cxnId="{6A2AA636-6196-4A50-BA31-EF422A078E80}">
      <dgm:prSet/>
      <dgm:spPr/>
      <dgm:t>
        <a:bodyPr/>
        <a:lstStyle/>
        <a:p>
          <a:endParaRPr lang="en-US" sz="1500"/>
        </a:p>
      </dgm:t>
    </dgm:pt>
    <dgm:pt modelId="{1385CAFF-5090-4CA8-AC1C-61F0BA3ACBF2}">
      <dgm:prSet phldrT="[Text]" custT="1"/>
      <dgm:spPr>
        <a:blipFill>
          <a:blip xmlns:r="http://schemas.openxmlformats.org/officeDocument/2006/relationships" r:embed="rId3"/>
          <a:stretch>
            <a:fillRect/>
          </a:stretch>
        </a:blipFill>
      </dgm:spPr>
      <dgm:t>
        <a:bodyPr/>
        <a:lstStyle/>
        <a:p>
          <a:r>
            <a:rPr lang="en-US">
              <a:noFill/>
            </a:rPr>
            <a:t> </a:t>
          </a:r>
        </a:p>
      </dgm:t>
    </dgm:pt>
    <dgm:pt modelId="{3F47C807-2E99-4C90-B2AA-8EAAEE0C63F1}" type="parTrans" cxnId="{69B7B7A2-B369-4171-AE7C-AC7DB06C20A4}">
      <dgm:prSet/>
      <dgm:spPr/>
      <dgm:t>
        <a:bodyPr/>
        <a:lstStyle/>
        <a:p>
          <a:endParaRPr lang="en-US" sz="1500"/>
        </a:p>
      </dgm:t>
    </dgm:pt>
    <dgm:pt modelId="{AF574886-D15F-4D7D-B496-937F55095BBA}" type="sibTrans" cxnId="{69B7B7A2-B369-4171-AE7C-AC7DB06C20A4}">
      <dgm:prSet/>
      <dgm:spPr/>
      <dgm:t>
        <a:bodyPr/>
        <a:lstStyle/>
        <a:p>
          <a:endParaRPr lang="en-US" sz="1500"/>
        </a:p>
      </dgm:t>
    </dgm:pt>
    <dgm:pt modelId="{668584E0-3935-4E16-A7F3-AFCAB6878182}">
      <dgm:prSet phldrT="[Text]" custT="1"/>
      <dgm:spPr>
        <a:blipFill>
          <a:blip xmlns:r="http://schemas.openxmlformats.org/officeDocument/2006/relationships" r:embed="rId4"/>
          <a:stretch>
            <a:fillRect/>
          </a:stretch>
        </a:blipFill>
      </dgm:spPr>
      <dgm:t>
        <a:bodyPr/>
        <a:lstStyle/>
        <a:p>
          <a:r>
            <a:rPr lang="en-US">
              <a:noFill/>
            </a:rPr>
            <a:t> </a:t>
          </a:r>
        </a:p>
      </dgm:t>
    </dgm:pt>
    <dgm:pt modelId="{EE61B75D-C5D7-4F97-86C3-FCD5E86A33B9}" type="parTrans" cxnId="{A925CD0A-9546-4C9A-A8F7-5CED2BF548E5}">
      <dgm:prSet/>
      <dgm:spPr/>
      <dgm:t>
        <a:bodyPr/>
        <a:lstStyle/>
        <a:p>
          <a:endParaRPr lang="en-US" sz="1500"/>
        </a:p>
      </dgm:t>
    </dgm:pt>
    <dgm:pt modelId="{408C3376-4EF0-4325-85CA-5426B0DCF140}" type="sibTrans" cxnId="{A925CD0A-9546-4C9A-A8F7-5CED2BF548E5}">
      <dgm:prSet/>
      <dgm:spPr/>
      <dgm:t>
        <a:bodyPr/>
        <a:lstStyle/>
        <a:p>
          <a:endParaRPr lang="en-US" sz="1500"/>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5" custScaleY="66028" custLinFactY="-2169" custLinFactNeighborX="688" custLinFactNeighborY="-100000">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5" custLinFactY="95929" custLinFactNeighborX="-30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812D18D8-D956-4A9A-BF87-E8F10387819B}" type="pres">
      <dgm:prSet presAssocID="{668584E0-3935-4E16-A7F3-AFCAB6878182}" presName="parentText" presStyleLbl="node1" presStyleIdx="2" presStyleCnt="5" custLinFactY="95929" custLinFactNeighborX="-305" custLinFactNeighborY="100000">
        <dgm:presLayoutVars>
          <dgm:chMax val="0"/>
          <dgm:bulletEnabled val="1"/>
        </dgm:presLayoutVars>
      </dgm:prSet>
      <dgm:spPr/>
    </dgm:pt>
    <dgm:pt modelId="{F422E245-42C4-48B2-8CF5-D5CD90AE7FDE}" type="pres">
      <dgm:prSet presAssocID="{408C3376-4EF0-4325-85CA-5426B0DCF140}" presName="spacer" presStyleCnt="0"/>
      <dgm:spPr/>
    </dgm:pt>
    <dgm:pt modelId="{9EEAB811-52C1-4994-981F-0AA7A7C63C22}" type="pres">
      <dgm:prSet presAssocID="{1385CAFF-5090-4CA8-AC1C-61F0BA3ACBF2}" presName="parentText" presStyleLbl="node1" presStyleIdx="3" presStyleCnt="5" custFlipHor="1" custScaleX="65616" custLinFactY="-200000" custLinFactNeighborX="381" custLinFactNeighborY="-244590">
        <dgm:presLayoutVars>
          <dgm:chMax val="0"/>
          <dgm:bulletEnabled val="1"/>
        </dgm:presLayoutVars>
      </dgm:prSet>
      <dgm:spPr/>
    </dgm:pt>
    <dgm:pt modelId="{3721030C-3A1D-4C8C-AC29-7EFF10131601}" type="pres">
      <dgm:prSet presAssocID="{AF574886-D15F-4D7D-B496-937F55095BBA}" presName="spacer" presStyleCnt="0"/>
      <dgm:spPr/>
    </dgm:pt>
    <dgm:pt modelId="{6362F929-600F-495A-9B9C-042A5394E349}" type="pres">
      <dgm:prSet presAssocID="{06862A89-C65C-400C-8CFC-9CD8F43DD155}" presName="parentText" presStyleLbl="node1" presStyleIdx="4" presStyleCnt="5">
        <dgm:presLayoutVars>
          <dgm:chMax val="0"/>
          <dgm:bulletEnabled val="1"/>
        </dgm:presLayoutVars>
      </dgm:prSet>
      <dgm:spPr/>
    </dgm:pt>
  </dgm:ptLst>
  <dgm:cxnLst>
    <dgm:cxn modelId="{A925CD0A-9546-4C9A-A8F7-5CED2BF548E5}" srcId="{5A9FE939-A9CD-41DB-9A20-7D6FBDC57CE2}" destId="{668584E0-3935-4E16-A7F3-AFCAB6878182}" srcOrd="2" destOrd="0" parTransId="{EE61B75D-C5D7-4F97-86C3-FCD5E86A33B9}" sibTransId="{408C3376-4EF0-4325-85CA-5426B0DCF140}"/>
    <dgm:cxn modelId="{84779133-F33C-47F4-A1B2-A5243FCBB842}" type="presOf" srcId="{06862A89-C65C-400C-8CFC-9CD8F43DD155}" destId="{6362F929-600F-495A-9B9C-042A5394E349}"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F9184F5E-4DB7-4196-90D7-482DFD1FBD5E}" type="presOf" srcId="{1385CAFF-5090-4CA8-AC1C-61F0BA3ACBF2}" destId="{9EEAB811-52C1-4994-981F-0AA7A7C63C22}" srcOrd="0" destOrd="0" presId="urn:microsoft.com/office/officeart/2005/8/layout/vList2"/>
    <dgm:cxn modelId="{CB9BA062-EAE5-44EB-A77E-45FEE2A0B827}" type="presOf" srcId="{5A9FE939-A9CD-41DB-9A20-7D6FBDC57CE2}" destId="{10C5EC12-C058-4D5B-A591-1E02171C5E2B}" srcOrd="0" destOrd="0" presId="urn:microsoft.com/office/officeart/2005/8/layout/vList2"/>
    <dgm:cxn modelId="{01E7AF67-4D52-455A-9C86-3F9B0BBD1146}" srcId="{5A9FE939-A9CD-41DB-9A20-7D6FBDC57CE2}" destId="{06862A89-C65C-400C-8CFC-9CD8F43DD155}" srcOrd="4" destOrd="0" parTransId="{D5F0F149-7B19-401E-952D-2CA6FEF8E232}" sibTransId="{15AEF836-1E04-4615-B7B2-17F38C8594A6}"/>
    <dgm:cxn modelId="{8BEB127F-1D6E-4221-834C-8BD61553277C}" type="presOf" srcId="{F63533D7-E394-4B5A-9DAF-6A8534AEB948}" destId="{4827EBCB-D381-4E37-9FEA-57B67A355EA2}"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50A6EF94-4D90-4A65-8540-A73762D082C6}" type="presOf" srcId="{61A7CBD5-0C8D-4AB4-8798-672DAFE2B16A}" destId="{9C57168F-7574-4249-B754-D764A0A8DA2C}" srcOrd="0" destOrd="0" presId="urn:microsoft.com/office/officeart/2005/8/layout/vList2"/>
    <dgm:cxn modelId="{69B7B7A2-B369-4171-AE7C-AC7DB06C20A4}" srcId="{5A9FE939-A9CD-41DB-9A20-7D6FBDC57CE2}" destId="{1385CAFF-5090-4CA8-AC1C-61F0BA3ACBF2}" srcOrd="3" destOrd="0" parTransId="{3F47C807-2E99-4C90-B2AA-8EAAEE0C63F1}" sibTransId="{AF574886-D15F-4D7D-B496-937F55095BBA}"/>
    <dgm:cxn modelId="{4BBDACC6-B51F-442C-BC85-D8E01ACB03B1}" type="presOf" srcId="{668584E0-3935-4E16-A7F3-AFCAB6878182}" destId="{812D18D8-D956-4A9A-BF87-E8F10387819B}" srcOrd="0" destOrd="0" presId="urn:microsoft.com/office/officeart/2005/8/layout/vList2"/>
    <dgm:cxn modelId="{41BE380B-B783-4906-9903-FC94A00ADC46}" type="presParOf" srcId="{10C5EC12-C058-4D5B-A591-1E02171C5E2B}" destId="{9C57168F-7574-4249-B754-D764A0A8DA2C}" srcOrd="0" destOrd="0" presId="urn:microsoft.com/office/officeart/2005/8/layout/vList2"/>
    <dgm:cxn modelId="{9AA5858E-291F-4924-9F8C-227BF0DE32DC}" type="presParOf" srcId="{10C5EC12-C058-4D5B-A591-1E02171C5E2B}" destId="{040C27D3-E787-4511-8DC7-EC294A1B0AA4}" srcOrd="1" destOrd="0" presId="urn:microsoft.com/office/officeart/2005/8/layout/vList2"/>
    <dgm:cxn modelId="{D485DAB2-AD4A-4889-BE25-10BC2392719F}" type="presParOf" srcId="{10C5EC12-C058-4D5B-A591-1E02171C5E2B}" destId="{4827EBCB-D381-4E37-9FEA-57B67A355EA2}" srcOrd="2" destOrd="0" presId="urn:microsoft.com/office/officeart/2005/8/layout/vList2"/>
    <dgm:cxn modelId="{6AFA7A02-BFD7-4A4F-A5DA-8A095A7151BD}" type="presParOf" srcId="{10C5EC12-C058-4D5B-A591-1E02171C5E2B}" destId="{1634D7D8-EFA3-4E1A-9C69-B408B5A887FB}" srcOrd="3" destOrd="0" presId="urn:microsoft.com/office/officeart/2005/8/layout/vList2"/>
    <dgm:cxn modelId="{4A1BCD24-639C-447F-95A6-C1C41BB5C291}" type="presParOf" srcId="{10C5EC12-C058-4D5B-A591-1E02171C5E2B}" destId="{812D18D8-D956-4A9A-BF87-E8F10387819B}" srcOrd="4" destOrd="0" presId="urn:microsoft.com/office/officeart/2005/8/layout/vList2"/>
    <dgm:cxn modelId="{DAB53A9C-AC54-4229-BBB4-55C1B7FA64BB}" type="presParOf" srcId="{10C5EC12-C058-4D5B-A591-1E02171C5E2B}" destId="{F422E245-42C4-48B2-8CF5-D5CD90AE7FDE}" srcOrd="5" destOrd="0" presId="urn:microsoft.com/office/officeart/2005/8/layout/vList2"/>
    <dgm:cxn modelId="{3715221E-AD1E-421B-BA29-B9D1C43F0375}" type="presParOf" srcId="{10C5EC12-C058-4D5B-A591-1E02171C5E2B}" destId="{9EEAB811-52C1-4994-981F-0AA7A7C63C22}" srcOrd="6" destOrd="0" presId="urn:microsoft.com/office/officeart/2005/8/layout/vList2"/>
    <dgm:cxn modelId="{47658E71-87E1-4019-B9A2-8BBBA0340590}" type="presParOf" srcId="{10C5EC12-C058-4D5B-A591-1E02171C5E2B}" destId="{3721030C-3A1D-4C8C-AC29-7EFF10131601}" srcOrd="7" destOrd="0" presId="urn:microsoft.com/office/officeart/2005/8/layout/vList2"/>
    <dgm:cxn modelId="{4F07BEB8-A9EE-4A40-A9C6-A3C1DFF84E75}" type="presParOf" srcId="{10C5EC12-C058-4D5B-A591-1E02171C5E2B}" destId="{6362F929-600F-495A-9B9C-042A5394E34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mc:AlternateContent xmlns:mc="http://schemas.openxmlformats.org/markup-compatibility/2006" xmlns:a14="http://schemas.microsoft.com/office/drawing/2010/main">
      <mc:Choice Requires="a14">
        <dgm:pt modelId="{F63533D7-E394-4B5A-9DAF-6A8534AEB948}">
          <dgm:prSet phldrT="[Text]" custT="1"/>
          <dgm:spPr>
            <a:solidFill>
              <a:schemeClr val="bg1"/>
            </a:solidFill>
          </dgm:spPr>
          <dgm:t>
            <a:bodyPr/>
            <a:lstStyle/>
            <a:p>
              <a:pPr algn="ctr"/>
              <a:r>
                <a:rPr lang="en-US" sz="1600" dirty="0"/>
                <a:t>Compute the normalized degree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𝑖</m:t>
                      </m:r>
                    </m:sub>
                  </m:sSub>
                </m:oMath>
              </a14:m>
              <a:endParaRPr lang="en-US" sz="1600" dirty="0"/>
            </a:p>
          </dgm:t>
        </dgm:pt>
      </mc:Choice>
      <mc:Fallback xmlns="">
        <dgm:pt modelId="{F63533D7-E394-4B5A-9DAF-6A8534AEB948}">
          <dgm:prSet phldrT="[Text]" custT="1"/>
          <dgm:spPr>
            <a:solidFill>
              <a:schemeClr val="bg1"/>
            </a:solidFill>
          </dgm:spPr>
          <dgm:t>
            <a:bodyPr/>
            <a:lstStyle/>
            <a:p>
              <a:pPr algn="ctr"/>
              <a:r>
                <a:rPr lang="en-US" sz="1600" dirty="0"/>
                <a:t>Compute the normalized degree </a:t>
              </a:r>
              <a:r>
                <a:rPr lang="en-US" sz="1600" b="0" i="0">
                  <a:latin typeface="Cambria Math" panose="02040503050406030204" pitchFamily="18" charset="0"/>
                </a:rPr>
                <a:t>𝑑_𝑖</a:t>
              </a:r>
              <a:endParaRPr lang="en-US" sz="1600" dirty="0"/>
            </a:p>
          </dgm:t>
        </dgm:pt>
      </mc:Fallback>
    </mc:AlternateConten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mc:AlternateContent xmlns:mc="http://schemas.openxmlformats.org/markup-compatibility/2006" xmlns:a14="http://schemas.microsoft.com/office/drawing/2010/main">
      <mc:Choice Requires="a14">
        <dgm:pt modelId="{06862A89-C65C-400C-8CFC-9CD8F43DD155}">
          <dgm:prSet phldrT="[Text]" custT="1"/>
          <dgm:spPr>
            <a:solidFill>
              <a:schemeClr val="bg1"/>
            </a:solidFill>
          </dgm:spPr>
          <dgm:t>
            <a:bodyPr/>
            <a:lstStyle/>
            <a:p>
              <a:pPr algn="ctr"/>
              <a:endParaRPr lang="en-US" sz="1600" dirty="0"/>
            </a:p>
            <a:p>
              <a:pPr algn="ctr"/>
              <a:r>
                <a:rPr lang="en-US" sz="1600" dirty="0"/>
                <a:t>Assign sample to node </a:t>
              </a:r>
              <a14:m>
                <m:oMath xmlns:m="http://schemas.openxmlformats.org/officeDocument/2006/math">
                  <m:r>
                    <a:rPr lang="en-US" sz="1600" i="1" dirty="0" err="1" smtClean="0">
                      <a:latin typeface="Cambria Math" panose="02040503050406030204" pitchFamily="18" charset="0"/>
                    </a:rPr>
                    <m:t>𝑖</m:t>
                  </m:r>
                </m:oMath>
              </a14:m>
              <a:endParaRPr lang="en-US" sz="1600" dirty="0"/>
            </a:p>
            <a:p>
              <a:pPr algn="ctr"/>
              <a:endParaRPr lang="en-US" sz="1600" dirty="0"/>
            </a:p>
          </dgm:t>
        </dgm:pt>
      </mc:Choice>
      <mc:Fallback xmlns="">
        <dgm:pt modelId="{06862A89-C65C-400C-8CFC-9CD8F43DD155}">
          <dgm:prSet phldrT="[Text]" custT="1"/>
          <dgm:spPr>
            <a:solidFill>
              <a:schemeClr val="bg1"/>
            </a:solidFill>
          </dgm:spPr>
          <dgm:t>
            <a:bodyPr/>
            <a:lstStyle/>
            <a:p>
              <a:pPr algn="ctr"/>
              <a:endParaRPr lang="en-US" sz="1600" dirty="0"/>
            </a:p>
            <a:p>
              <a:pPr algn="ctr"/>
              <a:r>
                <a:rPr lang="en-US" sz="1600" dirty="0"/>
                <a:t>Assign sample to node </a:t>
              </a:r>
              <a:r>
                <a:rPr lang="en-US" sz="1600" i="0" dirty="0" err="1">
                  <a:latin typeface="Cambria Math" panose="02040503050406030204" pitchFamily="18" charset="0"/>
                </a:rPr>
                <a:t>𝑖</a:t>
              </a:r>
              <a:endParaRPr lang="en-US" sz="1600" dirty="0"/>
            </a:p>
            <a:p>
              <a:pPr algn="ctr"/>
              <a:endParaRPr lang="en-US" sz="1600" dirty="0"/>
            </a:p>
          </dgm:t>
        </dgm:pt>
      </mc:Fallback>
    </mc:AlternateConten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Degree Partitioning</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mc:AlternateContent xmlns:mc="http://schemas.openxmlformats.org/markup-compatibility/2006" xmlns:a14="http://schemas.microsoft.com/office/drawing/2010/main">
      <mc:Choice Requires="a14">
        <dgm:pt modelId="{1385CAFF-5090-4CA8-AC1C-61F0BA3ACBF2}">
          <dgm:prSet phldrT="[Text]" custT="1"/>
          <dgm:spPr>
            <a:solidFill>
              <a:schemeClr val="bg1"/>
            </a:solidFill>
          </dgm:spPr>
          <dgm:t>
            <a:bodyPr/>
            <a:lstStyle/>
            <a:p>
              <a:pPr algn="ctr"/>
              <a:r>
                <a:rPr lang="en-US" sz="1600" dirty="0"/>
                <a:t>For each node </a:t>
              </a:r>
              <a14:m>
                <m:oMath xmlns:m="http://schemas.openxmlformats.org/officeDocument/2006/math">
                  <m:r>
                    <a:rPr lang="en-US" sz="1600" i="1" dirty="0" err="1" smtClean="0">
                      <a:latin typeface="Cambria Math" panose="02040503050406030204" pitchFamily="18" charset="0"/>
                    </a:rPr>
                    <m:t>𝑖</m:t>
                  </m:r>
                </m:oMath>
              </a14:m>
              <a:endParaRPr lang="en-US" sz="1600" dirty="0"/>
            </a:p>
          </dgm:t>
        </dgm:pt>
      </mc:Choice>
      <mc:Fallback xmlns="">
        <dgm:pt modelId="{1385CAFF-5090-4CA8-AC1C-61F0BA3ACBF2}">
          <dgm:prSet phldrT="[Text]" custT="1"/>
          <dgm:spPr>
            <a:solidFill>
              <a:schemeClr val="bg1"/>
            </a:solidFill>
          </dgm:spPr>
          <dgm:t>
            <a:bodyPr/>
            <a:lstStyle/>
            <a:p>
              <a:pPr algn="ctr"/>
              <a:r>
                <a:rPr lang="en-US" sz="1600" dirty="0"/>
                <a:t>For each node </a:t>
              </a:r>
              <a:r>
                <a:rPr lang="en-US" sz="1600" i="0" dirty="0" err="1">
                  <a:latin typeface="Cambria Math" panose="02040503050406030204" pitchFamily="18" charset="0"/>
                </a:rPr>
                <a:t>𝑖</a:t>
              </a:r>
              <a:endParaRPr lang="en-US" sz="1600" dirty="0"/>
            </a:p>
          </dgm:t>
        </dgm:pt>
      </mc:Fallback>
    </mc:AlternateContent>
    <dgm:pt modelId="{3F47C807-2E99-4C90-B2AA-8EAAEE0C63F1}" type="parTrans" cxnId="{69B7B7A2-B369-4171-AE7C-AC7DB06C20A4}">
      <dgm:prSet/>
      <dgm:spPr/>
      <dgm:t>
        <a:bodyPr/>
        <a:lstStyle/>
        <a:p>
          <a:endParaRPr lang="en-US"/>
        </a:p>
      </dgm:t>
    </dgm:pt>
    <dgm:pt modelId="{AF574886-D15F-4D7D-B496-937F55095BBA}" type="sibTrans" cxnId="{69B7B7A2-B369-4171-AE7C-AC7DB06C20A4}">
      <dgm:prSet/>
      <dgm:spPr/>
      <dgm:t>
        <a:bodyPr/>
        <a:lstStyle/>
        <a:p>
          <a:endParaRPr lang="en-US"/>
        </a:p>
      </dgm:t>
    </dgm:pt>
    <mc:AlternateContent xmlns:mc="http://schemas.openxmlformats.org/markup-compatibility/2006" xmlns:a14="http://schemas.microsoft.com/office/drawing/2010/main">
      <mc:Choice Requires="a14">
        <dgm:pt modelId="{668584E0-3935-4E16-A7F3-AFCAB6878182}">
          <dgm:prSet phldrT="[Text]" custT="1"/>
          <dgm:spPr>
            <a:solidFill>
              <a:schemeClr val="bg1"/>
            </a:solidFill>
          </dgm:spPr>
          <dgm:t>
            <a:bodyPr/>
            <a:lstStyle/>
            <a:p>
              <a:pPr algn="ctr"/>
              <a:r>
                <a:rPr lang="en-US" sz="1600" dirty="0"/>
                <a:t>Randomly Sample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𝑖</m:t>
                      </m:r>
                    </m:sub>
                  </m:sSub>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𝐺𝑙𝑜𝑏𝑎𝑙</m:t>
                      </m:r>
                      <m:r>
                        <a:rPr lang="en-US" sz="1600" b="0" i="1" smtClean="0">
                          <a:latin typeface="Cambria Math" panose="02040503050406030204" pitchFamily="18" charset="0"/>
                        </a:rPr>
                        <m:t> </m:t>
                      </m:r>
                      <m:r>
                        <a:rPr lang="en-US" sz="1600" b="0" i="1" smtClean="0">
                          <a:latin typeface="Cambria Math" panose="02040503050406030204" pitchFamily="18" charset="0"/>
                        </a:rPr>
                        <m:t>𝑆𝑒𝑡</m:t>
                      </m:r>
                    </m:e>
                  </m:d>
                  <m:r>
                    <a:rPr lang="en-US" sz="1600" b="0" i="1" smtClean="0">
                      <a:latin typeface="Cambria Math" panose="02040503050406030204" pitchFamily="18" charset="0"/>
                    </a:rPr>
                    <m:t> </m:t>
                  </m:r>
                </m:oMath>
              </a14:m>
              <a:r>
                <a:rPr lang="en-US" sz="1600" dirty="0"/>
                <a:t>points</a:t>
              </a:r>
            </a:p>
          </dgm:t>
        </dgm:pt>
      </mc:Choice>
      <mc:Fallback xmlns="">
        <dgm:pt modelId="{668584E0-3935-4E16-A7F3-AFCAB6878182}">
          <dgm:prSet phldrT="[Text]" custT="1"/>
          <dgm:spPr>
            <a:solidFill>
              <a:schemeClr val="bg1"/>
            </a:solidFill>
          </dgm:spPr>
          <dgm:t>
            <a:bodyPr/>
            <a:lstStyle/>
            <a:p>
              <a:pPr algn="ctr"/>
              <a:r>
                <a:rPr lang="en-US" sz="1600" dirty="0"/>
                <a:t>Randomly Sample </a:t>
              </a:r>
              <a:r>
                <a:rPr lang="en-US" sz="1600" b="0" i="0">
                  <a:latin typeface="Cambria Math" panose="02040503050406030204" pitchFamily="18" charset="0"/>
                </a:rPr>
                <a:t>𝑑_𝑖 |𝐺𝑙𝑜𝑏𝑎𝑙 𝑆𝑒𝑡|  </a:t>
              </a:r>
              <a:r>
                <a:rPr lang="en-US" sz="1600" dirty="0"/>
                <a:t>points</a:t>
              </a:r>
            </a:p>
          </dgm:t>
        </dgm:pt>
      </mc:Fallback>
    </mc:AlternateContent>
    <dgm:pt modelId="{EE61B75D-C5D7-4F97-86C3-FCD5E86A33B9}" type="parTrans" cxnId="{A925CD0A-9546-4C9A-A8F7-5CED2BF548E5}">
      <dgm:prSet/>
      <dgm:spPr/>
      <dgm:t>
        <a:bodyPr/>
        <a:lstStyle/>
        <a:p>
          <a:endParaRPr lang="en-US"/>
        </a:p>
      </dgm:t>
    </dgm:pt>
    <dgm:pt modelId="{408C3376-4EF0-4325-85CA-5426B0DCF140}" type="sibTrans" cxnId="{A925CD0A-9546-4C9A-A8F7-5CED2BF548E5}">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5" custScaleY="66028" custLinFactY="-2169" custLinFactNeighborX="688" custLinFactNeighborY="-100000">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5" custLinFactY="95929" custLinFactNeighborX="-30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812D18D8-D956-4A9A-BF87-E8F10387819B}" type="pres">
      <dgm:prSet presAssocID="{668584E0-3935-4E16-A7F3-AFCAB6878182}" presName="parentText" presStyleLbl="node1" presStyleIdx="2" presStyleCnt="5" custLinFactY="95929" custLinFactNeighborX="-305" custLinFactNeighborY="100000">
        <dgm:presLayoutVars>
          <dgm:chMax val="0"/>
          <dgm:bulletEnabled val="1"/>
        </dgm:presLayoutVars>
      </dgm:prSet>
      <dgm:spPr/>
    </dgm:pt>
    <dgm:pt modelId="{F422E245-42C4-48B2-8CF5-D5CD90AE7FDE}" type="pres">
      <dgm:prSet presAssocID="{408C3376-4EF0-4325-85CA-5426B0DCF140}" presName="spacer" presStyleCnt="0"/>
      <dgm:spPr/>
    </dgm:pt>
    <dgm:pt modelId="{9EEAB811-52C1-4994-981F-0AA7A7C63C22}" type="pres">
      <dgm:prSet presAssocID="{1385CAFF-5090-4CA8-AC1C-61F0BA3ACBF2}" presName="parentText" presStyleLbl="node1" presStyleIdx="3" presStyleCnt="5" custFlipHor="1" custScaleX="60900" custLinFactY="-200000" custLinFactNeighborX="381" custLinFactNeighborY="-244590">
        <dgm:presLayoutVars>
          <dgm:chMax val="0"/>
          <dgm:bulletEnabled val="1"/>
        </dgm:presLayoutVars>
      </dgm:prSet>
      <dgm:spPr/>
    </dgm:pt>
    <dgm:pt modelId="{3721030C-3A1D-4C8C-AC29-7EFF10131601}" type="pres">
      <dgm:prSet presAssocID="{AF574886-D15F-4D7D-B496-937F55095BBA}" presName="spacer" presStyleCnt="0"/>
      <dgm:spPr/>
    </dgm:pt>
    <dgm:pt modelId="{6362F929-600F-495A-9B9C-042A5394E349}" type="pres">
      <dgm:prSet presAssocID="{06862A89-C65C-400C-8CFC-9CD8F43DD155}" presName="parentText" presStyleLbl="node1" presStyleIdx="4" presStyleCnt="5">
        <dgm:presLayoutVars>
          <dgm:chMax val="0"/>
          <dgm:bulletEnabled val="1"/>
        </dgm:presLayoutVars>
      </dgm:prSet>
      <dgm:spPr/>
    </dgm:pt>
  </dgm:ptLst>
  <dgm:cxnLst>
    <dgm:cxn modelId="{A925CD0A-9546-4C9A-A8F7-5CED2BF548E5}" srcId="{5A9FE939-A9CD-41DB-9A20-7D6FBDC57CE2}" destId="{668584E0-3935-4E16-A7F3-AFCAB6878182}" srcOrd="2" destOrd="0" parTransId="{EE61B75D-C5D7-4F97-86C3-FCD5E86A33B9}" sibTransId="{408C3376-4EF0-4325-85CA-5426B0DCF140}"/>
    <dgm:cxn modelId="{84779133-F33C-47F4-A1B2-A5243FCBB842}" type="presOf" srcId="{06862A89-C65C-400C-8CFC-9CD8F43DD155}" destId="{6362F929-600F-495A-9B9C-042A5394E349}"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F9184F5E-4DB7-4196-90D7-482DFD1FBD5E}" type="presOf" srcId="{1385CAFF-5090-4CA8-AC1C-61F0BA3ACBF2}" destId="{9EEAB811-52C1-4994-981F-0AA7A7C63C22}" srcOrd="0" destOrd="0" presId="urn:microsoft.com/office/officeart/2005/8/layout/vList2"/>
    <dgm:cxn modelId="{CB9BA062-EAE5-44EB-A77E-45FEE2A0B827}" type="presOf" srcId="{5A9FE939-A9CD-41DB-9A20-7D6FBDC57CE2}" destId="{10C5EC12-C058-4D5B-A591-1E02171C5E2B}" srcOrd="0" destOrd="0" presId="urn:microsoft.com/office/officeart/2005/8/layout/vList2"/>
    <dgm:cxn modelId="{01E7AF67-4D52-455A-9C86-3F9B0BBD1146}" srcId="{5A9FE939-A9CD-41DB-9A20-7D6FBDC57CE2}" destId="{06862A89-C65C-400C-8CFC-9CD8F43DD155}" srcOrd="4" destOrd="0" parTransId="{D5F0F149-7B19-401E-952D-2CA6FEF8E232}" sibTransId="{15AEF836-1E04-4615-B7B2-17F38C8594A6}"/>
    <dgm:cxn modelId="{8BEB127F-1D6E-4221-834C-8BD61553277C}" type="presOf" srcId="{F63533D7-E394-4B5A-9DAF-6A8534AEB948}" destId="{4827EBCB-D381-4E37-9FEA-57B67A355EA2}"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50A6EF94-4D90-4A65-8540-A73762D082C6}" type="presOf" srcId="{61A7CBD5-0C8D-4AB4-8798-672DAFE2B16A}" destId="{9C57168F-7574-4249-B754-D764A0A8DA2C}" srcOrd="0" destOrd="0" presId="urn:microsoft.com/office/officeart/2005/8/layout/vList2"/>
    <dgm:cxn modelId="{69B7B7A2-B369-4171-AE7C-AC7DB06C20A4}" srcId="{5A9FE939-A9CD-41DB-9A20-7D6FBDC57CE2}" destId="{1385CAFF-5090-4CA8-AC1C-61F0BA3ACBF2}" srcOrd="3" destOrd="0" parTransId="{3F47C807-2E99-4C90-B2AA-8EAAEE0C63F1}" sibTransId="{AF574886-D15F-4D7D-B496-937F55095BBA}"/>
    <dgm:cxn modelId="{4BBDACC6-B51F-442C-BC85-D8E01ACB03B1}" type="presOf" srcId="{668584E0-3935-4E16-A7F3-AFCAB6878182}" destId="{812D18D8-D956-4A9A-BF87-E8F10387819B}" srcOrd="0" destOrd="0" presId="urn:microsoft.com/office/officeart/2005/8/layout/vList2"/>
    <dgm:cxn modelId="{41BE380B-B783-4906-9903-FC94A00ADC46}" type="presParOf" srcId="{10C5EC12-C058-4D5B-A591-1E02171C5E2B}" destId="{9C57168F-7574-4249-B754-D764A0A8DA2C}" srcOrd="0" destOrd="0" presId="urn:microsoft.com/office/officeart/2005/8/layout/vList2"/>
    <dgm:cxn modelId="{9AA5858E-291F-4924-9F8C-227BF0DE32DC}" type="presParOf" srcId="{10C5EC12-C058-4D5B-A591-1E02171C5E2B}" destId="{040C27D3-E787-4511-8DC7-EC294A1B0AA4}" srcOrd="1" destOrd="0" presId="urn:microsoft.com/office/officeart/2005/8/layout/vList2"/>
    <dgm:cxn modelId="{D485DAB2-AD4A-4889-BE25-10BC2392719F}" type="presParOf" srcId="{10C5EC12-C058-4D5B-A591-1E02171C5E2B}" destId="{4827EBCB-D381-4E37-9FEA-57B67A355EA2}" srcOrd="2" destOrd="0" presId="urn:microsoft.com/office/officeart/2005/8/layout/vList2"/>
    <dgm:cxn modelId="{6AFA7A02-BFD7-4A4F-A5DA-8A095A7151BD}" type="presParOf" srcId="{10C5EC12-C058-4D5B-A591-1E02171C5E2B}" destId="{1634D7D8-EFA3-4E1A-9C69-B408B5A887FB}" srcOrd="3" destOrd="0" presId="urn:microsoft.com/office/officeart/2005/8/layout/vList2"/>
    <dgm:cxn modelId="{4A1BCD24-639C-447F-95A6-C1C41BB5C291}" type="presParOf" srcId="{10C5EC12-C058-4D5B-A591-1E02171C5E2B}" destId="{812D18D8-D956-4A9A-BF87-E8F10387819B}" srcOrd="4" destOrd="0" presId="urn:microsoft.com/office/officeart/2005/8/layout/vList2"/>
    <dgm:cxn modelId="{DAB53A9C-AC54-4229-BBB4-55C1B7FA64BB}" type="presParOf" srcId="{10C5EC12-C058-4D5B-A591-1E02171C5E2B}" destId="{F422E245-42C4-48B2-8CF5-D5CD90AE7FDE}" srcOrd="5" destOrd="0" presId="urn:microsoft.com/office/officeart/2005/8/layout/vList2"/>
    <dgm:cxn modelId="{3715221E-AD1E-421B-BA29-B9D1C43F0375}" type="presParOf" srcId="{10C5EC12-C058-4D5B-A591-1E02171C5E2B}" destId="{9EEAB811-52C1-4994-981F-0AA7A7C63C22}" srcOrd="6" destOrd="0" presId="urn:microsoft.com/office/officeart/2005/8/layout/vList2"/>
    <dgm:cxn modelId="{47658E71-87E1-4019-B9A2-8BBBA0340590}" type="presParOf" srcId="{10C5EC12-C058-4D5B-A591-1E02171C5E2B}" destId="{3721030C-3A1D-4C8C-AC29-7EFF10131601}" srcOrd="7" destOrd="0" presId="urn:microsoft.com/office/officeart/2005/8/layout/vList2"/>
    <dgm:cxn modelId="{4F07BEB8-A9EE-4A40-A9C6-A3C1DFF84E75}" type="presParOf" srcId="{10C5EC12-C058-4D5B-A591-1E02171C5E2B}" destId="{6362F929-600F-495A-9B9C-042A5394E34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custT="1"/>
      <dgm:spPr>
        <a:blipFill>
          <a:blip xmlns:r="http://schemas.openxmlformats.org/officeDocument/2006/relationships" r:embed="rId1"/>
          <a:stretch>
            <a:fillRect/>
          </a:stretch>
        </a:blipFill>
      </dgm:spPr>
      <dgm:t>
        <a:bodyPr/>
        <a:lstStyle/>
        <a:p>
          <a:r>
            <a:rPr lang="en-US">
              <a:noFill/>
            </a:rPr>
            <a:t> </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862A89-C65C-400C-8CFC-9CD8F43DD155}">
      <dgm:prSet phldrT="[Text]" custT="1"/>
      <dgm:spPr>
        <a:blipFill>
          <a:blip xmlns:r="http://schemas.openxmlformats.org/officeDocument/2006/relationships" r:embed="rId2"/>
          <a:stretch>
            <a:fillRect/>
          </a:stretch>
        </a:blipFill>
      </dgm:spPr>
      <dgm:t>
        <a:bodyPr/>
        <a:lstStyle/>
        <a:p>
          <a:r>
            <a:rPr lang="en-US">
              <a:noFill/>
            </a:rPr>
            <a:t> </a:t>
          </a:r>
        </a:p>
      </dgm:t>
    </dgm:p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Degree Partitioning</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1385CAFF-5090-4CA8-AC1C-61F0BA3ACBF2}">
      <dgm:prSet phldrT="[Text]" custT="1"/>
      <dgm:spPr>
        <a:blipFill>
          <a:blip xmlns:r="http://schemas.openxmlformats.org/officeDocument/2006/relationships" r:embed="rId3"/>
          <a:stretch>
            <a:fillRect/>
          </a:stretch>
        </a:blipFill>
      </dgm:spPr>
      <dgm:t>
        <a:bodyPr/>
        <a:lstStyle/>
        <a:p>
          <a:r>
            <a:rPr lang="en-US">
              <a:noFill/>
            </a:rPr>
            <a:t> </a:t>
          </a:r>
        </a:p>
      </dgm:t>
    </dgm:pt>
    <dgm:pt modelId="{3F47C807-2E99-4C90-B2AA-8EAAEE0C63F1}" type="parTrans" cxnId="{69B7B7A2-B369-4171-AE7C-AC7DB06C20A4}">
      <dgm:prSet/>
      <dgm:spPr/>
      <dgm:t>
        <a:bodyPr/>
        <a:lstStyle/>
        <a:p>
          <a:endParaRPr lang="en-US"/>
        </a:p>
      </dgm:t>
    </dgm:pt>
    <dgm:pt modelId="{AF574886-D15F-4D7D-B496-937F55095BBA}" type="sibTrans" cxnId="{69B7B7A2-B369-4171-AE7C-AC7DB06C20A4}">
      <dgm:prSet/>
      <dgm:spPr/>
      <dgm:t>
        <a:bodyPr/>
        <a:lstStyle/>
        <a:p>
          <a:endParaRPr lang="en-US"/>
        </a:p>
      </dgm:t>
    </dgm:pt>
    <dgm:pt modelId="{668584E0-3935-4E16-A7F3-AFCAB6878182}">
      <dgm:prSet phldrT="[Text]" custT="1"/>
      <dgm:spPr>
        <a:blipFill>
          <a:blip xmlns:r="http://schemas.openxmlformats.org/officeDocument/2006/relationships" r:embed="rId4"/>
          <a:stretch>
            <a:fillRect/>
          </a:stretch>
        </a:blipFill>
      </dgm:spPr>
      <dgm:t>
        <a:bodyPr/>
        <a:lstStyle/>
        <a:p>
          <a:r>
            <a:rPr lang="en-US">
              <a:noFill/>
            </a:rPr>
            <a:t> </a:t>
          </a:r>
        </a:p>
      </dgm:t>
    </dgm:pt>
    <dgm:pt modelId="{EE61B75D-C5D7-4F97-86C3-FCD5E86A33B9}" type="parTrans" cxnId="{A925CD0A-9546-4C9A-A8F7-5CED2BF548E5}">
      <dgm:prSet/>
      <dgm:spPr/>
      <dgm:t>
        <a:bodyPr/>
        <a:lstStyle/>
        <a:p>
          <a:endParaRPr lang="en-US"/>
        </a:p>
      </dgm:t>
    </dgm:pt>
    <dgm:pt modelId="{408C3376-4EF0-4325-85CA-5426B0DCF140}" type="sibTrans" cxnId="{A925CD0A-9546-4C9A-A8F7-5CED2BF548E5}">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5" custScaleY="66028" custLinFactY="-2169" custLinFactNeighborX="688" custLinFactNeighborY="-100000">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5" custLinFactY="95929" custLinFactNeighborX="-305" custLinFactNeighborY="100000">
        <dgm:presLayoutVars>
          <dgm:chMax val="0"/>
          <dgm:bulletEnabled val="1"/>
        </dgm:presLayoutVars>
      </dgm:prSet>
      <dgm:spPr/>
    </dgm:pt>
    <dgm:pt modelId="{1634D7D8-EFA3-4E1A-9C69-B408B5A887FB}" type="pres">
      <dgm:prSet presAssocID="{D9EB1ED9-F585-459D-A0AB-4A4AC68D3B03}" presName="spacer" presStyleCnt="0"/>
      <dgm:spPr/>
    </dgm:pt>
    <dgm:pt modelId="{812D18D8-D956-4A9A-BF87-E8F10387819B}" type="pres">
      <dgm:prSet presAssocID="{668584E0-3935-4E16-A7F3-AFCAB6878182}" presName="parentText" presStyleLbl="node1" presStyleIdx="2" presStyleCnt="5" custLinFactY="95929" custLinFactNeighborX="-305" custLinFactNeighborY="100000">
        <dgm:presLayoutVars>
          <dgm:chMax val="0"/>
          <dgm:bulletEnabled val="1"/>
        </dgm:presLayoutVars>
      </dgm:prSet>
      <dgm:spPr/>
    </dgm:pt>
    <dgm:pt modelId="{F422E245-42C4-48B2-8CF5-D5CD90AE7FDE}" type="pres">
      <dgm:prSet presAssocID="{408C3376-4EF0-4325-85CA-5426B0DCF140}" presName="spacer" presStyleCnt="0"/>
      <dgm:spPr/>
    </dgm:pt>
    <dgm:pt modelId="{9EEAB811-52C1-4994-981F-0AA7A7C63C22}" type="pres">
      <dgm:prSet presAssocID="{1385CAFF-5090-4CA8-AC1C-61F0BA3ACBF2}" presName="parentText" presStyleLbl="node1" presStyleIdx="3" presStyleCnt="5" custFlipHor="1" custScaleX="60900" custLinFactY="-200000" custLinFactNeighborX="381" custLinFactNeighborY="-244590">
        <dgm:presLayoutVars>
          <dgm:chMax val="0"/>
          <dgm:bulletEnabled val="1"/>
        </dgm:presLayoutVars>
      </dgm:prSet>
      <dgm:spPr/>
    </dgm:pt>
    <dgm:pt modelId="{3721030C-3A1D-4C8C-AC29-7EFF10131601}" type="pres">
      <dgm:prSet presAssocID="{AF574886-D15F-4D7D-B496-937F55095BBA}" presName="spacer" presStyleCnt="0"/>
      <dgm:spPr/>
    </dgm:pt>
    <dgm:pt modelId="{6362F929-600F-495A-9B9C-042A5394E349}" type="pres">
      <dgm:prSet presAssocID="{06862A89-C65C-400C-8CFC-9CD8F43DD155}" presName="parentText" presStyleLbl="node1" presStyleIdx="4" presStyleCnt="5">
        <dgm:presLayoutVars>
          <dgm:chMax val="0"/>
          <dgm:bulletEnabled val="1"/>
        </dgm:presLayoutVars>
      </dgm:prSet>
      <dgm:spPr/>
    </dgm:pt>
  </dgm:ptLst>
  <dgm:cxnLst>
    <dgm:cxn modelId="{A925CD0A-9546-4C9A-A8F7-5CED2BF548E5}" srcId="{5A9FE939-A9CD-41DB-9A20-7D6FBDC57CE2}" destId="{668584E0-3935-4E16-A7F3-AFCAB6878182}" srcOrd="2" destOrd="0" parTransId="{EE61B75D-C5D7-4F97-86C3-FCD5E86A33B9}" sibTransId="{408C3376-4EF0-4325-85CA-5426B0DCF140}"/>
    <dgm:cxn modelId="{84779133-F33C-47F4-A1B2-A5243FCBB842}" type="presOf" srcId="{06862A89-C65C-400C-8CFC-9CD8F43DD155}" destId="{6362F929-600F-495A-9B9C-042A5394E349}"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F9184F5E-4DB7-4196-90D7-482DFD1FBD5E}" type="presOf" srcId="{1385CAFF-5090-4CA8-AC1C-61F0BA3ACBF2}" destId="{9EEAB811-52C1-4994-981F-0AA7A7C63C22}" srcOrd="0" destOrd="0" presId="urn:microsoft.com/office/officeart/2005/8/layout/vList2"/>
    <dgm:cxn modelId="{CB9BA062-EAE5-44EB-A77E-45FEE2A0B827}" type="presOf" srcId="{5A9FE939-A9CD-41DB-9A20-7D6FBDC57CE2}" destId="{10C5EC12-C058-4D5B-A591-1E02171C5E2B}" srcOrd="0" destOrd="0" presId="urn:microsoft.com/office/officeart/2005/8/layout/vList2"/>
    <dgm:cxn modelId="{01E7AF67-4D52-455A-9C86-3F9B0BBD1146}" srcId="{5A9FE939-A9CD-41DB-9A20-7D6FBDC57CE2}" destId="{06862A89-C65C-400C-8CFC-9CD8F43DD155}" srcOrd="4" destOrd="0" parTransId="{D5F0F149-7B19-401E-952D-2CA6FEF8E232}" sibTransId="{15AEF836-1E04-4615-B7B2-17F38C8594A6}"/>
    <dgm:cxn modelId="{8BEB127F-1D6E-4221-834C-8BD61553277C}" type="presOf" srcId="{F63533D7-E394-4B5A-9DAF-6A8534AEB948}" destId="{4827EBCB-D381-4E37-9FEA-57B67A355EA2}"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50A6EF94-4D90-4A65-8540-A73762D082C6}" type="presOf" srcId="{61A7CBD5-0C8D-4AB4-8798-672DAFE2B16A}" destId="{9C57168F-7574-4249-B754-D764A0A8DA2C}" srcOrd="0" destOrd="0" presId="urn:microsoft.com/office/officeart/2005/8/layout/vList2"/>
    <dgm:cxn modelId="{69B7B7A2-B369-4171-AE7C-AC7DB06C20A4}" srcId="{5A9FE939-A9CD-41DB-9A20-7D6FBDC57CE2}" destId="{1385CAFF-5090-4CA8-AC1C-61F0BA3ACBF2}" srcOrd="3" destOrd="0" parTransId="{3F47C807-2E99-4C90-B2AA-8EAAEE0C63F1}" sibTransId="{AF574886-D15F-4D7D-B496-937F55095BBA}"/>
    <dgm:cxn modelId="{4BBDACC6-B51F-442C-BC85-D8E01ACB03B1}" type="presOf" srcId="{668584E0-3935-4E16-A7F3-AFCAB6878182}" destId="{812D18D8-D956-4A9A-BF87-E8F10387819B}" srcOrd="0" destOrd="0" presId="urn:microsoft.com/office/officeart/2005/8/layout/vList2"/>
    <dgm:cxn modelId="{41BE380B-B783-4906-9903-FC94A00ADC46}" type="presParOf" srcId="{10C5EC12-C058-4D5B-A591-1E02171C5E2B}" destId="{9C57168F-7574-4249-B754-D764A0A8DA2C}" srcOrd="0" destOrd="0" presId="urn:microsoft.com/office/officeart/2005/8/layout/vList2"/>
    <dgm:cxn modelId="{9AA5858E-291F-4924-9F8C-227BF0DE32DC}" type="presParOf" srcId="{10C5EC12-C058-4D5B-A591-1E02171C5E2B}" destId="{040C27D3-E787-4511-8DC7-EC294A1B0AA4}" srcOrd="1" destOrd="0" presId="urn:microsoft.com/office/officeart/2005/8/layout/vList2"/>
    <dgm:cxn modelId="{D485DAB2-AD4A-4889-BE25-10BC2392719F}" type="presParOf" srcId="{10C5EC12-C058-4D5B-A591-1E02171C5E2B}" destId="{4827EBCB-D381-4E37-9FEA-57B67A355EA2}" srcOrd="2" destOrd="0" presId="urn:microsoft.com/office/officeart/2005/8/layout/vList2"/>
    <dgm:cxn modelId="{6AFA7A02-BFD7-4A4F-A5DA-8A095A7151BD}" type="presParOf" srcId="{10C5EC12-C058-4D5B-A591-1E02171C5E2B}" destId="{1634D7D8-EFA3-4E1A-9C69-B408B5A887FB}" srcOrd="3" destOrd="0" presId="urn:microsoft.com/office/officeart/2005/8/layout/vList2"/>
    <dgm:cxn modelId="{4A1BCD24-639C-447F-95A6-C1C41BB5C291}" type="presParOf" srcId="{10C5EC12-C058-4D5B-A591-1E02171C5E2B}" destId="{812D18D8-D956-4A9A-BF87-E8F10387819B}" srcOrd="4" destOrd="0" presId="urn:microsoft.com/office/officeart/2005/8/layout/vList2"/>
    <dgm:cxn modelId="{DAB53A9C-AC54-4229-BBB4-55C1B7FA64BB}" type="presParOf" srcId="{10C5EC12-C058-4D5B-A591-1E02171C5E2B}" destId="{F422E245-42C4-48B2-8CF5-D5CD90AE7FDE}" srcOrd="5" destOrd="0" presId="urn:microsoft.com/office/officeart/2005/8/layout/vList2"/>
    <dgm:cxn modelId="{3715221E-AD1E-421B-BA29-B9D1C43F0375}" type="presParOf" srcId="{10C5EC12-C058-4D5B-A591-1E02171C5E2B}" destId="{9EEAB811-52C1-4994-981F-0AA7A7C63C22}" srcOrd="6" destOrd="0" presId="urn:microsoft.com/office/officeart/2005/8/layout/vList2"/>
    <dgm:cxn modelId="{47658E71-87E1-4019-B9A2-8BBBA0340590}" type="presParOf" srcId="{10C5EC12-C058-4D5B-A591-1E02171C5E2B}" destId="{3721030C-3A1D-4C8C-AC29-7EFF10131601}" srcOrd="7" destOrd="0" presId="urn:microsoft.com/office/officeart/2005/8/layout/vList2"/>
    <dgm:cxn modelId="{4F07BEB8-A9EE-4A40-A9C6-A3C1DFF84E75}" type="presParOf" srcId="{10C5EC12-C058-4D5B-A591-1E02171C5E2B}" destId="{6362F929-600F-495A-9B9C-042A5394E34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dgm:spPr>
        <a:solidFill>
          <a:schemeClr val="bg1"/>
        </a:solidFill>
      </dgm:spPr>
      <dgm:t>
        <a:bodyPr/>
        <a:lstStyle/>
        <a:p>
          <a:pPr algn="ctr"/>
          <a:r>
            <a:rPr lang="en-US" dirty="0"/>
            <a:t>Compute centers for local data</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862A89-C65C-400C-8CFC-9CD8F43DD155}">
      <dgm:prSet phldrT="[Text]"/>
      <dgm:spPr>
        <a:solidFill>
          <a:schemeClr val="tx2">
            <a:lumMod val="40000"/>
            <a:lumOff val="60000"/>
          </a:schemeClr>
        </a:solidFill>
      </dgm:spPr>
      <dgm:t>
        <a:bodyPr/>
        <a:lstStyle/>
        <a:p>
          <a:pPr algn="ctr"/>
          <a:r>
            <a:rPr lang="en-US" dirty="0"/>
            <a:t>Compute constant approximation</a:t>
          </a:r>
        </a:p>
      </dgm:t>
    </dgm:p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9E290EDD-02AD-47A3-ABC6-66B3E17FD47E}">
      <dgm:prSet phldrT="[Text]"/>
      <dgm:spPr/>
      <dgm:t>
        <a:bodyPr/>
        <a:lstStyle/>
        <a:p>
          <a:pPr algn="ctr"/>
          <a:r>
            <a:rPr lang="en-US" dirty="0"/>
            <a:t>Communicate costs to nodes</a:t>
          </a:r>
        </a:p>
      </dgm:t>
    </dgm:pt>
    <dgm:pt modelId="{0F8969B3-0E77-4470-9387-C1E138A4F103}" type="parTrans" cxnId="{F8326378-AD0C-42E9-BF5F-220DEAD29745}">
      <dgm:prSet/>
      <dgm:spPr/>
      <dgm:t>
        <a:bodyPr/>
        <a:lstStyle/>
        <a:p>
          <a:pPr algn="ctr"/>
          <a:endParaRPr lang="en-US"/>
        </a:p>
      </dgm:t>
    </dgm:pt>
    <dgm:pt modelId="{2088E046-50A9-4DD2-A17C-687D63D919EB}" type="sibTrans" cxnId="{F8326378-AD0C-42E9-BF5F-220DEAD29745}">
      <dgm:prSet/>
      <dgm:spPr/>
      <dgm:t>
        <a:bodyPr/>
        <a:lstStyle/>
        <a:p>
          <a:pPr algn="ctr"/>
          <a:endParaRPr lang="en-US"/>
        </a:p>
      </dgm:t>
    </dgm:pt>
    <dgm:pt modelId="{363CCC04-E267-422B-BE85-F1AF602FA0EE}">
      <dgm:prSet/>
      <dgm:spPr/>
      <dgm:t>
        <a:bodyPr/>
        <a:lstStyle/>
        <a:p>
          <a:pPr algn="ctr"/>
          <a:r>
            <a:rPr lang="en-US" dirty="0"/>
            <a:t>Compute number of points to be sampled</a:t>
          </a:r>
        </a:p>
      </dgm:t>
    </dgm:pt>
    <dgm:pt modelId="{EAAE75C3-7FDF-4D42-BB49-3BFB8FDAB5EC}" type="parTrans" cxnId="{45B32F79-1258-48D5-850E-D6116FF0F60B}">
      <dgm:prSet/>
      <dgm:spPr/>
      <dgm:t>
        <a:bodyPr/>
        <a:lstStyle/>
        <a:p>
          <a:pPr algn="ctr"/>
          <a:endParaRPr lang="en-US"/>
        </a:p>
      </dgm:t>
    </dgm:pt>
    <dgm:pt modelId="{73866EF3-78C7-446E-B9A8-9B20503882EF}" type="sibTrans" cxnId="{45B32F79-1258-48D5-850E-D6116FF0F60B}">
      <dgm:prSet/>
      <dgm:spPr/>
      <dgm:t>
        <a:bodyPr/>
        <a:lstStyle/>
        <a:p>
          <a:pPr algn="ctr"/>
          <a:endParaRPr lang="en-US"/>
        </a:p>
      </dgm:t>
    </dgm:pt>
    <dgm:pt modelId="{060FF34E-57CE-4000-B233-A284C6B909F0}">
      <dgm:prSet/>
      <dgm:spPr/>
      <dgm:t>
        <a:bodyPr/>
        <a:lstStyle/>
        <a:p>
          <a:pPr algn="ctr"/>
          <a:r>
            <a:rPr lang="en-US" dirty="0"/>
            <a:t>Set weights on local data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B4227400-849E-474E-A007-C32E0E742053}">
      <dgm:prSet/>
      <dgm:spPr/>
      <dgm:t>
        <a:bodyPr/>
        <a:lstStyle/>
        <a:p>
          <a:pPr algn="ctr"/>
          <a:r>
            <a:rPr lang="en-US" dirty="0"/>
            <a:t>Random Sampling of points to coreset</a:t>
          </a:r>
        </a:p>
      </dgm:t>
    </dgm:pt>
    <dgm:pt modelId="{44D24B61-4815-4FAB-818B-62F29EE097C7}" type="parTrans" cxnId="{082EF049-B0BE-4A6B-9311-28C72D624AE4}">
      <dgm:prSet/>
      <dgm:spPr/>
      <dgm:t>
        <a:bodyPr/>
        <a:lstStyle/>
        <a:p>
          <a:pPr algn="ctr"/>
          <a:endParaRPr lang="en-US"/>
        </a:p>
      </dgm:t>
    </dgm:pt>
    <dgm:pt modelId="{87B57AD5-0C4F-4AC6-AAFC-7E23A0318246}" type="sibTrans" cxnId="{082EF049-B0BE-4A6B-9311-28C72D624AE4}">
      <dgm:prSet/>
      <dgm:spPr/>
      <dgm:t>
        <a:bodyPr/>
        <a:lstStyle/>
        <a:p>
          <a:pPr algn="ctr"/>
          <a:endParaRPr lang="en-US"/>
        </a:p>
      </dgm:t>
    </dgm:pt>
    <dgm:pt modelId="{3F746029-AA07-4CBA-840A-C69BA6174D85}">
      <dgm:prSet/>
      <dgm:spPr/>
      <dgm:t>
        <a:bodyPr/>
        <a:lstStyle/>
        <a:p>
          <a:pPr algn="ctr"/>
          <a:r>
            <a:rPr lang="en-US" dirty="0"/>
            <a:t>Inclusion of local centers to coreset</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9">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9">
        <dgm:presLayoutVars>
          <dgm:chMax val="0"/>
          <dgm:bulletEnabled val="1"/>
        </dgm:presLayoutVars>
      </dgm:prSet>
      <dgm:spPr/>
    </dgm:pt>
    <dgm:pt modelId="{1634D7D8-EFA3-4E1A-9C69-B408B5A887FB}" type="pres">
      <dgm:prSet presAssocID="{D9EB1ED9-F585-459D-A0AB-4A4AC68D3B03}" presName="spacer" presStyleCnt="0"/>
      <dgm:spPr/>
    </dgm:pt>
    <dgm:pt modelId="{6362F929-600F-495A-9B9C-042A5394E349}" type="pres">
      <dgm:prSet presAssocID="{06862A89-C65C-400C-8CFC-9CD8F43DD155}" presName="parentText" presStyleLbl="node1" presStyleIdx="2" presStyleCnt="9">
        <dgm:presLayoutVars>
          <dgm:chMax val="0"/>
          <dgm:bulletEnabled val="1"/>
        </dgm:presLayoutVars>
      </dgm:prSet>
      <dgm:spPr/>
    </dgm:pt>
    <dgm:pt modelId="{EE0F5E99-E6DC-427B-A8E8-F5CC34CE2BFE}" type="pres">
      <dgm:prSet presAssocID="{15AEF836-1E04-4615-B7B2-17F38C8594A6}" presName="spacer" presStyleCnt="0"/>
      <dgm:spPr/>
    </dgm:pt>
    <dgm:pt modelId="{0AB0A4AD-281B-4768-9A39-54472DE6FC41}" type="pres">
      <dgm:prSet presAssocID="{9E290EDD-02AD-47A3-ABC6-66B3E17FD47E}" presName="parentText" presStyleLbl="node1" presStyleIdx="3" presStyleCnt="9">
        <dgm:presLayoutVars>
          <dgm:chMax val="0"/>
          <dgm:bulletEnabled val="1"/>
        </dgm:presLayoutVars>
      </dgm:prSet>
      <dgm:spPr/>
    </dgm:pt>
    <dgm:pt modelId="{1FEA75A5-6A25-4BE8-B018-332F572EF685}" type="pres">
      <dgm:prSet presAssocID="{2088E046-50A9-4DD2-A17C-687D63D919EB}" presName="spacer" presStyleCnt="0"/>
      <dgm:spPr/>
    </dgm:pt>
    <dgm:pt modelId="{5D7CA678-A67E-4567-9BAF-A3BABB086CB8}" type="pres">
      <dgm:prSet presAssocID="{D5E05E36-BE32-41DF-90E8-D02D0E562E3A}" presName="parentText" presStyleLbl="node1" presStyleIdx="4" presStyleCnt="9">
        <dgm:presLayoutVars>
          <dgm:chMax val="0"/>
          <dgm:bulletEnabled val="1"/>
        </dgm:presLayoutVars>
      </dgm:prSet>
      <dgm:spPr/>
    </dgm:pt>
    <dgm:pt modelId="{3F907982-EFDC-456A-A9FF-F01F485CA7F6}" type="pres">
      <dgm:prSet presAssocID="{92705213-B2F1-49CE-A18D-E86C27681FF7}" presName="spacer" presStyleCnt="0"/>
      <dgm:spPr/>
    </dgm:pt>
    <dgm:pt modelId="{1F40A814-9716-40D1-8C15-C90984292291}" type="pres">
      <dgm:prSet presAssocID="{363CCC04-E267-422B-BE85-F1AF602FA0EE}" presName="parentText" presStyleLbl="node1" presStyleIdx="5" presStyleCnt="9">
        <dgm:presLayoutVars>
          <dgm:chMax val="0"/>
          <dgm:bulletEnabled val="1"/>
        </dgm:presLayoutVars>
      </dgm:prSet>
      <dgm:spPr/>
    </dgm:pt>
    <dgm:pt modelId="{E36A5ABB-B39E-40DA-93CE-7A51813866DB}" type="pres">
      <dgm:prSet presAssocID="{73866EF3-78C7-446E-B9A8-9B20503882EF}" presName="spacer" presStyleCnt="0"/>
      <dgm:spPr/>
    </dgm:pt>
    <dgm:pt modelId="{02EDC758-C67E-4D8C-A6AF-80EEFFDED370}" type="pres">
      <dgm:prSet presAssocID="{060FF34E-57CE-4000-B233-A284C6B909F0}" presName="parentText" presStyleLbl="node1" presStyleIdx="6" presStyleCnt="9">
        <dgm:presLayoutVars>
          <dgm:chMax val="0"/>
          <dgm:bulletEnabled val="1"/>
        </dgm:presLayoutVars>
      </dgm:prSet>
      <dgm:spPr/>
    </dgm:pt>
    <dgm:pt modelId="{BA1E207F-8402-4C9F-A62D-05A6F1E7954B}" type="pres">
      <dgm:prSet presAssocID="{476D1011-9846-42BE-90A6-1C0A1192E54D}" presName="spacer" presStyleCnt="0"/>
      <dgm:spPr/>
    </dgm:pt>
    <dgm:pt modelId="{D01D96C4-5F6B-427C-BE41-B4B85555B714}" type="pres">
      <dgm:prSet presAssocID="{B4227400-849E-474E-A007-C32E0E742053}" presName="parentText" presStyleLbl="node1" presStyleIdx="7" presStyleCnt="9">
        <dgm:presLayoutVars>
          <dgm:chMax val="0"/>
          <dgm:bulletEnabled val="1"/>
        </dgm:presLayoutVars>
      </dgm:prSet>
      <dgm:spPr/>
    </dgm:pt>
    <dgm:pt modelId="{2E9EFE10-5788-4D5A-AD2F-C0265C985907}" type="pres">
      <dgm:prSet presAssocID="{87B57AD5-0C4F-4AC6-AAFC-7E23A0318246}" presName="spacer" presStyleCnt="0"/>
      <dgm:spPr/>
    </dgm:pt>
    <dgm:pt modelId="{6FAFB610-CD56-43EE-9835-5BE2F49C6FBC}" type="pres">
      <dgm:prSet presAssocID="{3F746029-AA07-4CBA-840A-C69BA6174D85}" presName="parentText" presStyleLbl="node1" presStyleIdx="8" presStyleCnt="9">
        <dgm:presLayoutVars>
          <dgm:chMax val="0"/>
          <dgm:bulletEnabled val="1"/>
        </dgm:presLayoutVars>
      </dgm:prSet>
      <dgm:spPr/>
    </dgm:pt>
  </dgm:ptLst>
  <dgm:cxnLst>
    <dgm:cxn modelId="{F6F34E18-EE99-4A2B-8336-B987251E6AEE}" type="presOf" srcId="{61A7CBD5-0C8D-4AB4-8798-672DAFE2B16A}" destId="{9C57168F-7574-4249-B754-D764A0A8DA2C}" srcOrd="0" destOrd="0" presId="urn:microsoft.com/office/officeart/2005/8/layout/vList2"/>
    <dgm:cxn modelId="{575D5D24-01D4-4105-AA16-26F677072FE0}" type="presOf" srcId="{5A9FE939-A9CD-41DB-9A20-7D6FBDC57CE2}" destId="{10C5EC12-C058-4D5B-A591-1E02171C5E2B}"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3F9D6D3C-6A3E-469A-9A16-A9C0FD43E4A3}" type="presOf" srcId="{363CCC04-E267-422B-BE85-F1AF602FA0EE}" destId="{1F40A814-9716-40D1-8C15-C90984292291}" srcOrd="0" destOrd="0" presId="urn:microsoft.com/office/officeart/2005/8/layout/vList2"/>
    <dgm:cxn modelId="{01E7AF67-4D52-455A-9C86-3F9B0BBD1146}" srcId="{5A9FE939-A9CD-41DB-9A20-7D6FBDC57CE2}" destId="{06862A89-C65C-400C-8CFC-9CD8F43DD155}" srcOrd="2" destOrd="0" parTransId="{D5F0F149-7B19-401E-952D-2CA6FEF8E232}" sibTransId="{15AEF836-1E04-4615-B7B2-17F38C8594A6}"/>
    <dgm:cxn modelId="{082EF049-B0BE-4A6B-9311-28C72D624AE4}" srcId="{5A9FE939-A9CD-41DB-9A20-7D6FBDC57CE2}" destId="{B4227400-849E-474E-A007-C32E0E742053}" srcOrd="7" destOrd="0" parTransId="{44D24B61-4815-4FAB-818B-62F29EE097C7}" sibTransId="{87B57AD5-0C4F-4AC6-AAFC-7E23A0318246}"/>
    <dgm:cxn modelId="{7BFEC84A-D52C-45D7-997B-38D3A73C793B}" type="presOf" srcId="{D5E05E36-BE32-41DF-90E8-D02D0E562E3A}" destId="{5D7CA678-A67E-4567-9BAF-A3BABB086CB8}" srcOrd="0" destOrd="0" presId="urn:microsoft.com/office/officeart/2005/8/layout/vList2"/>
    <dgm:cxn modelId="{96A7F26A-C1D9-4A98-A7EF-C8BA70A3DC1C}" type="presOf" srcId="{3F746029-AA07-4CBA-840A-C69BA6174D85}" destId="{6FAFB610-CD56-43EE-9835-5BE2F49C6FBC}" srcOrd="0" destOrd="0" presId="urn:microsoft.com/office/officeart/2005/8/layout/vList2"/>
    <dgm:cxn modelId="{6FC6F84A-740D-4BC2-9176-351F0EFD1EB9}" srcId="{5A9FE939-A9CD-41DB-9A20-7D6FBDC57CE2}" destId="{060FF34E-57CE-4000-B233-A284C6B909F0}" srcOrd="6"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AE58A257-9EF8-45C6-A683-82DC5DB332A9}" type="presOf" srcId="{F63533D7-E394-4B5A-9DAF-6A8534AEB948}" destId="{4827EBCB-D381-4E37-9FEA-57B67A355EA2}" srcOrd="0" destOrd="0" presId="urn:microsoft.com/office/officeart/2005/8/layout/vList2"/>
    <dgm:cxn modelId="{F8326378-AD0C-42E9-BF5F-220DEAD29745}" srcId="{5A9FE939-A9CD-41DB-9A20-7D6FBDC57CE2}" destId="{9E290EDD-02AD-47A3-ABC6-66B3E17FD47E}" srcOrd="3" destOrd="0" parTransId="{0F8969B3-0E77-4470-9387-C1E138A4F103}" sibTransId="{2088E046-50A9-4DD2-A17C-687D63D919EB}"/>
    <dgm:cxn modelId="{43F42A79-ECBF-46F9-9D66-1B97FE75321D}" srcId="{5A9FE939-A9CD-41DB-9A20-7D6FBDC57CE2}" destId="{3F746029-AA07-4CBA-840A-C69BA6174D85}" srcOrd="8" destOrd="0" parTransId="{16C92A0A-8647-4995-B822-486571A77917}" sibTransId="{569B1958-D72D-464A-81AD-6D328C30B913}"/>
    <dgm:cxn modelId="{45B32F79-1258-48D5-850E-D6116FF0F60B}" srcId="{5A9FE939-A9CD-41DB-9A20-7D6FBDC57CE2}" destId="{363CCC04-E267-422B-BE85-F1AF602FA0EE}" srcOrd="5" destOrd="0" parTransId="{EAAE75C3-7FDF-4D42-BB49-3BFB8FDAB5EC}" sibTransId="{73866EF3-78C7-446E-B9A8-9B20503882EF}"/>
    <dgm:cxn modelId="{1B096C80-FCEB-4C14-B877-AADADC749654}" type="presOf" srcId="{B4227400-849E-474E-A007-C32E0E742053}" destId="{D01D96C4-5F6B-427C-BE41-B4B85555B714}"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797561B0-9096-4A2E-AA6F-DA56D5975663}" type="presOf" srcId="{06862A89-C65C-400C-8CFC-9CD8F43DD155}" destId="{6362F929-600F-495A-9B9C-042A5394E349}" srcOrd="0" destOrd="0" presId="urn:microsoft.com/office/officeart/2005/8/layout/vList2"/>
    <dgm:cxn modelId="{0EB8BDC1-3D04-4BB3-9D8F-4104AC4C949A}" type="presOf" srcId="{060FF34E-57CE-4000-B233-A284C6B909F0}" destId="{02EDC758-C67E-4D8C-A6AF-80EEFFDED370}" srcOrd="0" destOrd="0" presId="urn:microsoft.com/office/officeart/2005/8/layout/vList2"/>
    <dgm:cxn modelId="{7F6D82DA-F477-49F4-961B-1D5F31EE753C}" type="presOf" srcId="{9E290EDD-02AD-47A3-ABC6-66B3E17FD47E}" destId="{0AB0A4AD-281B-4768-9A39-54472DE6FC41}" srcOrd="0" destOrd="0" presId="urn:microsoft.com/office/officeart/2005/8/layout/vList2"/>
    <dgm:cxn modelId="{5EB48A48-A22D-49BE-B15E-1CD67989C198}" type="presParOf" srcId="{10C5EC12-C058-4D5B-A591-1E02171C5E2B}" destId="{9C57168F-7574-4249-B754-D764A0A8DA2C}" srcOrd="0" destOrd="0" presId="urn:microsoft.com/office/officeart/2005/8/layout/vList2"/>
    <dgm:cxn modelId="{8E34A6CB-BC27-4934-93D0-1DABF19DDE6F}" type="presParOf" srcId="{10C5EC12-C058-4D5B-A591-1E02171C5E2B}" destId="{040C27D3-E787-4511-8DC7-EC294A1B0AA4}" srcOrd="1" destOrd="0" presId="urn:microsoft.com/office/officeart/2005/8/layout/vList2"/>
    <dgm:cxn modelId="{00E05335-6C42-473D-A83B-0415348B9D06}" type="presParOf" srcId="{10C5EC12-C058-4D5B-A591-1E02171C5E2B}" destId="{4827EBCB-D381-4E37-9FEA-57B67A355EA2}" srcOrd="2" destOrd="0" presId="urn:microsoft.com/office/officeart/2005/8/layout/vList2"/>
    <dgm:cxn modelId="{C970BF8F-7505-4338-ACC7-39B6BAF4735E}" type="presParOf" srcId="{10C5EC12-C058-4D5B-A591-1E02171C5E2B}" destId="{1634D7D8-EFA3-4E1A-9C69-B408B5A887FB}" srcOrd="3" destOrd="0" presId="urn:microsoft.com/office/officeart/2005/8/layout/vList2"/>
    <dgm:cxn modelId="{96AFC1CF-9B75-4334-9817-E2540FB2D220}" type="presParOf" srcId="{10C5EC12-C058-4D5B-A591-1E02171C5E2B}" destId="{6362F929-600F-495A-9B9C-042A5394E349}" srcOrd="4" destOrd="0" presId="urn:microsoft.com/office/officeart/2005/8/layout/vList2"/>
    <dgm:cxn modelId="{600A0DA9-0D7A-400E-AB82-91E6E040DF6B}" type="presParOf" srcId="{10C5EC12-C058-4D5B-A591-1E02171C5E2B}" destId="{EE0F5E99-E6DC-427B-A8E8-F5CC34CE2BFE}" srcOrd="5" destOrd="0" presId="urn:microsoft.com/office/officeart/2005/8/layout/vList2"/>
    <dgm:cxn modelId="{C8648C0A-8876-419D-A832-70E65552C12A}" type="presParOf" srcId="{10C5EC12-C058-4D5B-A591-1E02171C5E2B}" destId="{0AB0A4AD-281B-4768-9A39-54472DE6FC41}" srcOrd="6" destOrd="0" presId="urn:microsoft.com/office/officeart/2005/8/layout/vList2"/>
    <dgm:cxn modelId="{D7C6C171-29EF-4FA4-8F6F-6E35964E061B}" type="presParOf" srcId="{10C5EC12-C058-4D5B-A591-1E02171C5E2B}" destId="{1FEA75A5-6A25-4BE8-B018-332F572EF685}" srcOrd="7" destOrd="0" presId="urn:microsoft.com/office/officeart/2005/8/layout/vList2"/>
    <dgm:cxn modelId="{D377AF4E-4123-4BD6-819F-DDD28BEDB59A}" type="presParOf" srcId="{10C5EC12-C058-4D5B-A591-1E02171C5E2B}" destId="{5D7CA678-A67E-4567-9BAF-A3BABB086CB8}" srcOrd="8" destOrd="0" presId="urn:microsoft.com/office/officeart/2005/8/layout/vList2"/>
    <dgm:cxn modelId="{FD588E01-B140-476F-A86A-7C216A43880F}" type="presParOf" srcId="{10C5EC12-C058-4D5B-A591-1E02171C5E2B}" destId="{3F907982-EFDC-456A-A9FF-F01F485CA7F6}" srcOrd="9" destOrd="0" presId="urn:microsoft.com/office/officeart/2005/8/layout/vList2"/>
    <dgm:cxn modelId="{56EC0434-8299-4579-87F2-2BE625D36420}" type="presParOf" srcId="{10C5EC12-C058-4D5B-A591-1E02171C5E2B}" destId="{1F40A814-9716-40D1-8C15-C90984292291}" srcOrd="10" destOrd="0" presId="urn:microsoft.com/office/officeart/2005/8/layout/vList2"/>
    <dgm:cxn modelId="{F0068431-0A47-453D-B07D-EC585F1B9266}" type="presParOf" srcId="{10C5EC12-C058-4D5B-A591-1E02171C5E2B}" destId="{E36A5ABB-B39E-40DA-93CE-7A51813866DB}" srcOrd="11" destOrd="0" presId="urn:microsoft.com/office/officeart/2005/8/layout/vList2"/>
    <dgm:cxn modelId="{EC3262BD-BFA1-4CE6-A950-DA2342C4A555}" type="presParOf" srcId="{10C5EC12-C058-4D5B-A591-1E02171C5E2B}" destId="{02EDC758-C67E-4D8C-A6AF-80EEFFDED370}" srcOrd="12" destOrd="0" presId="urn:microsoft.com/office/officeart/2005/8/layout/vList2"/>
    <dgm:cxn modelId="{4B2A456C-CDBF-4362-9999-D6BCDAE5101F}" type="presParOf" srcId="{10C5EC12-C058-4D5B-A591-1E02171C5E2B}" destId="{BA1E207F-8402-4C9F-A62D-05A6F1E7954B}" srcOrd="13" destOrd="0" presId="urn:microsoft.com/office/officeart/2005/8/layout/vList2"/>
    <dgm:cxn modelId="{2B7F9A76-7061-4693-8211-B9381B391B36}" type="presParOf" srcId="{10C5EC12-C058-4D5B-A591-1E02171C5E2B}" destId="{D01D96C4-5F6B-427C-BE41-B4B85555B714}" srcOrd="14" destOrd="0" presId="urn:microsoft.com/office/officeart/2005/8/layout/vList2"/>
    <dgm:cxn modelId="{6C822641-072A-4BB3-882F-FAA291FFEC75}" type="presParOf" srcId="{10C5EC12-C058-4D5B-A591-1E02171C5E2B}" destId="{2E9EFE10-5788-4D5A-AD2F-C0265C985907}" srcOrd="15" destOrd="0" presId="urn:microsoft.com/office/officeart/2005/8/layout/vList2"/>
    <dgm:cxn modelId="{BCD03E6A-0DBC-4224-A275-34DF6E32504D}" type="presParOf" srcId="{10C5EC12-C058-4D5B-A591-1E02171C5E2B}" destId="{6FAFB610-CD56-43EE-9835-5BE2F49C6FB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dgm:spPr>
        <a:solidFill>
          <a:schemeClr val="bg1"/>
        </a:solidFill>
      </dgm:spPr>
      <dgm:t>
        <a:bodyPr/>
        <a:lstStyle/>
        <a:p>
          <a:pPr algn="ctr"/>
          <a:r>
            <a:rPr lang="en-US" dirty="0"/>
            <a:t>Compute centers for local data</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862A89-C65C-400C-8CFC-9CD8F43DD155}">
      <dgm:prSet phldrT="[Text]"/>
      <dgm:spPr>
        <a:solidFill>
          <a:schemeClr val="bg1"/>
        </a:solidFill>
      </dgm:spPr>
      <dgm:t>
        <a:bodyPr/>
        <a:lstStyle/>
        <a:p>
          <a:pPr algn="ctr"/>
          <a:r>
            <a:rPr lang="en-US" dirty="0"/>
            <a:t>Compute constant approximation</a:t>
          </a:r>
        </a:p>
      </dgm:t>
    </dgm:p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9E290EDD-02AD-47A3-ABC6-66B3E17FD47E}">
      <dgm:prSet phldrT="[Text]"/>
      <dgm:spPr>
        <a:solidFill>
          <a:schemeClr val="accent1">
            <a:lumMod val="60000"/>
            <a:lumOff val="40000"/>
          </a:schemeClr>
        </a:solidFill>
      </dgm:spPr>
      <dgm:t>
        <a:bodyPr/>
        <a:lstStyle/>
        <a:p>
          <a:pPr algn="ctr"/>
          <a:r>
            <a:rPr lang="en-US" dirty="0"/>
            <a:t>Communicate costs to nodes</a:t>
          </a:r>
        </a:p>
      </dgm:t>
    </dgm:pt>
    <dgm:pt modelId="{0F8969B3-0E77-4470-9387-C1E138A4F103}" type="parTrans" cxnId="{F8326378-AD0C-42E9-BF5F-220DEAD29745}">
      <dgm:prSet/>
      <dgm:spPr/>
      <dgm:t>
        <a:bodyPr/>
        <a:lstStyle/>
        <a:p>
          <a:pPr algn="ctr"/>
          <a:endParaRPr lang="en-US"/>
        </a:p>
      </dgm:t>
    </dgm:pt>
    <dgm:pt modelId="{2088E046-50A9-4DD2-A17C-687D63D919EB}" type="sibTrans" cxnId="{F8326378-AD0C-42E9-BF5F-220DEAD29745}">
      <dgm:prSet/>
      <dgm:spPr/>
      <dgm:t>
        <a:bodyPr/>
        <a:lstStyle/>
        <a:p>
          <a:pPr algn="ctr"/>
          <a:endParaRPr lang="en-US"/>
        </a:p>
      </dgm:t>
    </dgm:pt>
    <dgm:pt modelId="{363CCC04-E267-422B-BE85-F1AF602FA0EE}">
      <dgm:prSet/>
      <dgm:spPr/>
      <dgm:t>
        <a:bodyPr/>
        <a:lstStyle/>
        <a:p>
          <a:pPr algn="ctr"/>
          <a:r>
            <a:rPr lang="en-US" dirty="0"/>
            <a:t>Compute number of points to be sampled</a:t>
          </a:r>
        </a:p>
      </dgm:t>
    </dgm:pt>
    <dgm:pt modelId="{EAAE75C3-7FDF-4D42-BB49-3BFB8FDAB5EC}" type="parTrans" cxnId="{45B32F79-1258-48D5-850E-D6116FF0F60B}">
      <dgm:prSet/>
      <dgm:spPr/>
      <dgm:t>
        <a:bodyPr/>
        <a:lstStyle/>
        <a:p>
          <a:pPr algn="ctr"/>
          <a:endParaRPr lang="en-US"/>
        </a:p>
      </dgm:t>
    </dgm:pt>
    <dgm:pt modelId="{73866EF3-78C7-446E-B9A8-9B20503882EF}" type="sibTrans" cxnId="{45B32F79-1258-48D5-850E-D6116FF0F60B}">
      <dgm:prSet/>
      <dgm:spPr/>
      <dgm:t>
        <a:bodyPr/>
        <a:lstStyle/>
        <a:p>
          <a:pPr algn="ctr"/>
          <a:endParaRPr lang="en-US"/>
        </a:p>
      </dgm:t>
    </dgm:pt>
    <dgm:pt modelId="{060FF34E-57CE-4000-B233-A284C6B909F0}">
      <dgm:prSet/>
      <dgm:spPr/>
      <dgm:t>
        <a:bodyPr/>
        <a:lstStyle/>
        <a:p>
          <a:pPr algn="ctr"/>
          <a:r>
            <a:rPr lang="en-US" dirty="0"/>
            <a:t>Set weights on local data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B4227400-849E-474E-A007-C32E0E742053}">
      <dgm:prSet/>
      <dgm:spPr/>
      <dgm:t>
        <a:bodyPr/>
        <a:lstStyle/>
        <a:p>
          <a:pPr algn="ctr"/>
          <a:r>
            <a:rPr lang="en-US" dirty="0"/>
            <a:t>Random Sampling of points to coreset</a:t>
          </a:r>
        </a:p>
      </dgm:t>
    </dgm:pt>
    <dgm:pt modelId="{44D24B61-4815-4FAB-818B-62F29EE097C7}" type="parTrans" cxnId="{082EF049-B0BE-4A6B-9311-28C72D624AE4}">
      <dgm:prSet/>
      <dgm:spPr/>
      <dgm:t>
        <a:bodyPr/>
        <a:lstStyle/>
        <a:p>
          <a:pPr algn="ctr"/>
          <a:endParaRPr lang="en-US"/>
        </a:p>
      </dgm:t>
    </dgm:pt>
    <dgm:pt modelId="{87B57AD5-0C4F-4AC6-AAFC-7E23A0318246}" type="sibTrans" cxnId="{082EF049-B0BE-4A6B-9311-28C72D624AE4}">
      <dgm:prSet/>
      <dgm:spPr/>
      <dgm:t>
        <a:bodyPr/>
        <a:lstStyle/>
        <a:p>
          <a:pPr algn="ctr"/>
          <a:endParaRPr lang="en-US"/>
        </a:p>
      </dgm:t>
    </dgm:pt>
    <dgm:pt modelId="{3F746029-AA07-4CBA-840A-C69BA6174D85}">
      <dgm:prSet/>
      <dgm:spPr/>
      <dgm:t>
        <a:bodyPr/>
        <a:lstStyle/>
        <a:p>
          <a:pPr algn="ctr"/>
          <a:r>
            <a:rPr lang="en-US" dirty="0"/>
            <a:t>Inclusion of local centers to coreset</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9">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9">
        <dgm:presLayoutVars>
          <dgm:chMax val="0"/>
          <dgm:bulletEnabled val="1"/>
        </dgm:presLayoutVars>
      </dgm:prSet>
      <dgm:spPr/>
    </dgm:pt>
    <dgm:pt modelId="{1634D7D8-EFA3-4E1A-9C69-B408B5A887FB}" type="pres">
      <dgm:prSet presAssocID="{D9EB1ED9-F585-459D-A0AB-4A4AC68D3B03}" presName="spacer" presStyleCnt="0"/>
      <dgm:spPr/>
    </dgm:pt>
    <dgm:pt modelId="{6362F929-600F-495A-9B9C-042A5394E349}" type="pres">
      <dgm:prSet presAssocID="{06862A89-C65C-400C-8CFC-9CD8F43DD155}" presName="parentText" presStyleLbl="node1" presStyleIdx="2" presStyleCnt="9">
        <dgm:presLayoutVars>
          <dgm:chMax val="0"/>
          <dgm:bulletEnabled val="1"/>
        </dgm:presLayoutVars>
      </dgm:prSet>
      <dgm:spPr/>
    </dgm:pt>
    <dgm:pt modelId="{EE0F5E99-E6DC-427B-A8E8-F5CC34CE2BFE}" type="pres">
      <dgm:prSet presAssocID="{15AEF836-1E04-4615-B7B2-17F38C8594A6}" presName="spacer" presStyleCnt="0"/>
      <dgm:spPr/>
    </dgm:pt>
    <dgm:pt modelId="{0AB0A4AD-281B-4768-9A39-54472DE6FC41}" type="pres">
      <dgm:prSet presAssocID="{9E290EDD-02AD-47A3-ABC6-66B3E17FD47E}" presName="parentText" presStyleLbl="node1" presStyleIdx="3" presStyleCnt="9">
        <dgm:presLayoutVars>
          <dgm:chMax val="0"/>
          <dgm:bulletEnabled val="1"/>
        </dgm:presLayoutVars>
      </dgm:prSet>
      <dgm:spPr/>
    </dgm:pt>
    <dgm:pt modelId="{1FEA75A5-6A25-4BE8-B018-332F572EF685}" type="pres">
      <dgm:prSet presAssocID="{2088E046-50A9-4DD2-A17C-687D63D919EB}" presName="spacer" presStyleCnt="0"/>
      <dgm:spPr/>
    </dgm:pt>
    <dgm:pt modelId="{5D7CA678-A67E-4567-9BAF-A3BABB086CB8}" type="pres">
      <dgm:prSet presAssocID="{D5E05E36-BE32-41DF-90E8-D02D0E562E3A}" presName="parentText" presStyleLbl="node1" presStyleIdx="4" presStyleCnt="9">
        <dgm:presLayoutVars>
          <dgm:chMax val="0"/>
          <dgm:bulletEnabled val="1"/>
        </dgm:presLayoutVars>
      </dgm:prSet>
      <dgm:spPr/>
    </dgm:pt>
    <dgm:pt modelId="{3F907982-EFDC-456A-A9FF-F01F485CA7F6}" type="pres">
      <dgm:prSet presAssocID="{92705213-B2F1-49CE-A18D-E86C27681FF7}" presName="spacer" presStyleCnt="0"/>
      <dgm:spPr/>
    </dgm:pt>
    <dgm:pt modelId="{1F40A814-9716-40D1-8C15-C90984292291}" type="pres">
      <dgm:prSet presAssocID="{363CCC04-E267-422B-BE85-F1AF602FA0EE}" presName="parentText" presStyleLbl="node1" presStyleIdx="5" presStyleCnt="9">
        <dgm:presLayoutVars>
          <dgm:chMax val="0"/>
          <dgm:bulletEnabled val="1"/>
        </dgm:presLayoutVars>
      </dgm:prSet>
      <dgm:spPr/>
    </dgm:pt>
    <dgm:pt modelId="{E36A5ABB-B39E-40DA-93CE-7A51813866DB}" type="pres">
      <dgm:prSet presAssocID="{73866EF3-78C7-446E-B9A8-9B20503882EF}" presName="spacer" presStyleCnt="0"/>
      <dgm:spPr/>
    </dgm:pt>
    <dgm:pt modelId="{02EDC758-C67E-4D8C-A6AF-80EEFFDED370}" type="pres">
      <dgm:prSet presAssocID="{060FF34E-57CE-4000-B233-A284C6B909F0}" presName="parentText" presStyleLbl="node1" presStyleIdx="6" presStyleCnt="9">
        <dgm:presLayoutVars>
          <dgm:chMax val="0"/>
          <dgm:bulletEnabled val="1"/>
        </dgm:presLayoutVars>
      </dgm:prSet>
      <dgm:spPr/>
    </dgm:pt>
    <dgm:pt modelId="{BA1E207F-8402-4C9F-A62D-05A6F1E7954B}" type="pres">
      <dgm:prSet presAssocID="{476D1011-9846-42BE-90A6-1C0A1192E54D}" presName="spacer" presStyleCnt="0"/>
      <dgm:spPr/>
    </dgm:pt>
    <dgm:pt modelId="{D01D96C4-5F6B-427C-BE41-B4B85555B714}" type="pres">
      <dgm:prSet presAssocID="{B4227400-849E-474E-A007-C32E0E742053}" presName="parentText" presStyleLbl="node1" presStyleIdx="7" presStyleCnt="9">
        <dgm:presLayoutVars>
          <dgm:chMax val="0"/>
          <dgm:bulletEnabled val="1"/>
        </dgm:presLayoutVars>
      </dgm:prSet>
      <dgm:spPr/>
    </dgm:pt>
    <dgm:pt modelId="{2E9EFE10-5788-4D5A-AD2F-C0265C985907}" type="pres">
      <dgm:prSet presAssocID="{87B57AD5-0C4F-4AC6-AAFC-7E23A0318246}" presName="spacer" presStyleCnt="0"/>
      <dgm:spPr/>
    </dgm:pt>
    <dgm:pt modelId="{6FAFB610-CD56-43EE-9835-5BE2F49C6FBC}" type="pres">
      <dgm:prSet presAssocID="{3F746029-AA07-4CBA-840A-C69BA6174D85}" presName="parentText" presStyleLbl="node1" presStyleIdx="8" presStyleCnt="9">
        <dgm:presLayoutVars>
          <dgm:chMax val="0"/>
          <dgm:bulletEnabled val="1"/>
        </dgm:presLayoutVars>
      </dgm:prSet>
      <dgm:spPr/>
    </dgm:pt>
  </dgm:ptLst>
  <dgm:cxnLst>
    <dgm:cxn modelId="{3F88122B-F6C1-440E-95C3-FD5424911FD2}" type="presOf" srcId="{F63533D7-E394-4B5A-9DAF-6A8534AEB948}" destId="{4827EBCB-D381-4E37-9FEA-57B67A355EA2}"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DD308B5B-810D-4E4F-9D89-88D6E6587763}" type="presOf" srcId="{61A7CBD5-0C8D-4AB4-8798-672DAFE2B16A}" destId="{9C57168F-7574-4249-B754-D764A0A8DA2C}" srcOrd="0" destOrd="0" presId="urn:microsoft.com/office/officeart/2005/8/layout/vList2"/>
    <dgm:cxn modelId="{1EDAFB64-135B-4159-9655-B3E03B258206}" type="presOf" srcId="{06862A89-C65C-400C-8CFC-9CD8F43DD155}" destId="{6362F929-600F-495A-9B9C-042A5394E349}" srcOrd="0" destOrd="0" presId="urn:microsoft.com/office/officeart/2005/8/layout/vList2"/>
    <dgm:cxn modelId="{1CD02667-9B83-4935-91CA-9428D038C58A}" type="presOf" srcId="{363CCC04-E267-422B-BE85-F1AF602FA0EE}" destId="{1F40A814-9716-40D1-8C15-C90984292291}" srcOrd="0" destOrd="0" presId="urn:microsoft.com/office/officeart/2005/8/layout/vList2"/>
    <dgm:cxn modelId="{01E7AF67-4D52-455A-9C86-3F9B0BBD1146}" srcId="{5A9FE939-A9CD-41DB-9A20-7D6FBDC57CE2}" destId="{06862A89-C65C-400C-8CFC-9CD8F43DD155}" srcOrd="2" destOrd="0" parTransId="{D5F0F149-7B19-401E-952D-2CA6FEF8E232}" sibTransId="{15AEF836-1E04-4615-B7B2-17F38C8594A6}"/>
    <dgm:cxn modelId="{082EF049-B0BE-4A6B-9311-28C72D624AE4}" srcId="{5A9FE939-A9CD-41DB-9A20-7D6FBDC57CE2}" destId="{B4227400-849E-474E-A007-C32E0E742053}" srcOrd="7" destOrd="0" parTransId="{44D24B61-4815-4FAB-818B-62F29EE097C7}" sibTransId="{87B57AD5-0C4F-4AC6-AAFC-7E23A0318246}"/>
    <dgm:cxn modelId="{6FC6F84A-740D-4BC2-9176-351F0EFD1EB9}" srcId="{5A9FE939-A9CD-41DB-9A20-7D6FBDC57CE2}" destId="{060FF34E-57CE-4000-B233-A284C6B909F0}" srcOrd="6"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3BF24F74-B35C-4E9C-B2D4-DEC6D23E13C4}" type="presOf" srcId="{9E290EDD-02AD-47A3-ABC6-66B3E17FD47E}" destId="{0AB0A4AD-281B-4768-9A39-54472DE6FC41}" srcOrd="0" destOrd="0" presId="urn:microsoft.com/office/officeart/2005/8/layout/vList2"/>
    <dgm:cxn modelId="{F8326378-AD0C-42E9-BF5F-220DEAD29745}" srcId="{5A9FE939-A9CD-41DB-9A20-7D6FBDC57CE2}" destId="{9E290EDD-02AD-47A3-ABC6-66B3E17FD47E}" srcOrd="3" destOrd="0" parTransId="{0F8969B3-0E77-4470-9387-C1E138A4F103}" sibTransId="{2088E046-50A9-4DD2-A17C-687D63D919EB}"/>
    <dgm:cxn modelId="{43F42A79-ECBF-46F9-9D66-1B97FE75321D}" srcId="{5A9FE939-A9CD-41DB-9A20-7D6FBDC57CE2}" destId="{3F746029-AA07-4CBA-840A-C69BA6174D85}" srcOrd="8" destOrd="0" parTransId="{16C92A0A-8647-4995-B822-486571A77917}" sibTransId="{569B1958-D72D-464A-81AD-6D328C30B913}"/>
    <dgm:cxn modelId="{45B32F79-1258-48D5-850E-D6116FF0F60B}" srcId="{5A9FE939-A9CD-41DB-9A20-7D6FBDC57CE2}" destId="{363CCC04-E267-422B-BE85-F1AF602FA0EE}" srcOrd="5" destOrd="0" parTransId="{EAAE75C3-7FDF-4D42-BB49-3BFB8FDAB5EC}" sibTransId="{73866EF3-78C7-446E-B9A8-9B20503882EF}"/>
    <dgm:cxn modelId="{0A7BE290-2665-4E27-ABD8-C2CE98F95965}" type="presOf" srcId="{060FF34E-57CE-4000-B233-A284C6B909F0}" destId="{02EDC758-C67E-4D8C-A6AF-80EEFFDED370}"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050BC6A6-74C1-4123-BD9D-7D427B491061}" type="presOf" srcId="{5A9FE939-A9CD-41DB-9A20-7D6FBDC57CE2}" destId="{10C5EC12-C058-4D5B-A591-1E02171C5E2B}" srcOrd="0" destOrd="0" presId="urn:microsoft.com/office/officeart/2005/8/layout/vList2"/>
    <dgm:cxn modelId="{679BA4B9-BD2B-4668-9310-9144B5A352FC}" type="presOf" srcId="{3F746029-AA07-4CBA-840A-C69BA6174D85}" destId="{6FAFB610-CD56-43EE-9835-5BE2F49C6FBC}" srcOrd="0" destOrd="0" presId="urn:microsoft.com/office/officeart/2005/8/layout/vList2"/>
    <dgm:cxn modelId="{EBD093C2-C481-4E39-8792-A3D3BB0362E3}" type="presOf" srcId="{D5E05E36-BE32-41DF-90E8-D02D0E562E3A}" destId="{5D7CA678-A67E-4567-9BAF-A3BABB086CB8}" srcOrd="0" destOrd="0" presId="urn:microsoft.com/office/officeart/2005/8/layout/vList2"/>
    <dgm:cxn modelId="{00ABD9F6-A8B5-45C4-9AC5-1C89BBDE75AC}" type="presOf" srcId="{B4227400-849E-474E-A007-C32E0E742053}" destId="{D01D96C4-5F6B-427C-BE41-B4B85555B714}" srcOrd="0" destOrd="0" presId="urn:microsoft.com/office/officeart/2005/8/layout/vList2"/>
    <dgm:cxn modelId="{D9F14474-2B9A-4F39-9163-E36015EE5934}" type="presParOf" srcId="{10C5EC12-C058-4D5B-A591-1E02171C5E2B}" destId="{9C57168F-7574-4249-B754-D764A0A8DA2C}" srcOrd="0" destOrd="0" presId="urn:microsoft.com/office/officeart/2005/8/layout/vList2"/>
    <dgm:cxn modelId="{FE8930C0-7F71-4767-A3DE-48858D7B1E87}" type="presParOf" srcId="{10C5EC12-C058-4D5B-A591-1E02171C5E2B}" destId="{040C27D3-E787-4511-8DC7-EC294A1B0AA4}" srcOrd="1" destOrd="0" presId="urn:microsoft.com/office/officeart/2005/8/layout/vList2"/>
    <dgm:cxn modelId="{C319D5D0-B9CD-4A66-AC06-FC6F4A45443F}" type="presParOf" srcId="{10C5EC12-C058-4D5B-A591-1E02171C5E2B}" destId="{4827EBCB-D381-4E37-9FEA-57B67A355EA2}" srcOrd="2" destOrd="0" presId="urn:microsoft.com/office/officeart/2005/8/layout/vList2"/>
    <dgm:cxn modelId="{0C1FE70E-C12C-4045-99B1-1464EEBCD8F7}" type="presParOf" srcId="{10C5EC12-C058-4D5B-A591-1E02171C5E2B}" destId="{1634D7D8-EFA3-4E1A-9C69-B408B5A887FB}" srcOrd="3" destOrd="0" presId="urn:microsoft.com/office/officeart/2005/8/layout/vList2"/>
    <dgm:cxn modelId="{1E32CEE9-27C6-4495-A9A3-23A16388C4DF}" type="presParOf" srcId="{10C5EC12-C058-4D5B-A591-1E02171C5E2B}" destId="{6362F929-600F-495A-9B9C-042A5394E349}" srcOrd="4" destOrd="0" presId="urn:microsoft.com/office/officeart/2005/8/layout/vList2"/>
    <dgm:cxn modelId="{148BACB3-9E95-4067-B01F-8D31D803E09A}" type="presParOf" srcId="{10C5EC12-C058-4D5B-A591-1E02171C5E2B}" destId="{EE0F5E99-E6DC-427B-A8E8-F5CC34CE2BFE}" srcOrd="5" destOrd="0" presId="urn:microsoft.com/office/officeart/2005/8/layout/vList2"/>
    <dgm:cxn modelId="{C30FDB11-177C-4536-9A04-2B21911CC804}" type="presParOf" srcId="{10C5EC12-C058-4D5B-A591-1E02171C5E2B}" destId="{0AB0A4AD-281B-4768-9A39-54472DE6FC41}" srcOrd="6" destOrd="0" presId="urn:microsoft.com/office/officeart/2005/8/layout/vList2"/>
    <dgm:cxn modelId="{05260128-9DC5-4C1C-A0A0-39716E93AEB7}" type="presParOf" srcId="{10C5EC12-C058-4D5B-A591-1E02171C5E2B}" destId="{1FEA75A5-6A25-4BE8-B018-332F572EF685}" srcOrd="7" destOrd="0" presId="urn:microsoft.com/office/officeart/2005/8/layout/vList2"/>
    <dgm:cxn modelId="{7C1D8CD4-3371-4878-BAA6-7656CE2B4A59}" type="presParOf" srcId="{10C5EC12-C058-4D5B-A591-1E02171C5E2B}" destId="{5D7CA678-A67E-4567-9BAF-A3BABB086CB8}" srcOrd="8" destOrd="0" presId="urn:microsoft.com/office/officeart/2005/8/layout/vList2"/>
    <dgm:cxn modelId="{D2402228-6B96-4E4D-946C-D42B36C44279}" type="presParOf" srcId="{10C5EC12-C058-4D5B-A591-1E02171C5E2B}" destId="{3F907982-EFDC-456A-A9FF-F01F485CA7F6}" srcOrd="9" destOrd="0" presId="urn:microsoft.com/office/officeart/2005/8/layout/vList2"/>
    <dgm:cxn modelId="{B25157B5-FFC7-4DD1-A0B5-1470FCF3D315}" type="presParOf" srcId="{10C5EC12-C058-4D5B-A591-1E02171C5E2B}" destId="{1F40A814-9716-40D1-8C15-C90984292291}" srcOrd="10" destOrd="0" presId="urn:microsoft.com/office/officeart/2005/8/layout/vList2"/>
    <dgm:cxn modelId="{3581E2E5-3FBB-4A2A-84A5-E07DDEFB0776}" type="presParOf" srcId="{10C5EC12-C058-4D5B-A591-1E02171C5E2B}" destId="{E36A5ABB-B39E-40DA-93CE-7A51813866DB}" srcOrd="11" destOrd="0" presId="urn:microsoft.com/office/officeart/2005/8/layout/vList2"/>
    <dgm:cxn modelId="{343CBB81-AAD5-4078-BF4F-B3E1E112DEEB}" type="presParOf" srcId="{10C5EC12-C058-4D5B-A591-1E02171C5E2B}" destId="{02EDC758-C67E-4D8C-A6AF-80EEFFDED370}" srcOrd="12" destOrd="0" presId="urn:microsoft.com/office/officeart/2005/8/layout/vList2"/>
    <dgm:cxn modelId="{C06DB8A1-60D4-42E4-A8F5-867587B19323}" type="presParOf" srcId="{10C5EC12-C058-4D5B-A591-1E02171C5E2B}" destId="{BA1E207F-8402-4C9F-A62D-05A6F1E7954B}" srcOrd="13" destOrd="0" presId="urn:microsoft.com/office/officeart/2005/8/layout/vList2"/>
    <dgm:cxn modelId="{9AD7714F-1240-4B47-9F28-85B8C4E219A8}" type="presParOf" srcId="{10C5EC12-C058-4D5B-A591-1E02171C5E2B}" destId="{D01D96C4-5F6B-427C-BE41-B4B85555B714}" srcOrd="14" destOrd="0" presId="urn:microsoft.com/office/officeart/2005/8/layout/vList2"/>
    <dgm:cxn modelId="{A0B81B22-4ED1-4070-B10F-198A5CEC14A0}" type="presParOf" srcId="{10C5EC12-C058-4D5B-A591-1E02171C5E2B}" destId="{2E9EFE10-5788-4D5A-AD2F-C0265C985907}" srcOrd="15" destOrd="0" presId="urn:microsoft.com/office/officeart/2005/8/layout/vList2"/>
    <dgm:cxn modelId="{779719EC-8334-4724-9905-87F1A620DF9C}" type="presParOf" srcId="{10C5EC12-C058-4D5B-A591-1E02171C5E2B}" destId="{6FAFB610-CD56-43EE-9835-5BE2F49C6FB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dgm:spPr>
        <a:solidFill>
          <a:schemeClr val="bg1"/>
        </a:solidFill>
      </dgm:spPr>
      <dgm:t>
        <a:bodyPr/>
        <a:lstStyle/>
        <a:p>
          <a:pPr algn="ctr"/>
          <a:r>
            <a:rPr lang="en-US" dirty="0"/>
            <a:t>Compute centers for local data</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862A89-C65C-400C-8CFC-9CD8F43DD155}">
      <dgm:prSet phldrT="[Text]"/>
      <dgm:spPr>
        <a:solidFill>
          <a:schemeClr val="bg1"/>
        </a:solidFill>
      </dgm:spPr>
      <dgm:t>
        <a:bodyPr/>
        <a:lstStyle/>
        <a:p>
          <a:pPr algn="ctr"/>
          <a:r>
            <a:rPr lang="en-US" dirty="0"/>
            <a:t>Compute constant approximation</a:t>
          </a:r>
        </a:p>
      </dgm:t>
    </dgm:p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9E290EDD-02AD-47A3-ABC6-66B3E17FD47E}">
      <dgm:prSet phldrT="[Text]"/>
      <dgm:spPr>
        <a:solidFill>
          <a:schemeClr val="bg1"/>
        </a:solidFill>
      </dgm:spPr>
      <dgm:t>
        <a:bodyPr/>
        <a:lstStyle/>
        <a:p>
          <a:pPr algn="ctr"/>
          <a:r>
            <a:rPr lang="en-US" dirty="0"/>
            <a:t>Communicate costs to nodes</a:t>
          </a:r>
        </a:p>
      </dgm:t>
    </dgm:pt>
    <dgm:pt modelId="{0F8969B3-0E77-4470-9387-C1E138A4F103}" type="parTrans" cxnId="{F8326378-AD0C-42E9-BF5F-220DEAD29745}">
      <dgm:prSet/>
      <dgm:spPr/>
      <dgm:t>
        <a:bodyPr/>
        <a:lstStyle/>
        <a:p>
          <a:pPr algn="ctr"/>
          <a:endParaRPr lang="en-US"/>
        </a:p>
      </dgm:t>
    </dgm:pt>
    <dgm:pt modelId="{2088E046-50A9-4DD2-A17C-687D63D919EB}" type="sibTrans" cxnId="{F8326378-AD0C-42E9-BF5F-220DEAD29745}">
      <dgm:prSet/>
      <dgm:spPr/>
      <dgm:t>
        <a:bodyPr/>
        <a:lstStyle/>
        <a:p>
          <a:pPr algn="ctr"/>
          <a:endParaRPr lang="en-US"/>
        </a:p>
      </dgm:t>
    </dgm:pt>
    <dgm:pt modelId="{363CCC04-E267-422B-BE85-F1AF602FA0EE}">
      <dgm:prSet/>
      <dgm:spPr>
        <a:solidFill>
          <a:schemeClr val="accent1">
            <a:lumMod val="60000"/>
            <a:lumOff val="40000"/>
          </a:schemeClr>
        </a:solidFill>
      </dgm:spPr>
      <dgm:t>
        <a:bodyPr/>
        <a:lstStyle/>
        <a:p>
          <a:pPr algn="ctr"/>
          <a:r>
            <a:rPr lang="en-US" dirty="0"/>
            <a:t>Compute number of points to be sampled</a:t>
          </a:r>
        </a:p>
      </dgm:t>
    </dgm:pt>
    <dgm:pt modelId="{EAAE75C3-7FDF-4D42-BB49-3BFB8FDAB5EC}" type="parTrans" cxnId="{45B32F79-1258-48D5-850E-D6116FF0F60B}">
      <dgm:prSet/>
      <dgm:spPr/>
      <dgm:t>
        <a:bodyPr/>
        <a:lstStyle/>
        <a:p>
          <a:pPr algn="ctr"/>
          <a:endParaRPr lang="en-US"/>
        </a:p>
      </dgm:t>
    </dgm:pt>
    <dgm:pt modelId="{73866EF3-78C7-446E-B9A8-9B20503882EF}" type="sibTrans" cxnId="{45B32F79-1258-48D5-850E-D6116FF0F60B}">
      <dgm:prSet/>
      <dgm:spPr/>
      <dgm:t>
        <a:bodyPr/>
        <a:lstStyle/>
        <a:p>
          <a:pPr algn="ctr"/>
          <a:endParaRPr lang="en-US"/>
        </a:p>
      </dgm:t>
    </dgm:pt>
    <dgm:pt modelId="{060FF34E-57CE-4000-B233-A284C6B909F0}">
      <dgm:prSet/>
      <dgm:spPr/>
      <dgm:t>
        <a:bodyPr/>
        <a:lstStyle/>
        <a:p>
          <a:pPr algn="ctr"/>
          <a:r>
            <a:rPr lang="en-US" dirty="0"/>
            <a:t>Set weights on local data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B4227400-849E-474E-A007-C32E0E742053}">
      <dgm:prSet/>
      <dgm:spPr/>
      <dgm:t>
        <a:bodyPr/>
        <a:lstStyle/>
        <a:p>
          <a:pPr algn="ctr"/>
          <a:r>
            <a:rPr lang="en-US" dirty="0"/>
            <a:t>Random Sampling of points to coreset</a:t>
          </a:r>
        </a:p>
      </dgm:t>
    </dgm:pt>
    <dgm:pt modelId="{44D24B61-4815-4FAB-818B-62F29EE097C7}" type="parTrans" cxnId="{082EF049-B0BE-4A6B-9311-28C72D624AE4}">
      <dgm:prSet/>
      <dgm:spPr/>
      <dgm:t>
        <a:bodyPr/>
        <a:lstStyle/>
        <a:p>
          <a:pPr algn="ctr"/>
          <a:endParaRPr lang="en-US"/>
        </a:p>
      </dgm:t>
    </dgm:pt>
    <dgm:pt modelId="{87B57AD5-0C4F-4AC6-AAFC-7E23A0318246}" type="sibTrans" cxnId="{082EF049-B0BE-4A6B-9311-28C72D624AE4}">
      <dgm:prSet/>
      <dgm:spPr/>
      <dgm:t>
        <a:bodyPr/>
        <a:lstStyle/>
        <a:p>
          <a:pPr algn="ctr"/>
          <a:endParaRPr lang="en-US"/>
        </a:p>
      </dgm:t>
    </dgm:pt>
    <dgm:pt modelId="{3F746029-AA07-4CBA-840A-C69BA6174D85}">
      <dgm:prSet/>
      <dgm:spPr/>
      <dgm:t>
        <a:bodyPr/>
        <a:lstStyle/>
        <a:p>
          <a:pPr algn="ctr"/>
          <a:r>
            <a:rPr lang="en-US" dirty="0"/>
            <a:t>Inclusion of local centers to coreset</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9">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9">
        <dgm:presLayoutVars>
          <dgm:chMax val="0"/>
          <dgm:bulletEnabled val="1"/>
        </dgm:presLayoutVars>
      </dgm:prSet>
      <dgm:spPr/>
    </dgm:pt>
    <dgm:pt modelId="{1634D7D8-EFA3-4E1A-9C69-B408B5A887FB}" type="pres">
      <dgm:prSet presAssocID="{D9EB1ED9-F585-459D-A0AB-4A4AC68D3B03}" presName="spacer" presStyleCnt="0"/>
      <dgm:spPr/>
    </dgm:pt>
    <dgm:pt modelId="{6362F929-600F-495A-9B9C-042A5394E349}" type="pres">
      <dgm:prSet presAssocID="{06862A89-C65C-400C-8CFC-9CD8F43DD155}" presName="parentText" presStyleLbl="node1" presStyleIdx="2" presStyleCnt="9">
        <dgm:presLayoutVars>
          <dgm:chMax val="0"/>
          <dgm:bulletEnabled val="1"/>
        </dgm:presLayoutVars>
      </dgm:prSet>
      <dgm:spPr/>
    </dgm:pt>
    <dgm:pt modelId="{EE0F5E99-E6DC-427B-A8E8-F5CC34CE2BFE}" type="pres">
      <dgm:prSet presAssocID="{15AEF836-1E04-4615-B7B2-17F38C8594A6}" presName="spacer" presStyleCnt="0"/>
      <dgm:spPr/>
    </dgm:pt>
    <dgm:pt modelId="{0AB0A4AD-281B-4768-9A39-54472DE6FC41}" type="pres">
      <dgm:prSet presAssocID="{9E290EDD-02AD-47A3-ABC6-66B3E17FD47E}" presName="parentText" presStyleLbl="node1" presStyleIdx="3" presStyleCnt="9">
        <dgm:presLayoutVars>
          <dgm:chMax val="0"/>
          <dgm:bulletEnabled val="1"/>
        </dgm:presLayoutVars>
      </dgm:prSet>
      <dgm:spPr/>
    </dgm:pt>
    <dgm:pt modelId="{1FEA75A5-6A25-4BE8-B018-332F572EF685}" type="pres">
      <dgm:prSet presAssocID="{2088E046-50A9-4DD2-A17C-687D63D919EB}" presName="spacer" presStyleCnt="0"/>
      <dgm:spPr/>
    </dgm:pt>
    <dgm:pt modelId="{5D7CA678-A67E-4567-9BAF-A3BABB086CB8}" type="pres">
      <dgm:prSet presAssocID="{D5E05E36-BE32-41DF-90E8-D02D0E562E3A}" presName="parentText" presStyleLbl="node1" presStyleIdx="4" presStyleCnt="9">
        <dgm:presLayoutVars>
          <dgm:chMax val="0"/>
          <dgm:bulletEnabled val="1"/>
        </dgm:presLayoutVars>
      </dgm:prSet>
      <dgm:spPr/>
    </dgm:pt>
    <dgm:pt modelId="{3F907982-EFDC-456A-A9FF-F01F485CA7F6}" type="pres">
      <dgm:prSet presAssocID="{92705213-B2F1-49CE-A18D-E86C27681FF7}" presName="spacer" presStyleCnt="0"/>
      <dgm:spPr/>
    </dgm:pt>
    <dgm:pt modelId="{1F40A814-9716-40D1-8C15-C90984292291}" type="pres">
      <dgm:prSet presAssocID="{363CCC04-E267-422B-BE85-F1AF602FA0EE}" presName="parentText" presStyleLbl="node1" presStyleIdx="5" presStyleCnt="9">
        <dgm:presLayoutVars>
          <dgm:chMax val="0"/>
          <dgm:bulletEnabled val="1"/>
        </dgm:presLayoutVars>
      </dgm:prSet>
      <dgm:spPr/>
    </dgm:pt>
    <dgm:pt modelId="{E36A5ABB-B39E-40DA-93CE-7A51813866DB}" type="pres">
      <dgm:prSet presAssocID="{73866EF3-78C7-446E-B9A8-9B20503882EF}" presName="spacer" presStyleCnt="0"/>
      <dgm:spPr/>
    </dgm:pt>
    <dgm:pt modelId="{02EDC758-C67E-4D8C-A6AF-80EEFFDED370}" type="pres">
      <dgm:prSet presAssocID="{060FF34E-57CE-4000-B233-A284C6B909F0}" presName="parentText" presStyleLbl="node1" presStyleIdx="6" presStyleCnt="9">
        <dgm:presLayoutVars>
          <dgm:chMax val="0"/>
          <dgm:bulletEnabled val="1"/>
        </dgm:presLayoutVars>
      </dgm:prSet>
      <dgm:spPr/>
    </dgm:pt>
    <dgm:pt modelId="{BA1E207F-8402-4C9F-A62D-05A6F1E7954B}" type="pres">
      <dgm:prSet presAssocID="{476D1011-9846-42BE-90A6-1C0A1192E54D}" presName="spacer" presStyleCnt="0"/>
      <dgm:spPr/>
    </dgm:pt>
    <dgm:pt modelId="{D01D96C4-5F6B-427C-BE41-B4B85555B714}" type="pres">
      <dgm:prSet presAssocID="{B4227400-849E-474E-A007-C32E0E742053}" presName="parentText" presStyleLbl="node1" presStyleIdx="7" presStyleCnt="9">
        <dgm:presLayoutVars>
          <dgm:chMax val="0"/>
          <dgm:bulletEnabled val="1"/>
        </dgm:presLayoutVars>
      </dgm:prSet>
      <dgm:spPr/>
    </dgm:pt>
    <dgm:pt modelId="{2E9EFE10-5788-4D5A-AD2F-C0265C985907}" type="pres">
      <dgm:prSet presAssocID="{87B57AD5-0C4F-4AC6-AAFC-7E23A0318246}" presName="spacer" presStyleCnt="0"/>
      <dgm:spPr/>
    </dgm:pt>
    <dgm:pt modelId="{6FAFB610-CD56-43EE-9835-5BE2F49C6FBC}" type="pres">
      <dgm:prSet presAssocID="{3F746029-AA07-4CBA-840A-C69BA6174D85}" presName="parentText" presStyleLbl="node1" presStyleIdx="8" presStyleCnt="9">
        <dgm:presLayoutVars>
          <dgm:chMax val="0"/>
          <dgm:bulletEnabled val="1"/>
        </dgm:presLayoutVars>
      </dgm:prSet>
      <dgm:spPr/>
    </dgm:pt>
  </dgm:ptLst>
  <dgm:cxnLst>
    <dgm:cxn modelId="{69B3F123-72CA-4629-8301-C9E14953A54B}" type="presOf" srcId="{D5E05E36-BE32-41DF-90E8-D02D0E562E3A}" destId="{5D7CA678-A67E-4567-9BAF-A3BABB086CB8}" srcOrd="0" destOrd="0" presId="urn:microsoft.com/office/officeart/2005/8/layout/vList2"/>
    <dgm:cxn modelId="{EC2AA633-8761-4809-B034-377F9A46103E}" type="presOf" srcId="{61A7CBD5-0C8D-4AB4-8798-672DAFE2B16A}" destId="{9C57168F-7574-4249-B754-D764A0A8DA2C}"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01E7AF67-4D52-455A-9C86-3F9B0BBD1146}" srcId="{5A9FE939-A9CD-41DB-9A20-7D6FBDC57CE2}" destId="{06862A89-C65C-400C-8CFC-9CD8F43DD155}" srcOrd="2" destOrd="0" parTransId="{D5F0F149-7B19-401E-952D-2CA6FEF8E232}" sibTransId="{15AEF836-1E04-4615-B7B2-17F38C8594A6}"/>
    <dgm:cxn modelId="{082EF049-B0BE-4A6B-9311-28C72D624AE4}" srcId="{5A9FE939-A9CD-41DB-9A20-7D6FBDC57CE2}" destId="{B4227400-849E-474E-A007-C32E0E742053}" srcOrd="7" destOrd="0" parTransId="{44D24B61-4815-4FAB-818B-62F29EE097C7}" sibTransId="{87B57AD5-0C4F-4AC6-AAFC-7E23A0318246}"/>
    <dgm:cxn modelId="{6FC6F84A-740D-4BC2-9176-351F0EFD1EB9}" srcId="{5A9FE939-A9CD-41DB-9A20-7D6FBDC57CE2}" destId="{060FF34E-57CE-4000-B233-A284C6B909F0}" srcOrd="6"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E1D0EA72-49A1-42C5-BC0A-2B67C0E099C8}" type="presOf" srcId="{3F746029-AA07-4CBA-840A-C69BA6174D85}" destId="{6FAFB610-CD56-43EE-9835-5BE2F49C6FBC}" srcOrd="0" destOrd="0" presId="urn:microsoft.com/office/officeart/2005/8/layout/vList2"/>
    <dgm:cxn modelId="{F8326378-AD0C-42E9-BF5F-220DEAD29745}" srcId="{5A9FE939-A9CD-41DB-9A20-7D6FBDC57CE2}" destId="{9E290EDD-02AD-47A3-ABC6-66B3E17FD47E}" srcOrd="3" destOrd="0" parTransId="{0F8969B3-0E77-4470-9387-C1E138A4F103}" sibTransId="{2088E046-50A9-4DD2-A17C-687D63D919EB}"/>
    <dgm:cxn modelId="{43F42A79-ECBF-46F9-9D66-1B97FE75321D}" srcId="{5A9FE939-A9CD-41DB-9A20-7D6FBDC57CE2}" destId="{3F746029-AA07-4CBA-840A-C69BA6174D85}" srcOrd="8" destOrd="0" parTransId="{16C92A0A-8647-4995-B822-486571A77917}" sibTransId="{569B1958-D72D-464A-81AD-6D328C30B913}"/>
    <dgm:cxn modelId="{45B32F79-1258-48D5-850E-D6116FF0F60B}" srcId="{5A9FE939-A9CD-41DB-9A20-7D6FBDC57CE2}" destId="{363CCC04-E267-422B-BE85-F1AF602FA0EE}" srcOrd="5" destOrd="0" parTransId="{EAAE75C3-7FDF-4D42-BB49-3BFB8FDAB5EC}" sibTransId="{73866EF3-78C7-446E-B9A8-9B20503882EF}"/>
    <dgm:cxn modelId="{2EE92C87-6E11-40A9-8683-012437A3323A}" type="presOf" srcId="{06862A89-C65C-400C-8CFC-9CD8F43DD155}" destId="{6362F929-600F-495A-9B9C-042A5394E349}"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0FEC2F9C-557E-4555-8703-C066385EFECD}" type="presOf" srcId="{5A9FE939-A9CD-41DB-9A20-7D6FBDC57CE2}" destId="{10C5EC12-C058-4D5B-A591-1E02171C5E2B}" srcOrd="0" destOrd="0" presId="urn:microsoft.com/office/officeart/2005/8/layout/vList2"/>
    <dgm:cxn modelId="{25C9B7AD-B886-4C9F-B849-3C502771ADC6}" type="presOf" srcId="{363CCC04-E267-422B-BE85-F1AF602FA0EE}" destId="{1F40A814-9716-40D1-8C15-C90984292291}" srcOrd="0" destOrd="0" presId="urn:microsoft.com/office/officeart/2005/8/layout/vList2"/>
    <dgm:cxn modelId="{2DFCCAAF-2DB1-46D1-A83A-98B2BDCCD250}" type="presOf" srcId="{9E290EDD-02AD-47A3-ABC6-66B3E17FD47E}" destId="{0AB0A4AD-281B-4768-9A39-54472DE6FC41}" srcOrd="0" destOrd="0" presId="urn:microsoft.com/office/officeart/2005/8/layout/vList2"/>
    <dgm:cxn modelId="{C75564BD-F94C-4441-B838-EF68AD1DC59B}" type="presOf" srcId="{060FF34E-57CE-4000-B233-A284C6B909F0}" destId="{02EDC758-C67E-4D8C-A6AF-80EEFFDED370}" srcOrd="0" destOrd="0" presId="urn:microsoft.com/office/officeart/2005/8/layout/vList2"/>
    <dgm:cxn modelId="{3AC234C1-34FC-439D-AF2E-7D33113FD603}" type="presOf" srcId="{F63533D7-E394-4B5A-9DAF-6A8534AEB948}" destId="{4827EBCB-D381-4E37-9FEA-57B67A355EA2}" srcOrd="0" destOrd="0" presId="urn:microsoft.com/office/officeart/2005/8/layout/vList2"/>
    <dgm:cxn modelId="{F8114EEC-FB67-4162-B7F6-B3A419F6DFCB}" type="presOf" srcId="{B4227400-849E-474E-A007-C32E0E742053}" destId="{D01D96C4-5F6B-427C-BE41-B4B85555B714}" srcOrd="0" destOrd="0" presId="urn:microsoft.com/office/officeart/2005/8/layout/vList2"/>
    <dgm:cxn modelId="{3EECCD26-DB03-408F-8FF6-767D38CEF8C2}" type="presParOf" srcId="{10C5EC12-C058-4D5B-A591-1E02171C5E2B}" destId="{9C57168F-7574-4249-B754-D764A0A8DA2C}" srcOrd="0" destOrd="0" presId="urn:microsoft.com/office/officeart/2005/8/layout/vList2"/>
    <dgm:cxn modelId="{87010080-5168-418E-BBAA-4B56299E579B}" type="presParOf" srcId="{10C5EC12-C058-4D5B-A591-1E02171C5E2B}" destId="{040C27D3-E787-4511-8DC7-EC294A1B0AA4}" srcOrd="1" destOrd="0" presId="urn:microsoft.com/office/officeart/2005/8/layout/vList2"/>
    <dgm:cxn modelId="{FDF0A844-1CE3-4678-BABF-4BBF6C673E29}" type="presParOf" srcId="{10C5EC12-C058-4D5B-A591-1E02171C5E2B}" destId="{4827EBCB-D381-4E37-9FEA-57B67A355EA2}" srcOrd="2" destOrd="0" presId="urn:microsoft.com/office/officeart/2005/8/layout/vList2"/>
    <dgm:cxn modelId="{3A7833FB-C379-44B8-998D-347C12BC1BBD}" type="presParOf" srcId="{10C5EC12-C058-4D5B-A591-1E02171C5E2B}" destId="{1634D7D8-EFA3-4E1A-9C69-B408B5A887FB}" srcOrd="3" destOrd="0" presId="urn:microsoft.com/office/officeart/2005/8/layout/vList2"/>
    <dgm:cxn modelId="{0414CC66-96A1-4D42-8F8F-6FA3005D5E89}" type="presParOf" srcId="{10C5EC12-C058-4D5B-A591-1E02171C5E2B}" destId="{6362F929-600F-495A-9B9C-042A5394E349}" srcOrd="4" destOrd="0" presId="urn:microsoft.com/office/officeart/2005/8/layout/vList2"/>
    <dgm:cxn modelId="{BD7020CD-4964-49CF-8195-B05233D87F22}" type="presParOf" srcId="{10C5EC12-C058-4D5B-A591-1E02171C5E2B}" destId="{EE0F5E99-E6DC-427B-A8E8-F5CC34CE2BFE}" srcOrd="5" destOrd="0" presId="urn:microsoft.com/office/officeart/2005/8/layout/vList2"/>
    <dgm:cxn modelId="{BF3FF53C-5187-40D9-B20B-AF3BC9DE9FB0}" type="presParOf" srcId="{10C5EC12-C058-4D5B-A591-1E02171C5E2B}" destId="{0AB0A4AD-281B-4768-9A39-54472DE6FC41}" srcOrd="6" destOrd="0" presId="urn:microsoft.com/office/officeart/2005/8/layout/vList2"/>
    <dgm:cxn modelId="{8F11B7B6-55BF-41C1-8523-57E90238AFB0}" type="presParOf" srcId="{10C5EC12-C058-4D5B-A591-1E02171C5E2B}" destId="{1FEA75A5-6A25-4BE8-B018-332F572EF685}" srcOrd="7" destOrd="0" presId="urn:microsoft.com/office/officeart/2005/8/layout/vList2"/>
    <dgm:cxn modelId="{F19934B8-30A3-4B50-A8A2-312B5E3295CC}" type="presParOf" srcId="{10C5EC12-C058-4D5B-A591-1E02171C5E2B}" destId="{5D7CA678-A67E-4567-9BAF-A3BABB086CB8}" srcOrd="8" destOrd="0" presId="urn:microsoft.com/office/officeart/2005/8/layout/vList2"/>
    <dgm:cxn modelId="{18AE121C-2521-4BAE-A086-D5BA1B50D904}" type="presParOf" srcId="{10C5EC12-C058-4D5B-A591-1E02171C5E2B}" destId="{3F907982-EFDC-456A-A9FF-F01F485CA7F6}" srcOrd="9" destOrd="0" presId="urn:microsoft.com/office/officeart/2005/8/layout/vList2"/>
    <dgm:cxn modelId="{F8E52709-09C4-4B3A-A421-BBC4948083B8}" type="presParOf" srcId="{10C5EC12-C058-4D5B-A591-1E02171C5E2B}" destId="{1F40A814-9716-40D1-8C15-C90984292291}" srcOrd="10" destOrd="0" presId="urn:microsoft.com/office/officeart/2005/8/layout/vList2"/>
    <dgm:cxn modelId="{77946003-F30C-48B9-A811-AE5694A79B86}" type="presParOf" srcId="{10C5EC12-C058-4D5B-A591-1E02171C5E2B}" destId="{E36A5ABB-B39E-40DA-93CE-7A51813866DB}" srcOrd="11" destOrd="0" presId="urn:microsoft.com/office/officeart/2005/8/layout/vList2"/>
    <dgm:cxn modelId="{549342A4-7BBC-470B-BF60-08A3A4422AC5}" type="presParOf" srcId="{10C5EC12-C058-4D5B-A591-1E02171C5E2B}" destId="{02EDC758-C67E-4D8C-A6AF-80EEFFDED370}" srcOrd="12" destOrd="0" presId="urn:microsoft.com/office/officeart/2005/8/layout/vList2"/>
    <dgm:cxn modelId="{A810CC73-0E5A-49D9-9979-B4372ADF3730}" type="presParOf" srcId="{10C5EC12-C058-4D5B-A591-1E02171C5E2B}" destId="{BA1E207F-8402-4C9F-A62D-05A6F1E7954B}" srcOrd="13" destOrd="0" presId="urn:microsoft.com/office/officeart/2005/8/layout/vList2"/>
    <dgm:cxn modelId="{FB8067AF-F172-4A1D-9031-CC49F1743C86}" type="presParOf" srcId="{10C5EC12-C058-4D5B-A591-1E02171C5E2B}" destId="{D01D96C4-5F6B-427C-BE41-B4B85555B714}" srcOrd="14" destOrd="0" presId="urn:microsoft.com/office/officeart/2005/8/layout/vList2"/>
    <dgm:cxn modelId="{992F0553-63C3-4A61-80F7-199C0724CCFD}" type="presParOf" srcId="{10C5EC12-C058-4D5B-A591-1E02171C5E2B}" destId="{2E9EFE10-5788-4D5A-AD2F-C0265C985907}" srcOrd="15" destOrd="0" presId="urn:microsoft.com/office/officeart/2005/8/layout/vList2"/>
    <dgm:cxn modelId="{AB873C0B-E8C9-4C1A-9FFC-3DBB175D1743}" type="presParOf" srcId="{10C5EC12-C058-4D5B-A591-1E02171C5E2B}" destId="{6FAFB610-CD56-43EE-9835-5BE2F49C6FB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dgm:spPr>
        <a:solidFill>
          <a:schemeClr val="bg1"/>
        </a:solidFill>
      </dgm:spPr>
      <dgm:t>
        <a:bodyPr/>
        <a:lstStyle/>
        <a:p>
          <a:pPr algn="ctr"/>
          <a:r>
            <a:rPr lang="en-US" dirty="0"/>
            <a:t>Compute centers for local data</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862A89-C65C-400C-8CFC-9CD8F43DD155}">
      <dgm:prSet phldrT="[Text]"/>
      <dgm:spPr>
        <a:solidFill>
          <a:schemeClr val="bg1"/>
        </a:solidFill>
      </dgm:spPr>
      <dgm:t>
        <a:bodyPr/>
        <a:lstStyle/>
        <a:p>
          <a:pPr algn="ctr"/>
          <a:r>
            <a:rPr lang="en-US" dirty="0"/>
            <a:t>Compute constant approximation</a:t>
          </a:r>
        </a:p>
      </dgm:t>
    </dgm:p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9E290EDD-02AD-47A3-ABC6-66B3E17FD47E}">
      <dgm:prSet phldrT="[Text]"/>
      <dgm:spPr>
        <a:solidFill>
          <a:schemeClr val="bg1"/>
        </a:solidFill>
      </dgm:spPr>
      <dgm:t>
        <a:bodyPr/>
        <a:lstStyle/>
        <a:p>
          <a:pPr algn="ctr"/>
          <a:r>
            <a:rPr lang="en-US" dirty="0"/>
            <a:t>Communicate costs to nodes</a:t>
          </a:r>
        </a:p>
      </dgm:t>
    </dgm:pt>
    <dgm:pt modelId="{0F8969B3-0E77-4470-9387-C1E138A4F103}" type="parTrans" cxnId="{F8326378-AD0C-42E9-BF5F-220DEAD29745}">
      <dgm:prSet/>
      <dgm:spPr/>
      <dgm:t>
        <a:bodyPr/>
        <a:lstStyle/>
        <a:p>
          <a:pPr algn="ctr"/>
          <a:endParaRPr lang="en-US"/>
        </a:p>
      </dgm:t>
    </dgm:pt>
    <dgm:pt modelId="{2088E046-50A9-4DD2-A17C-687D63D919EB}" type="sibTrans" cxnId="{F8326378-AD0C-42E9-BF5F-220DEAD29745}">
      <dgm:prSet/>
      <dgm:spPr/>
      <dgm:t>
        <a:bodyPr/>
        <a:lstStyle/>
        <a:p>
          <a:pPr algn="ctr"/>
          <a:endParaRPr lang="en-US"/>
        </a:p>
      </dgm:t>
    </dgm:pt>
    <dgm:pt modelId="{363CCC04-E267-422B-BE85-F1AF602FA0EE}">
      <dgm:prSet/>
      <dgm:spPr>
        <a:solidFill>
          <a:schemeClr val="bg1"/>
        </a:solidFill>
      </dgm:spPr>
      <dgm:t>
        <a:bodyPr/>
        <a:lstStyle/>
        <a:p>
          <a:pPr algn="ctr"/>
          <a:r>
            <a:rPr lang="en-US" dirty="0"/>
            <a:t>Compute number of points to be sampled</a:t>
          </a:r>
        </a:p>
      </dgm:t>
    </dgm:pt>
    <dgm:pt modelId="{EAAE75C3-7FDF-4D42-BB49-3BFB8FDAB5EC}" type="parTrans" cxnId="{45B32F79-1258-48D5-850E-D6116FF0F60B}">
      <dgm:prSet/>
      <dgm:spPr/>
      <dgm:t>
        <a:bodyPr/>
        <a:lstStyle/>
        <a:p>
          <a:pPr algn="ctr"/>
          <a:endParaRPr lang="en-US"/>
        </a:p>
      </dgm:t>
    </dgm:pt>
    <dgm:pt modelId="{73866EF3-78C7-446E-B9A8-9B20503882EF}" type="sibTrans" cxnId="{45B32F79-1258-48D5-850E-D6116FF0F60B}">
      <dgm:prSet/>
      <dgm:spPr/>
      <dgm:t>
        <a:bodyPr/>
        <a:lstStyle/>
        <a:p>
          <a:pPr algn="ctr"/>
          <a:endParaRPr lang="en-US"/>
        </a:p>
      </dgm:t>
    </dgm:pt>
    <dgm:pt modelId="{060FF34E-57CE-4000-B233-A284C6B909F0}">
      <dgm:prSet/>
      <dgm:spPr>
        <a:solidFill>
          <a:schemeClr val="accent1">
            <a:lumMod val="60000"/>
            <a:lumOff val="40000"/>
          </a:schemeClr>
        </a:solidFill>
      </dgm:spPr>
      <dgm:t>
        <a:bodyPr/>
        <a:lstStyle/>
        <a:p>
          <a:pPr algn="ctr"/>
          <a:r>
            <a:rPr lang="en-US" dirty="0"/>
            <a:t>Set weights on local data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B4227400-849E-474E-A007-C32E0E742053}">
      <dgm:prSet/>
      <dgm:spPr/>
      <dgm:t>
        <a:bodyPr/>
        <a:lstStyle/>
        <a:p>
          <a:pPr algn="ctr"/>
          <a:r>
            <a:rPr lang="en-US" dirty="0"/>
            <a:t>Random Sampling of points to coreset</a:t>
          </a:r>
        </a:p>
      </dgm:t>
    </dgm:pt>
    <dgm:pt modelId="{44D24B61-4815-4FAB-818B-62F29EE097C7}" type="parTrans" cxnId="{082EF049-B0BE-4A6B-9311-28C72D624AE4}">
      <dgm:prSet/>
      <dgm:spPr/>
      <dgm:t>
        <a:bodyPr/>
        <a:lstStyle/>
        <a:p>
          <a:pPr algn="ctr"/>
          <a:endParaRPr lang="en-US"/>
        </a:p>
      </dgm:t>
    </dgm:pt>
    <dgm:pt modelId="{87B57AD5-0C4F-4AC6-AAFC-7E23A0318246}" type="sibTrans" cxnId="{082EF049-B0BE-4A6B-9311-28C72D624AE4}">
      <dgm:prSet/>
      <dgm:spPr/>
      <dgm:t>
        <a:bodyPr/>
        <a:lstStyle/>
        <a:p>
          <a:pPr algn="ctr"/>
          <a:endParaRPr lang="en-US"/>
        </a:p>
      </dgm:t>
    </dgm:pt>
    <dgm:pt modelId="{3F746029-AA07-4CBA-840A-C69BA6174D85}">
      <dgm:prSet/>
      <dgm:spPr/>
      <dgm:t>
        <a:bodyPr/>
        <a:lstStyle/>
        <a:p>
          <a:pPr algn="ctr"/>
          <a:r>
            <a:rPr lang="en-US" dirty="0"/>
            <a:t>Inclusion of local centers to coreset</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9">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9">
        <dgm:presLayoutVars>
          <dgm:chMax val="0"/>
          <dgm:bulletEnabled val="1"/>
        </dgm:presLayoutVars>
      </dgm:prSet>
      <dgm:spPr/>
    </dgm:pt>
    <dgm:pt modelId="{1634D7D8-EFA3-4E1A-9C69-B408B5A887FB}" type="pres">
      <dgm:prSet presAssocID="{D9EB1ED9-F585-459D-A0AB-4A4AC68D3B03}" presName="spacer" presStyleCnt="0"/>
      <dgm:spPr/>
    </dgm:pt>
    <dgm:pt modelId="{6362F929-600F-495A-9B9C-042A5394E349}" type="pres">
      <dgm:prSet presAssocID="{06862A89-C65C-400C-8CFC-9CD8F43DD155}" presName="parentText" presStyleLbl="node1" presStyleIdx="2" presStyleCnt="9">
        <dgm:presLayoutVars>
          <dgm:chMax val="0"/>
          <dgm:bulletEnabled val="1"/>
        </dgm:presLayoutVars>
      </dgm:prSet>
      <dgm:spPr/>
    </dgm:pt>
    <dgm:pt modelId="{EE0F5E99-E6DC-427B-A8E8-F5CC34CE2BFE}" type="pres">
      <dgm:prSet presAssocID="{15AEF836-1E04-4615-B7B2-17F38C8594A6}" presName="spacer" presStyleCnt="0"/>
      <dgm:spPr/>
    </dgm:pt>
    <dgm:pt modelId="{0AB0A4AD-281B-4768-9A39-54472DE6FC41}" type="pres">
      <dgm:prSet presAssocID="{9E290EDD-02AD-47A3-ABC6-66B3E17FD47E}" presName="parentText" presStyleLbl="node1" presStyleIdx="3" presStyleCnt="9">
        <dgm:presLayoutVars>
          <dgm:chMax val="0"/>
          <dgm:bulletEnabled val="1"/>
        </dgm:presLayoutVars>
      </dgm:prSet>
      <dgm:spPr/>
    </dgm:pt>
    <dgm:pt modelId="{1FEA75A5-6A25-4BE8-B018-332F572EF685}" type="pres">
      <dgm:prSet presAssocID="{2088E046-50A9-4DD2-A17C-687D63D919EB}" presName="spacer" presStyleCnt="0"/>
      <dgm:spPr/>
    </dgm:pt>
    <dgm:pt modelId="{5D7CA678-A67E-4567-9BAF-A3BABB086CB8}" type="pres">
      <dgm:prSet presAssocID="{D5E05E36-BE32-41DF-90E8-D02D0E562E3A}" presName="parentText" presStyleLbl="node1" presStyleIdx="4" presStyleCnt="9">
        <dgm:presLayoutVars>
          <dgm:chMax val="0"/>
          <dgm:bulletEnabled val="1"/>
        </dgm:presLayoutVars>
      </dgm:prSet>
      <dgm:spPr/>
    </dgm:pt>
    <dgm:pt modelId="{3F907982-EFDC-456A-A9FF-F01F485CA7F6}" type="pres">
      <dgm:prSet presAssocID="{92705213-B2F1-49CE-A18D-E86C27681FF7}" presName="spacer" presStyleCnt="0"/>
      <dgm:spPr/>
    </dgm:pt>
    <dgm:pt modelId="{1F40A814-9716-40D1-8C15-C90984292291}" type="pres">
      <dgm:prSet presAssocID="{363CCC04-E267-422B-BE85-F1AF602FA0EE}" presName="parentText" presStyleLbl="node1" presStyleIdx="5" presStyleCnt="9">
        <dgm:presLayoutVars>
          <dgm:chMax val="0"/>
          <dgm:bulletEnabled val="1"/>
        </dgm:presLayoutVars>
      </dgm:prSet>
      <dgm:spPr/>
    </dgm:pt>
    <dgm:pt modelId="{E36A5ABB-B39E-40DA-93CE-7A51813866DB}" type="pres">
      <dgm:prSet presAssocID="{73866EF3-78C7-446E-B9A8-9B20503882EF}" presName="spacer" presStyleCnt="0"/>
      <dgm:spPr/>
    </dgm:pt>
    <dgm:pt modelId="{02EDC758-C67E-4D8C-A6AF-80EEFFDED370}" type="pres">
      <dgm:prSet presAssocID="{060FF34E-57CE-4000-B233-A284C6B909F0}" presName="parentText" presStyleLbl="node1" presStyleIdx="6" presStyleCnt="9">
        <dgm:presLayoutVars>
          <dgm:chMax val="0"/>
          <dgm:bulletEnabled val="1"/>
        </dgm:presLayoutVars>
      </dgm:prSet>
      <dgm:spPr/>
    </dgm:pt>
    <dgm:pt modelId="{BA1E207F-8402-4C9F-A62D-05A6F1E7954B}" type="pres">
      <dgm:prSet presAssocID="{476D1011-9846-42BE-90A6-1C0A1192E54D}" presName="spacer" presStyleCnt="0"/>
      <dgm:spPr/>
    </dgm:pt>
    <dgm:pt modelId="{D01D96C4-5F6B-427C-BE41-B4B85555B714}" type="pres">
      <dgm:prSet presAssocID="{B4227400-849E-474E-A007-C32E0E742053}" presName="parentText" presStyleLbl="node1" presStyleIdx="7" presStyleCnt="9">
        <dgm:presLayoutVars>
          <dgm:chMax val="0"/>
          <dgm:bulletEnabled val="1"/>
        </dgm:presLayoutVars>
      </dgm:prSet>
      <dgm:spPr/>
    </dgm:pt>
    <dgm:pt modelId="{2E9EFE10-5788-4D5A-AD2F-C0265C985907}" type="pres">
      <dgm:prSet presAssocID="{87B57AD5-0C4F-4AC6-AAFC-7E23A0318246}" presName="spacer" presStyleCnt="0"/>
      <dgm:spPr/>
    </dgm:pt>
    <dgm:pt modelId="{6FAFB610-CD56-43EE-9835-5BE2F49C6FBC}" type="pres">
      <dgm:prSet presAssocID="{3F746029-AA07-4CBA-840A-C69BA6174D85}" presName="parentText" presStyleLbl="node1" presStyleIdx="8" presStyleCnt="9">
        <dgm:presLayoutVars>
          <dgm:chMax val="0"/>
          <dgm:bulletEnabled val="1"/>
        </dgm:presLayoutVars>
      </dgm:prSet>
      <dgm:spPr/>
    </dgm:pt>
  </dgm:ptLst>
  <dgm:cxnLst>
    <dgm:cxn modelId="{263BF62A-A34A-4F85-9D54-54A6547D0AFD}" type="presOf" srcId="{06862A89-C65C-400C-8CFC-9CD8F43DD155}" destId="{6362F929-600F-495A-9B9C-042A5394E349}" srcOrd="0" destOrd="0" presId="urn:microsoft.com/office/officeart/2005/8/layout/vList2"/>
    <dgm:cxn modelId="{0CCA9D31-187D-4C33-A897-FF31E107D730}" type="presOf" srcId="{61A7CBD5-0C8D-4AB4-8798-672DAFE2B16A}" destId="{9C57168F-7574-4249-B754-D764A0A8DA2C}"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42F6225B-B135-4A28-825F-7F9C3EB40A00}" type="presOf" srcId="{363CCC04-E267-422B-BE85-F1AF602FA0EE}" destId="{1F40A814-9716-40D1-8C15-C90984292291}" srcOrd="0" destOrd="0" presId="urn:microsoft.com/office/officeart/2005/8/layout/vList2"/>
    <dgm:cxn modelId="{01E7AF67-4D52-455A-9C86-3F9B0BBD1146}" srcId="{5A9FE939-A9CD-41DB-9A20-7D6FBDC57CE2}" destId="{06862A89-C65C-400C-8CFC-9CD8F43DD155}" srcOrd="2" destOrd="0" parTransId="{D5F0F149-7B19-401E-952D-2CA6FEF8E232}" sibTransId="{15AEF836-1E04-4615-B7B2-17F38C8594A6}"/>
    <dgm:cxn modelId="{082EF049-B0BE-4A6B-9311-28C72D624AE4}" srcId="{5A9FE939-A9CD-41DB-9A20-7D6FBDC57CE2}" destId="{B4227400-849E-474E-A007-C32E0E742053}" srcOrd="7" destOrd="0" parTransId="{44D24B61-4815-4FAB-818B-62F29EE097C7}" sibTransId="{87B57AD5-0C4F-4AC6-AAFC-7E23A0318246}"/>
    <dgm:cxn modelId="{6FC6F84A-740D-4BC2-9176-351F0EFD1EB9}" srcId="{5A9FE939-A9CD-41DB-9A20-7D6FBDC57CE2}" destId="{060FF34E-57CE-4000-B233-A284C6B909F0}" srcOrd="6"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510C4C72-B56E-44E3-92F1-C8794445D685}" type="presOf" srcId="{9E290EDD-02AD-47A3-ABC6-66B3E17FD47E}" destId="{0AB0A4AD-281B-4768-9A39-54472DE6FC41}" srcOrd="0" destOrd="0" presId="urn:microsoft.com/office/officeart/2005/8/layout/vList2"/>
    <dgm:cxn modelId="{F8326378-AD0C-42E9-BF5F-220DEAD29745}" srcId="{5A9FE939-A9CD-41DB-9A20-7D6FBDC57CE2}" destId="{9E290EDD-02AD-47A3-ABC6-66B3E17FD47E}" srcOrd="3" destOrd="0" parTransId="{0F8969B3-0E77-4470-9387-C1E138A4F103}" sibTransId="{2088E046-50A9-4DD2-A17C-687D63D919EB}"/>
    <dgm:cxn modelId="{43F42A79-ECBF-46F9-9D66-1B97FE75321D}" srcId="{5A9FE939-A9CD-41DB-9A20-7D6FBDC57CE2}" destId="{3F746029-AA07-4CBA-840A-C69BA6174D85}" srcOrd="8" destOrd="0" parTransId="{16C92A0A-8647-4995-B822-486571A77917}" sibTransId="{569B1958-D72D-464A-81AD-6D328C30B913}"/>
    <dgm:cxn modelId="{45B32F79-1258-48D5-850E-D6116FF0F60B}" srcId="{5A9FE939-A9CD-41DB-9A20-7D6FBDC57CE2}" destId="{363CCC04-E267-422B-BE85-F1AF602FA0EE}" srcOrd="5" destOrd="0" parTransId="{EAAE75C3-7FDF-4D42-BB49-3BFB8FDAB5EC}" sibTransId="{73866EF3-78C7-446E-B9A8-9B20503882EF}"/>
    <dgm:cxn modelId="{6098827E-DD07-41A5-A34F-213C566AD6CE}" type="presOf" srcId="{B4227400-849E-474E-A007-C32E0E742053}" destId="{D01D96C4-5F6B-427C-BE41-B4B85555B714}" srcOrd="0" destOrd="0" presId="urn:microsoft.com/office/officeart/2005/8/layout/vList2"/>
    <dgm:cxn modelId="{AA97E687-9796-4374-B9B9-4EF62D90BF42}" type="presOf" srcId="{060FF34E-57CE-4000-B233-A284C6B909F0}" destId="{02EDC758-C67E-4D8C-A6AF-80EEFFDED370}"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F66AC5A3-D12B-4046-988C-AC60E4C11D53}" type="presOf" srcId="{3F746029-AA07-4CBA-840A-C69BA6174D85}" destId="{6FAFB610-CD56-43EE-9835-5BE2F49C6FBC}" srcOrd="0" destOrd="0" presId="urn:microsoft.com/office/officeart/2005/8/layout/vList2"/>
    <dgm:cxn modelId="{1E6408D0-D525-4529-8DAC-E6109FC5F4EF}" type="presOf" srcId="{D5E05E36-BE32-41DF-90E8-D02D0E562E3A}" destId="{5D7CA678-A67E-4567-9BAF-A3BABB086CB8}" srcOrd="0" destOrd="0" presId="urn:microsoft.com/office/officeart/2005/8/layout/vList2"/>
    <dgm:cxn modelId="{86D9F6DB-3FAB-4F8D-82FD-3B94EA5D2143}" type="presOf" srcId="{F63533D7-E394-4B5A-9DAF-6A8534AEB948}" destId="{4827EBCB-D381-4E37-9FEA-57B67A355EA2}" srcOrd="0" destOrd="0" presId="urn:microsoft.com/office/officeart/2005/8/layout/vList2"/>
    <dgm:cxn modelId="{CEBD74F0-457B-44DD-8A6A-79F1BD9404FD}" type="presOf" srcId="{5A9FE939-A9CD-41DB-9A20-7D6FBDC57CE2}" destId="{10C5EC12-C058-4D5B-A591-1E02171C5E2B}" srcOrd="0" destOrd="0" presId="urn:microsoft.com/office/officeart/2005/8/layout/vList2"/>
    <dgm:cxn modelId="{C597D17D-4F09-469E-B4CB-77389452A194}" type="presParOf" srcId="{10C5EC12-C058-4D5B-A591-1E02171C5E2B}" destId="{9C57168F-7574-4249-B754-D764A0A8DA2C}" srcOrd="0" destOrd="0" presId="urn:microsoft.com/office/officeart/2005/8/layout/vList2"/>
    <dgm:cxn modelId="{E7B14845-DA9F-4FC0-A3A8-3DF60FC34FFA}" type="presParOf" srcId="{10C5EC12-C058-4D5B-A591-1E02171C5E2B}" destId="{040C27D3-E787-4511-8DC7-EC294A1B0AA4}" srcOrd="1" destOrd="0" presId="urn:microsoft.com/office/officeart/2005/8/layout/vList2"/>
    <dgm:cxn modelId="{4CB77B13-EB49-45AE-A5CA-B5F1417EBCA6}" type="presParOf" srcId="{10C5EC12-C058-4D5B-A591-1E02171C5E2B}" destId="{4827EBCB-D381-4E37-9FEA-57B67A355EA2}" srcOrd="2" destOrd="0" presId="urn:microsoft.com/office/officeart/2005/8/layout/vList2"/>
    <dgm:cxn modelId="{292EF1D8-F91D-403E-8811-2AA4B11EC952}" type="presParOf" srcId="{10C5EC12-C058-4D5B-A591-1E02171C5E2B}" destId="{1634D7D8-EFA3-4E1A-9C69-B408B5A887FB}" srcOrd="3" destOrd="0" presId="urn:microsoft.com/office/officeart/2005/8/layout/vList2"/>
    <dgm:cxn modelId="{B293B505-F7B4-445B-826B-F76EB5ABD72D}" type="presParOf" srcId="{10C5EC12-C058-4D5B-A591-1E02171C5E2B}" destId="{6362F929-600F-495A-9B9C-042A5394E349}" srcOrd="4" destOrd="0" presId="urn:microsoft.com/office/officeart/2005/8/layout/vList2"/>
    <dgm:cxn modelId="{E55DDFA7-DA00-4805-8D93-AD6063F82CF6}" type="presParOf" srcId="{10C5EC12-C058-4D5B-A591-1E02171C5E2B}" destId="{EE0F5E99-E6DC-427B-A8E8-F5CC34CE2BFE}" srcOrd="5" destOrd="0" presId="urn:microsoft.com/office/officeart/2005/8/layout/vList2"/>
    <dgm:cxn modelId="{B6C3FC0D-7210-4AF0-9795-04AA8CE5C9A6}" type="presParOf" srcId="{10C5EC12-C058-4D5B-A591-1E02171C5E2B}" destId="{0AB0A4AD-281B-4768-9A39-54472DE6FC41}" srcOrd="6" destOrd="0" presId="urn:microsoft.com/office/officeart/2005/8/layout/vList2"/>
    <dgm:cxn modelId="{7F742758-D59F-4630-9DE0-4050016AF5F8}" type="presParOf" srcId="{10C5EC12-C058-4D5B-A591-1E02171C5E2B}" destId="{1FEA75A5-6A25-4BE8-B018-332F572EF685}" srcOrd="7" destOrd="0" presId="urn:microsoft.com/office/officeart/2005/8/layout/vList2"/>
    <dgm:cxn modelId="{EBC93E5F-2C99-46DF-8F09-F1A08B78665B}" type="presParOf" srcId="{10C5EC12-C058-4D5B-A591-1E02171C5E2B}" destId="{5D7CA678-A67E-4567-9BAF-A3BABB086CB8}" srcOrd="8" destOrd="0" presId="urn:microsoft.com/office/officeart/2005/8/layout/vList2"/>
    <dgm:cxn modelId="{43E38805-FF8F-4B5D-A51A-25BA99A421F4}" type="presParOf" srcId="{10C5EC12-C058-4D5B-A591-1E02171C5E2B}" destId="{3F907982-EFDC-456A-A9FF-F01F485CA7F6}" srcOrd="9" destOrd="0" presId="urn:microsoft.com/office/officeart/2005/8/layout/vList2"/>
    <dgm:cxn modelId="{1C498EB8-2ED8-4FC3-A06F-8C4DDA928AF6}" type="presParOf" srcId="{10C5EC12-C058-4D5B-A591-1E02171C5E2B}" destId="{1F40A814-9716-40D1-8C15-C90984292291}" srcOrd="10" destOrd="0" presId="urn:microsoft.com/office/officeart/2005/8/layout/vList2"/>
    <dgm:cxn modelId="{9E07F12C-88D9-4523-B387-222D4411998F}" type="presParOf" srcId="{10C5EC12-C058-4D5B-A591-1E02171C5E2B}" destId="{E36A5ABB-B39E-40DA-93CE-7A51813866DB}" srcOrd="11" destOrd="0" presId="urn:microsoft.com/office/officeart/2005/8/layout/vList2"/>
    <dgm:cxn modelId="{44E996B2-C2D3-41A2-9AB2-E1596CC9E8F2}" type="presParOf" srcId="{10C5EC12-C058-4D5B-A591-1E02171C5E2B}" destId="{02EDC758-C67E-4D8C-A6AF-80EEFFDED370}" srcOrd="12" destOrd="0" presId="urn:microsoft.com/office/officeart/2005/8/layout/vList2"/>
    <dgm:cxn modelId="{5C9FE183-1B3B-494C-9EF2-16530A1D794D}" type="presParOf" srcId="{10C5EC12-C058-4D5B-A591-1E02171C5E2B}" destId="{BA1E207F-8402-4C9F-A62D-05A6F1E7954B}" srcOrd="13" destOrd="0" presId="urn:microsoft.com/office/officeart/2005/8/layout/vList2"/>
    <dgm:cxn modelId="{BB01A55D-10D0-4080-92A3-73835EF6BBFF}" type="presParOf" srcId="{10C5EC12-C058-4D5B-A591-1E02171C5E2B}" destId="{D01D96C4-5F6B-427C-BE41-B4B85555B714}" srcOrd="14" destOrd="0" presId="urn:microsoft.com/office/officeart/2005/8/layout/vList2"/>
    <dgm:cxn modelId="{79851B90-08A1-4DEA-9B8C-2C0FA374D5E4}" type="presParOf" srcId="{10C5EC12-C058-4D5B-A591-1E02171C5E2B}" destId="{2E9EFE10-5788-4D5A-AD2F-C0265C985907}" srcOrd="15" destOrd="0" presId="urn:microsoft.com/office/officeart/2005/8/layout/vList2"/>
    <dgm:cxn modelId="{F0567B8A-5026-4B09-BC9A-6CB99C4832B1}" type="presParOf" srcId="{10C5EC12-C058-4D5B-A591-1E02171C5E2B}" destId="{6FAFB610-CD56-43EE-9835-5BE2F49C6FB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dgm:spPr>
        <a:solidFill>
          <a:schemeClr val="bg1"/>
        </a:solidFill>
      </dgm:spPr>
      <dgm:t>
        <a:bodyPr/>
        <a:lstStyle/>
        <a:p>
          <a:pPr algn="ctr"/>
          <a:r>
            <a:rPr lang="en-US" dirty="0"/>
            <a:t>Compute centers for local data</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862A89-C65C-400C-8CFC-9CD8F43DD155}">
      <dgm:prSet phldrT="[Text]"/>
      <dgm:spPr>
        <a:solidFill>
          <a:schemeClr val="bg1"/>
        </a:solidFill>
      </dgm:spPr>
      <dgm:t>
        <a:bodyPr/>
        <a:lstStyle/>
        <a:p>
          <a:pPr algn="ctr"/>
          <a:r>
            <a:rPr lang="en-US" dirty="0"/>
            <a:t>Compute constant approximation</a:t>
          </a:r>
        </a:p>
      </dgm:t>
    </dgm:p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9E290EDD-02AD-47A3-ABC6-66B3E17FD47E}">
      <dgm:prSet phldrT="[Text]"/>
      <dgm:spPr>
        <a:solidFill>
          <a:schemeClr val="bg1"/>
        </a:solidFill>
      </dgm:spPr>
      <dgm:t>
        <a:bodyPr/>
        <a:lstStyle/>
        <a:p>
          <a:pPr algn="ctr"/>
          <a:r>
            <a:rPr lang="en-US" dirty="0"/>
            <a:t>Communicate costs to nodes</a:t>
          </a:r>
        </a:p>
      </dgm:t>
    </dgm:pt>
    <dgm:pt modelId="{0F8969B3-0E77-4470-9387-C1E138A4F103}" type="parTrans" cxnId="{F8326378-AD0C-42E9-BF5F-220DEAD29745}">
      <dgm:prSet/>
      <dgm:spPr/>
      <dgm:t>
        <a:bodyPr/>
        <a:lstStyle/>
        <a:p>
          <a:pPr algn="ctr"/>
          <a:endParaRPr lang="en-US"/>
        </a:p>
      </dgm:t>
    </dgm:pt>
    <dgm:pt modelId="{2088E046-50A9-4DD2-A17C-687D63D919EB}" type="sibTrans" cxnId="{F8326378-AD0C-42E9-BF5F-220DEAD29745}">
      <dgm:prSet/>
      <dgm:spPr/>
      <dgm:t>
        <a:bodyPr/>
        <a:lstStyle/>
        <a:p>
          <a:pPr algn="ctr"/>
          <a:endParaRPr lang="en-US"/>
        </a:p>
      </dgm:t>
    </dgm:pt>
    <dgm:pt modelId="{363CCC04-E267-422B-BE85-F1AF602FA0EE}">
      <dgm:prSet/>
      <dgm:spPr>
        <a:solidFill>
          <a:schemeClr val="bg1"/>
        </a:solidFill>
      </dgm:spPr>
      <dgm:t>
        <a:bodyPr/>
        <a:lstStyle/>
        <a:p>
          <a:pPr algn="ctr"/>
          <a:r>
            <a:rPr lang="en-US" dirty="0"/>
            <a:t>Compute number of points to be sampled</a:t>
          </a:r>
        </a:p>
      </dgm:t>
    </dgm:pt>
    <dgm:pt modelId="{EAAE75C3-7FDF-4D42-BB49-3BFB8FDAB5EC}" type="parTrans" cxnId="{45B32F79-1258-48D5-850E-D6116FF0F60B}">
      <dgm:prSet/>
      <dgm:spPr/>
      <dgm:t>
        <a:bodyPr/>
        <a:lstStyle/>
        <a:p>
          <a:pPr algn="ctr"/>
          <a:endParaRPr lang="en-US"/>
        </a:p>
      </dgm:t>
    </dgm:pt>
    <dgm:pt modelId="{73866EF3-78C7-446E-B9A8-9B20503882EF}" type="sibTrans" cxnId="{45B32F79-1258-48D5-850E-D6116FF0F60B}">
      <dgm:prSet/>
      <dgm:spPr/>
      <dgm:t>
        <a:bodyPr/>
        <a:lstStyle/>
        <a:p>
          <a:pPr algn="ctr"/>
          <a:endParaRPr lang="en-US"/>
        </a:p>
      </dgm:t>
    </dgm:pt>
    <dgm:pt modelId="{060FF34E-57CE-4000-B233-A284C6B909F0}">
      <dgm:prSet/>
      <dgm:spPr>
        <a:solidFill>
          <a:schemeClr val="bg1"/>
        </a:solidFill>
      </dgm:spPr>
      <dgm:t>
        <a:bodyPr/>
        <a:lstStyle/>
        <a:p>
          <a:pPr algn="ctr"/>
          <a:r>
            <a:rPr lang="en-US" dirty="0"/>
            <a:t>Set weights on local data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B4227400-849E-474E-A007-C32E0E742053}">
      <dgm:prSet/>
      <dgm:spPr>
        <a:solidFill>
          <a:schemeClr val="accent1">
            <a:lumMod val="60000"/>
            <a:lumOff val="40000"/>
          </a:schemeClr>
        </a:solidFill>
      </dgm:spPr>
      <dgm:t>
        <a:bodyPr/>
        <a:lstStyle/>
        <a:p>
          <a:pPr algn="ctr"/>
          <a:r>
            <a:rPr lang="en-US" dirty="0"/>
            <a:t>Random Sampling of points to coreset</a:t>
          </a:r>
        </a:p>
      </dgm:t>
    </dgm:pt>
    <dgm:pt modelId="{44D24B61-4815-4FAB-818B-62F29EE097C7}" type="parTrans" cxnId="{082EF049-B0BE-4A6B-9311-28C72D624AE4}">
      <dgm:prSet/>
      <dgm:spPr/>
      <dgm:t>
        <a:bodyPr/>
        <a:lstStyle/>
        <a:p>
          <a:pPr algn="ctr"/>
          <a:endParaRPr lang="en-US"/>
        </a:p>
      </dgm:t>
    </dgm:pt>
    <dgm:pt modelId="{87B57AD5-0C4F-4AC6-AAFC-7E23A0318246}" type="sibTrans" cxnId="{082EF049-B0BE-4A6B-9311-28C72D624AE4}">
      <dgm:prSet/>
      <dgm:spPr/>
      <dgm:t>
        <a:bodyPr/>
        <a:lstStyle/>
        <a:p>
          <a:pPr algn="ctr"/>
          <a:endParaRPr lang="en-US"/>
        </a:p>
      </dgm:t>
    </dgm:pt>
    <dgm:pt modelId="{3F746029-AA07-4CBA-840A-C69BA6174D85}">
      <dgm:prSet/>
      <dgm:spPr/>
      <dgm:t>
        <a:bodyPr/>
        <a:lstStyle/>
        <a:p>
          <a:pPr algn="ctr"/>
          <a:r>
            <a:rPr lang="en-US" dirty="0"/>
            <a:t>Inclusion of local centers to coreset</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9">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9">
        <dgm:presLayoutVars>
          <dgm:chMax val="0"/>
          <dgm:bulletEnabled val="1"/>
        </dgm:presLayoutVars>
      </dgm:prSet>
      <dgm:spPr/>
    </dgm:pt>
    <dgm:pt modelId="{1634D7D8-EFA3-4E1A-9C69-B408B5A887FB}" type="pres">
      <dgm:prSet presAssocID="{D9EB1ED9-F585-459D-A0AB-4A4AC68D3B03}" presName="spacer" presStyleCnt="0"/>
      <dgm:spPr/>
    </dgm:pt>
    <dgm:pt modelId="{6362F929-600F-495A-9B9C-042A5394E349}" type="pres">
      <dgm:prSet presAssocID="{06862A89-C65C-400C-8CFC-9CD8F43DD155}" presName="parentText" presStyleLbl="node1" presStyleIdx="2" presStyleCnt="9">
        <dgm:presLayoutVars>
          <dgm:chMax val="0"/>
          <dgm:bulletEnabled val="1"/>
        </dgm:presLayoutVars>
      </dgm:prSet>
      <dgm:spPr/>
    </dgm:pt>
    <dgm:pt modelId="{EE0F5E99-E6DC-427B-A8E8-F5CC34CE2BFE}" type="pres">
      <dgm:prSet presAssocID="{15AEF836-1E04-4615-B7B2-17F38C8594A6}" presName="spacer" presStyleCnt="0"/>
      <dgm:spPr/>
    </dgm:pt>
    <dgm:pt modelId="{0AB0A4AD-281B-4768-9A39-54472DE6FC41}" type="pres">
      <dgm:prSet presAssocID="{9E290EDD-02AD-47A3-ABC6-66B3E17FD47E}" presName="parentText" presStyleLbl="node1" presStyleIdx="3" presStyleCnt="9">
        <dgm:presLayoutVars>
          <dgm:chMax val="0"/>
          <dgm:bulletEnabled val="1"/>
        </dgm:presLayoutVars>
      </dgm:prSet>
      <dgm:spPr/>
    </dgm:pt>
    <dgm:pt modelId="{1FEA75A5-6A25-4BE8-B018-332F572EF685}" type="pres">
      <dgm:prSet presAssocID="{2088E046-50A9-4DD2-A17C-687D63D919EB}" presName="spacer" presStyleCnt="0"/>
      <dgm:spPr/>
    </dgm:pt>
    <dgm:pt modelId="{5D7CA678-A67E-4567-9BAF-A3BABB086CB8}" type="pres">
      <dgm:prSet presAssocID="{D5E05E36-BE32-41DF-90E8-D02D0E562E3A}" presName="parentText" presStyleLbl="node1" presStyleIdx="4" presStyleCnt="9">
        <dgm:presLayoutVars>
          <dgm:chMax val="0"/>
          <dgm:bulletEnabled val="1"/>
        </dgm:presLayoutVars>
      </dgm:prSet>
      <dgm:spPr/>
    </dgm:pt>
    <dgm:pt modelId="{3F907982-EFDC-456A-A9FF-F01F485CA7F6}" type="pres">
      <dgm:prSet presAssocID="{92705213-B2F1-49CE-A18D-E86C27681FF7}" presName="spacer" presStyleCnt="0"/>
      <dgm:spPr/>
    </dgm:pt>
    <dgm:pt modelId="{1F40A814-9716-40D1-8C15-C90984292291}" type="pres">
      <dgm:prSet presAssocID="{363CCC04-E267-422B-BE85-F1AF602FA0EE}" presName="parentText" presStyleLbl="node1" presStyleIdx="5" presStyleCnt="9">
        <dgm:presLayoutVars>
          <dgm:chMax val="0"/>
          <dgm:bulletEnabled val="1"/>
        </dgm:presLayoutVars>
      </dgm:prSet>
      <dgm:spPr/>
    </dgm:pt>
    <dgm:pt modelId="{E36A5ABB-B39E-40DA-93CE-7A51813866DB}" type="pres">
      <dgm:prSet presAssocID="{73866EF3-78C7-446E-B9A8-9B20503882EF}" presName="spacer" presStyleCnt="0"/>
      <dgm:spPr/>
    </dgm:pt>
    <dgm:pt modelId="{02EDC758-C67E-4D8C-A6AF-80EEFFDED370}" type="pres">
      <dgm:prSet presAssocID="{060FF34E-57CE-4000-B233-A284C6B909F0}" presName="parentText" presStyleLbl="node1" presStyleIdx="6" presStyleCnt="9">
        <dgm:presLayoutVars>
          <dgm:chMax val="0"/>
          <dgm:bulletEnabled val="1"/>
        </dgm:presLayoutVars>
      </dgm:prSet>
      <dgm:spPr/>
    </dgm:pt>
    <dgm:pt modelId="{BA1E207F-8402-4C9F-A62D-05A6F1E7954B}" type="pres">
      <dgm:prSet presAssocID="{476D1011-9846-42BE-90A6-1C0A1192E54D}" presName="spacer" presStyleCnt="0"/>
      <dgm:spPr/>
    </dgm:pt>
    <dgm:pt modelId="{D01D96C4-5F6B-427C-BE41-B4B85555B714}" type="pres">
      <dgm:prSet presAssocID="{B4227400-849E-474E-A007-C32E0E742053}" presName="parentText" presStyleLbl="node1" presStyleIdx="7" presStyleCnt="9">
        <dgm:presLayoutVars>
          <dgm:chMax val="0"/>
          <dgm:bulletEnabled val="1"/>
        </dgm:presLayoutVars>
      </dgm:prSet>
      <dgm:spPr/>
    </dgm:pt>
    <dgm:pt modelId="{2E9EFE10-5788-4D5A-AD2F-C0265C985907}" type="pres">
      <dgm:prSet presAssocID="{87B57AD5-0C4F-4AC6-AAFC-7E23A0318246}" presName="spacer" presStyleCnt="0"/>
      <dgm:spPr/>
    </dgm:pt>
    <dgm:pt modelId="{6FAFB610-CD56-43EE-9835-5BE2F49C6FBC}" type="pres">
      <dgm:prSet presAssocID="{3F746029-AA07-4CBA-840A-C69BA6174D85}" presName="parentText" presStyleLbl="node1" presStyleIdx="8" presStyleCnt="9">
        <dgm:presLayoutVars>
          <dgm:chMax val="0"/>
          <dgm:bulletEnabled val="1"/>
        </dgm:presLayoutVars>
      </dgm:prSet>
      <dgm:spPr/>
    </dgm:pt>
  </dgm:ptLst>
  <dgm:cxnLst>
    <dgm:cxn modelId="{42C8BA1A-5B2D-4B9E-A961-6A118ACB265A}" type="presOf" srcId="{D5E05E36-BE32-41DF-90E8-D02D0E562E3A}" destId="{5D7CA678-A67E-4567-9BAF-A3BABB086CB8}" srcOrd="0" destOrd="0" presId="urn:microsoft.com/office/officeart/2005/8/layout/vList2"/>
    <dgm:cxn modelId="{577A7833-2009-4694-BDEA-B5B297A6D51B}" type="presOf" srcId="{060FF34E-57CE-4000-B233-A284C6B909F0}" destId="{02EDC758-C67E-4D8C-A6AF-80EEFFDED370}"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01E7AF67-4D52-455A-9C86-3F9B0BBD1146}" srcId="{5A9FE939-A9CD-41DB-9A20-7D6FBDC57CE2}" destId="{06862A89-C65C-400C-8CFC-9CD8F43DD155}" srcOrd="2" destOrd="0" parTransId="{D5F0F149-7B19-401E-952D-2CA6FEF8E232}" sibTransId="{15AEF836-1E04-4615-B7B2-17F38C8594A6}"/>
    <dgm:cxn modelId="{082EF049-B0BE-4A6B-9311-28C72D624AE4}" srcId="{5A9FE939-A9CD-41DB-9A20-7D6FBDC57CE2}" destId="{B4227400-849E-474E-A007-C32E0E742053}" srcOrd="7" destOrd="0" parTransId="{44D24B61-4815-4FAB-818B-62F29EE097C7}" sibTransId="{87B57AD5-0C4F-4AC6-AAFC-7E23A0318246}"/>
    <dgm:cxn modelId="{6FC6F84A-740D-4BC2-9176-351F0EFD1EB9}" srcId="{5A9FE939-A9CD-41DB-9A20-7D6FBDC57CE2}" destId="{060FF34E-57CE-4000-B233-A284C6B909F0}" srcOrd="6"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F8326378-AD0C-42E9-BF5F-220DEAD29745}" srcId="{5A9FE939-A9CD-41DB-9A20-7D6FBDC57CE2}" destId="{9E290EDD-02AD-47A3-ABC6-66B3E17FD47E}" srcOrd="3" destOrd="0" parTransId="{0F8969B3-0E77-4470-9387-C1E138A4F103}" sibTransId="{2088E046-50A9-4DD2-A17C-687D63D919EB}"/>
    <dgm:cxn modelId="{43F42A79-ECBF-46F9-9D66-1B97FE75321D}" srcId="{5A9FE939-A9CD-41DB-9A20-7D6FBDC57CE2}" destId="{3F746029-AA07-4CBA-840A-C69BA6174D85}" srcOrd="8" destOrd="0" parTransId="{16C92A0A-8647-4995-B822-486571A77917}" sibTransId="{569B1958-D72D-464A-81AD-6D328C30B913}"/>
    <dgm:cxn modelId="{45B32F79-1258-48D5-850E-D6116FF0F60B}" srcId="{5A9FE939-A9CD-41DB-9A20-7D6FBDC57CE2}" destId="{363CCC04-E267-422B-BE85-F1AF602FA0EE}" srcOrd="5" destOrd="0" parTransId="{EAAE75C3-7FDF-4D42-BB49-3BFB8FDAB5EC}" sibTransId="{73866EF3-78C7-446E-B9A8-9B20503882EF}"/>
    <dgm:cxn modelId="{A8B77F7C-E0C3-426D-BD43-0B7CF106D4FD}" type="presOf" srcId="{3F746029-AA07-4CBA-840A-C69BA6174D85}" destId="{6FAFB610-CD56-43EE-9835-5BE2F49C6FBC}"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F76886AA-02E0-49C9-97E0-79AEE91CCCDA}" type="presOf" srcId="{F63533D7-E394-4B5A-9DAF-6A8534AEB948}" destId="{4827EBCB-D381-4E37-9FEA-57B67A355EA2}" srcOrd="0" destOrd="0" presId="urn:microsoft.com/office/officeart/2005/8/layout/vList2"/>
    <dgm:cxn modelId="{1E85E1AD-7CBD-4150-A536-FBA3F6354E03}" type="presOf" srcId="{61A7CBD5-0C8D-4AB4-8798-672DAFE2B16A}" destId="{9C57168F-7574-4249-B754-D764A0A8DA2C}" srcOrd="0" destOrd="0" presId="urn:microsoft.com/office/officeart/2005/8/layout/vList2"/>
    <dgm:cxn modelId="{28F397B4-D8B5-49DB-B88A-43385B216094}" type="presOf" srcId="{06862A89-C65C-400C-8CFC-9CD8F43DD155}" destId="{6362F929-600F-495A-9B9C-042A5394E349}" srcOrd="0" destOrd="0" presId="urn:microsoft.com/office/officeart/2005/8/layout/vList2"/>
    <dgm:cxn modelId="{C40631B9-141E-4B9D-92C8-42306B2B1B8D}" type="presOf" srcId="{9E290EDD-02AD-47A3-ABC6-66B3E17FD47E}" destId="{0AB0A4AD-281B-4768-9A39-54472DE6FC41}" srcOrd="0" destOrd="0" presId="urn:microsoft.com/office/officeart/2005/8/layout/vList2"/>
    <dgm:cxn modelId="{A00F09BF-6FB6-494B-9752-5B492255DE68}" type="presOf" srcId="{363CCC04-E267-422B-BE85-F1AF602FA0EE}" destId="{1F40A814-9716-40D1-8C15-C90984292291}" srcOrd="0" destOrd="0" presId="urn:microsoft.com/office/officeart/2005/8/layout/vList2"/>
    <dgm:cxn modelId="{2BD76FCE-70F9-443F-B26D-F02E45201B82}" type="presOf" srcId="{5A9FE939-A9CD-41DB-9A20-7D6FBDC57CE2}" destId="{10C5EC12-C058-4D5B-A591-1E02171C5E2B}" srcOrd="0" destOrd="0" presId="urn:microsoft.com/office/officeart/2005/8/layout/vList2"/>
    <dgm:cxn modelId="{860744E0-00F5-4C21-93CA-2627CB38E515}" type="presOf" srcId="{B4227400-849E-474E-A007-C32E0E742053}" destId="{D01D96C4-5F6B-427C-BE41-B4B85555B714}" srcOrd="0" destOrd="0" presId="urn:microsoft.com/office/officeart/2005/8/layout/vList2"/>
    <dgm:cxn modelId="{254C8B02-2F2E-4FD8-874D-9D7E22E3A855}" type="presParOf" srcId="{10C5EC12-C058-4D5B-A591-1E02171C5E2B}" destId="{9C57168F-7574-4249-B754-D764A0A8DA2C}" srcOrd="0" destOrd="0" presId="urn:microsoft.com/office/officeart/2005/8/layout/vList2"/>
    <dgm:cxn modelId="{083B5744-8ECA-477C-BB7F-5B3DCE6F9925}" type="presParOf" srcId="{10C5EC12-C058-4D5B-A591-1E02171C5E2B}" destId="{040C27D3-E787-4511-8DC7-EC294A1B0AA4}" srcOrd="1" destOrd="0" presId="urn:microsoft.com/office/officeart/2005/8/layout/vList2"/>
    <dgm:cxn modelId="{48E26D0D-7241-4799-B754-160D0B80F3FE}" type="presParOf" srcId="{10C5EC12-C058-4D5B-A591-1E02171C5E2B}" destId="{4827EBCB-D381-4E37-9FEA-57B67A355EA2}" srcOrd="2" destOrd="0" presId="urn:microsoft.com/office/officeart/2005/8/layout/vList2"/>
    <dgm:cxn modelId="{379F30A2-A2ED-4784-890A-837631F3CF91}" type="presParOf" srcId="{10C5EC12-C058-4D5B-A591-1E02171C5E2B}" destId="{1634D7D8-EFA3-4E1A-9C69-B408B5A887FB}" srcOrd="3" destOrd="0" presId="urn:microsoft.com/office/officeart/2005/8/layout/vList2"/>
    <dgm:cxn modelId="{E7F4FCD9-60B3-4526-BDEE-2FB9A6C6B749}" type="presParOf" srcId="{10C5EC12-C058-4D5B-A591-1E02171C5E2B}" destId="{6362F929-600F-495A-9B9C-042A5394E349}" srcOrd="4" destOrd="0" presId="urn:microsoft.com/office/officeart/2005/8/layout/vList2"/>
    <dgm:cxn modelId="{89583DEF-75D9-4A9C-A775-CB93E889E4D2}" type="presParOf" srcId="{10C5EC12-C058-4D5B-A591-1E02171C5E2B}" destId="{EE0F5E99-E6DC-427B-A8E8-F5CC34CE2BFE}" srcOrd="5" destOrd="0" presId="urn:microsoft.com/office/officeart/2005/8/layout/vList2"/>
    <dgm:cxn modelId="{F7D16E9B-0268-47AC-BA7E-210B1E1FE5B5}" type="presParOf" srcId="{10C5EC12-C058-4D5B-A591-1E02171C5E2B}" destId="{0AB0A4AD-281B-4768-9A39-54472DE6FC41}" srcOrd="6" destOrd="0" presId="urn:microsoft.com/office/officeart/2005/8/layout/vList2"/>
    <dgm:cxn modelId="{E923D409-FCA6-4386-8A67-86C03EC4DE50}" type="presParOf" srcId="{10C5EC12-C058-4D5B-A591-1E02171C5E2B}" destId="{1FEA75A5-6A25-4BE8-B018-332F572EF685}" srcOrd="7" destOrd="0" presId="urn:microsoft.com/office/officeart/2005/8/layout/vList2"/>
    <dgm:cxn modelId="{859F56DC-A293-4E29-A1B3-E69C7AE5119D}" type="presParOf" srcId="{10C5EC12-C058-4D5B-A591-1E02171C5E2B}" destId="{5D7CA678-A67E-4567-9BAF-A3BABB086CB8}" srcOrd="8" destOrd="0" presId="urn:microsoft.com/office/officeart/2005/8/layout/vList2"/>
    <dgm:cxn modelId="{44C479FC-6B5A-43CA-8989-9059665D6AD7}" type="presParOf" srcId="{10C5EC12-C058-4D5B-A591-1E02171C5E2B}" destId="{3F907982-EFDC-456A-A9FF-F01F485CA7F6}" srcOrd="9" destOrd="0" presId="urn:microsoft.com/office/officeart/2005/8/layout/vList2"/>
    <dgm:cxn modelId="{DFAE2E3E-BB0A-412B-A72C-64638016C03E}" type="presParOf" srcId="{10C5EC12-C058-4D5B-A591-1E02171C5E2B}" destId="{1F40A814-9716-40D1-8C15-C90984292291}" srcOrd="10" destOrd="0" presId="urn:microsoft.com/office/officeart/2005/8/layout/vList2"/>
    <dgm:cxn modelId="{28063F18-A26F-4384-86BB-D816874D064F}" type="presParOf" srcId="{10C5EC12-C058-4D5B-A591-1E02171C5E2B}" destId="{E36A5ABB-B39E-40DA-93CE-7A51813866DB}" srcOrd="11" destOrd="0" presId="urn:microsoft.com/office/officeart/2005/8/layout/vList2"/>
    <dgm:cxn modelId="{E9B0F2AD-310C-4E1A-BEE1-44A44CAEA07E}" type="presParOf" srcId="{10C5EC12-C058-4D5B-A591-1E02171C5E2B}" destId="{02EDC758-C67E-4D8C-A6AF-80EEFFDED370}" srcOrd="12" destOrd="0" presId="urn:microsoft.com/office/officeart/2005/8/layout/vList2"/>
    <dgm:cxn modelId="{9873CCDA-4535-4CBB-A265-4865D21A8A5E}" type="presParOf" srcId="{10C5EC12-C058-4D5B-A591-1E02171C5E2B}" destId="{BA1E207F-8402-4C9F-A62D-05A6F1E7954B}" srcOrd="13" destOrd="0" presId="urn:microsoft.com/office/officeart/2005/8/layout/vList2"/>
    <dgm:cxn modelId="{2FF04A20-0724-4256-95BA-F16ADD394443}" type="presParOf" srcId="{10C5EC12-C058-4D5B-A591-1E02171C5E2B}" destId="{D01D96C4-5F6B-427C-BE41-B4B85555B714}" srcOrd="14" destOrd="0" presId="urn:microsoft.com/office/officeart/2005/8/layout/vList2"/>
    <dgm:cxn modelId="{982987A7-9FAF-4D28-BB05-94DC01E84424}" type="presParOf" srcId="{10C5EC12-C058-4D5B-A591-1E02171C5E2B}" destId="{2E9EFE10-5788-4D5A-AD2F-C0265C985907}" srcOrd="15" destOrd="0" presId="urn:microsoft.com/office/officeart/2005/8/layout/vList2"/>
    <dgm:cxn modelId="{924A1650-283A-48E7-B9A7-8D15324B5736}" type="presParOf" srcId="{10C5EC12-C058-4D5B-A591-1E02171C5E2B}" destId="{6FAFB610-CD56-43EE-9835-5BE2F49C6FB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dgm:spPr>
        <a:solidFill>
          <a:schemeClr val="bg1"/>
        </a:solidFill>
      </dgm:spPr>
      <dgm:t>
        <a:bodyPr/>
        <a:lstStyle/>
        <a:p>
          <a:pPr algn="ctr"/>
          <a:r>
            <a:rPr lang="en-US" dirty="0"/>
            <a:t>Compute centers for local data</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862A89-C65C-400C-8CFC-9CD8F43DD155}">
      <dgm:prSet phldrT="[Text]"/>
      <dgm:spPr>
        <a:solidFill>
          <a:schemeClr val="bg1"/>
        </a:solidFill>
      </dgm:spPr>
      <dgm:t>
        <a:bodyPr/>
        <a:lstStyle/>
        <a:p>
          <a:pPr algn="ctr"/>
          <a:r>
            <a:rPr lang="en-US" dirty="0"/>
            <a:t>Compute constant approximation</a:t>
          </a:r>
        </a:p>
      </dgm:t>
    </dgm:p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9E290EDD-02AD-47A3-ABC6-66B3E17FD47E}">
      <dgm:prSet phldrT="[Text]"/>
      <dgm:spPr>
        <a:solidFill>
          <a:schemeClr val="bg1"/>
        </a:solidFill>
      </dgm:spPr>
      <dgm:t>
        <a:bodyPr/>
        <a:lstStyle/>
        <a:p>
          <a:pPr algn="ctr"/>
          <a:r>
            <a:rPr lang="en-US" dirty="0"/>
            <a:t>Communicate costs to nodes</a:t>
          </a:r>
        </a:p>
      </dgm:t>
    </dgm:pt>
    <dgm:pt modelId="{0F8969B3-0E77-4470-9387-C1E138A4F103}" type="parTrans" cxnId="{F8326378-AD0C-42E9-BF5F-220DEAD29745}">
      <dgm:prSet/>
      <dgm:spPr/>
      <dgm:t>
        <a:bodyPr/>
        <a:lstStyle/>
        <a:p>
          <a:pPr algn="ctr"/>
          <a:endParaRPr lang="en-US"/>
        </a:p>
      </dgm:t>
    </dgm:pt>
    <dgm:pt modelId="{2088E046-50A9-4DD2-A17C-687D63D919EB}" type="sibTrans" cxnId="{F8326378-AD0C-42E9-BF5F-220DEAD29745}">
      <dgm:prSet/>
      <dgm:spPr/>
      <dgm:t>
        <a:bodyPr/>
        <a:lstStyle/>
        <a:p>
          <a:pPr algn="ctr"/>
          <a:endParaRPr lang="en-US"/>
        </a:p>
      </dgm:t>
    </dgm:pt>
    <dgm:pt modelId="{363CCC04-E267-422B-BE85-F1AF602FA0EE}">
      <dgm:prSet/>
      <dgm:spPr>
        <a:solidFill>
          <a:schemeClr val="bg1"/>
        </a:solidFill>
      </dgm:spPr>
      <dgm:t>
        <a:bodyPr/>
        <a:lstStyle/>
        <a:p>
          <a:pPr algn="ctr"/>
          <a:r>
            <a:rPr lang="en-US" dirty="0"/>
            <a:t>Compute number of points to be sampled</a:t>
          </a:r>
        </a:p>
      </dgm:t>
    </dgm:pt>
    <dgm:pt modelId="{EAAE75C3-7FDF-4D42-BB49-3BFB8FDAB5EC}" type="parTrans" cxnId="{45B32F79-1258-48D5-850E-D6116FF0F60B}">
      <dgm:prSet/>
      <dgm:spPr/>
      <dgm:t>
        <a:bodyPr/>
        <a:lstStyle/>
        <a:p>
          <a:pPr algn="ctr"/>
          <a:endParaRPr lang="en-US"/>
        </a:p>
      </dgm:t>
    </dgm:pt>
    <dgm:pt modelId="{73866EF3-78C7-446E-B9A8-9B20503882EF}" type="sibTrans" cxnId="{45B32F79-1258-48D5-850E-D6116FF0F60B}">
      <dgm:prSet/>
      <dgm:spPr/>
      <dgm:t>
        <a:bodyPr/>
        <a:lstStyle/>
        <a:p>
          <a:pPr algn="ctr"/>
          <a:endParaRPr lang="en-US"/>
        </a:p>
      </dgm:t>
    </dgm:pt>
    <dgm:pt modelId="{060FF34E-57CE-4000-B233-A284C6B909F0}">
      <dgm:prSet/>
      <dgm:spPr>
        <a:solidFill>
          <a:schemeClr val="bg1"/>
        </a:solidFill>
      </dgm:spPr>
      <dgm:t>
        <a:bodyPr/>
        <a:lstStyle/>
        <a:p>
          <a:pPr algn="ctr"/>
          <a:r>
            <a:rPr lang="en-US" dirty="0"/>
            <a:t>Set weights on local data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B4227400-849E-474E-A007-C32E0E742053}">
      <dgm:prSet/>
      <dgm:spPr>
        <a:solidFill>
          <a:schemeClr val="bg1"/>
        </a:solidFill>
      </dgm:spPr>
      <dgm:t>
        <a:bodyPr/>
        <a:lstStyle/>
        <a:p>
          <a:pPr algn="ctr"/>
          <a:r>
            <a:rPr lang="en-US" dirty="0"/>
            <a:t>Random Sampling of points to coreset</a:t>
          </a:r>
        </a:p>
      </dgm:t>
    </dgm:pt>
    <dgm:pt modelId="{44D24B61-4815-4FAB-818B-62F29EE097C7}" type="parTrans" cxnId="{082EF049-B0BE-4A6B-9311-28C72D624AE4}">
      <dgm:prSet/>
      <dgm:spPr/>
      <dgm:t>
        <a:bodyPr/>
        <a:lstStyle/>
        <a:p>
          <a:pPr algn="ctr"/>
          <a:endParaRPr lang="en-US"/>
        </a:p>
      </dgm:t>
    </dgm:pt>
    <dgm:pt modelId="{87B57AD5-0C4F-4AC6-AAFC-7E23A0318246}" type="sibTrans" cxnId="{082EF049-B0BE-4A6B-9311-28C72D624AE4}">
      <dgm:prSet/>
      <dgm:spPr/>
      <dgm:t>
        <a:bodyPr/>
        <a:lstStyle/>
        <a:p>
          <a:pPr algn="ctr"/>
          <a:endParaRPr lang="en-US"/>
        </a:p>
      </dgm:t>
    </dgm:pt>
    <dgm:pt modelId="{3F746029-AA07-4CBA-840A-C69BA6174D85}">
      <dgm:prSet/>
      <dgm:spPr>
        <a:solidFill>
          <a:schemeClr val="accent1">
            <a:lumMod val="60000"/>
            <a:lumOff val="40000"/>
          </a:schemeClr>
        </a:solidFill>
      </dgm:spPr>
      <dgm:t>
        <a:bodyPr/>
        <a:lstStyle/>
        <a:p>
          <a:pPr algn="ctr"/>
          <a:r>
            <a:rPr lang="en-US" dirty="0"/>
            <a:t>Inclusion of local centers to coreset</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9">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9">
        <dgm:presLayoutVars>
          <dgm:chMax val="0"/>
          <dgm:bulletEnabled val="1"/>
        </dgm:presLayoutVars>
      </dgm:prSet>
      <dgm:spPr/>
    </dgm:pt>
    <dgm:pt modelId="{1634D7D8-EFA3-4E1A-9C69-B408B5A887FB}" type="pres">
      <dgm:prSet presAssocID="{D9EB1ED9-F585-459D-A0AB-4A4AC68D3B03}" presName="spacer" presStyleCnt="0"/>
      <dgm:spPr/>
    </dgm:pt>
    <dgm:pt modelId="{6362F929-600F-495A-9B9C-042A5394E349}" type="pres">
      <dgm:prSet presAssocID="{06862A89-C65C-400C-8CFC-9CD8F43DD155}" presName="parentText" presStyleLbl="node1" presStyleIdx="2" presStyleCnt="9">
        <dgm:presLayoutVars>
          <dgm:chMax val="0"/>
          <dgm:bulletEnabled val="1"/>
        </dgm:presLayoutVars>
      </dgm:prSet>
      <dgm:spPr/>
    </dgm:pt>
    <dgm:pt modelId="{EE0F5E99-E6DC-427B-A8E8-F5CC34CE2BFE}" type="pres">
      <dgm:prSet presAssocID="{15AEF836-1E04-4615-B7B2-17F38C8594A6}" presName="spacer" presStyleCnt="0"/>
      <dgm:spPr/>
    </dgm:pt>
    <dgm:pt modelId="{0AB0A4AD-281B-4768-9A39-54472DE6FC41}" type="pres">
      <dgm:prSet presAssocID="{9E290EDD-02AD-47A3-ABC6-66B3E17FD47E}" presName="parentText" presStyleLbl="node1" presStyleIdx="3" presStyleCnt="9">
        <dgm:presLayoutVars>
          <dgm:chMax val="0"/>
          <dgm:bulletEnabled val="1"/>
        </dgm:presLayoutVars>
      </dgm:prSet>
      <dgm:spPr/>
    </dgm:pt>
    <dgm:pt modelId="{1FEA75A5-6A25-4BE8-B018-332F572EF685}" type="pres">
      <dgm:prSet presAssocID="{2088E046-50A9-4DD2-A17C-687D63D919EB}" presName="spacer" presStyleCnt="0"/>
      <dgm:spPr/>
    </dgm:pt>
    <dgm:pt modelId="{5D7CA678-A67E-4567-9BAF-A3BABB086CB8}" type="pres">
      <dgm:prSet presAssocID="{D5E05E36-BE32-41DF-90E8-D02D0E562E3A}" presName="parentText" presStyleLbl="node1" presStyleIdx="4" presStyleCnt="9">
        <dgm:presLayoutVars>
          <dgm:chMax val="0"/>
          <dgm:bulletEnabled val="1"/>
        </dgm:presLayoutVars>
      </dgm:prSet>
      <dgm:spPr/>
    </dgm:pt>
    <dgm:pt modelId="{3F907982-EFDC-456A-A9FF-F01F485CA7F6}" type="pres">
      <dgm:prSet presAssocID="{92705213-B2F1-49CE-A18D-E86C27681FF7}" presName="spacer" presStyleCnt="0"/>
      <dgm:spPr/>
    </dgm:pt>
    <dgm:pt modelId="{1F40A814-9716-40D1-8C15-C90984292291}" type="pres">
      <dgm:prSet presAssocID="{363CCC04-E267-422B-BE85-F1AF602FA0EE}" presName="parentText" presStyleLbl="node1" presStyleIdx="5" presStyleCnt="9">
        <dgm:presLayoutVars>
          <dgm:chMax val="0"/>
          <dgm:bulletEnabled val="1"/>
        </dgm:presLayoutVars>
      </dgm:prSet>
      <dgm:spPr/>
    </dgm:pt>
    <dgm:pt modelId="{E36A5ABB-B39E-40DA-93CE-7A51813866DB}" type="pres">
      <dgm:prSet presAssocID="{73866EF3-78C7-446E-B9A8-9B20503882EF}" presName="spacer" presStyleCnt="0"/>
      <dgm:spPr/>
    </dgm:pt>
    <dgm:pt modelId="{02EDC758-C67E-4D8C-A6AF-80EEFFDED370}" type="pres">
      <dgm:prSet presAssocID="{060FF34E-57CE-4000-B233-A284C6B909F0}" presName="parentText" presStyleLbl="node1" presStyleIdx="6" presStyleCnt="9">
        <dgm:presLayoutVars>
          <dgm:chMax val="0"/>
          <dgm:bulletEnabled val="1"/>
        </dgm:presLayoutVars>
      </dgm:prSet>
      <dgm:spPr/>
    </dgm:pt>
    <dgm:pt modelId="{BA1E207F-8402-4C9F-A62D-05A6F1E7954B}" type="pres">
      <dgm:prSet presAssocID="{476D1011-9846-42BE-90A6-1C0A1192E54D}" presName="spacer" presStyleCnt="0"/>
      <dgm:spPr/>
    </dgm:pt>
    <dgm:pt modelId="{D01D96C4-5F6B-427C-BE41-B4B85555B714}" type="pres">
      <dgm:prSet presAssocID="{B4227400-849E-474E-A007-C32E0E742053}" presName="parentText" presStyleLbl="node1" presStyleIdx="7" presStyleCnt="9">
        <dgm:presLayoutVars>
          <dgm:chMax val="0"/>
          <dgm:bulletEnabled val="1"/>
        </dgm:presLayoutVars>
      </dgm:prSet>
      <dgm:spPr/>
    </dgm:pt>
    <dgm:pt modelId="{2E9EFE10-5788-4D5A-AD2F-C0265C985907}" type="pres">
      <dgm:prSet presAssocID="{87B57AD5-0C4F-4AC6-AAFC-7E23A0318246}" presName="spacer" presStyleCnt="0"/>
      <dgm:spPr/>
    </dgm:pt>
    <dgm:pt modelId="{6FAFB610-CD56-43EE-9835-5BE2F49C6FBC}" type="pres">
      <dgm:prSet presAssocID="{3F746029-AA07-4CBA-840A-C69BA6174D85}" presName="parentText" presStyleLbl="node1" presStyleIdx="8" presStyleCnt="9">
        <dgm:presLayoutVars>
          <dgm:chMax val="0"/>
          <dgm:bulletEnabled val="1"/>
        </dgm:presLayoutVars>
      </dgm:prSet>
      <dgm:spPr/>
    </dgm:pt>
  </dgm:ptLst>
  <dgm:cxnLst>
    <dgm:cxn modelId="{0F18C30B-647F-4E1C-A74B-79CA06B2B2D8}" type="presOf" srcId="{060FF34E-57CE-4000-B233-A284C6B909F0}" destId="{02EDC758-C67E-4D8C-A6AF-80EEFFDED370}" srcOrd="0" destOrd="0" presId="urn:microsoft.com/office/officeart/2005/8/layout/vList2"/>
    <dgm:cxn modelId="{8010480D-65B1-4F7E-BC16-C17D13D670BE}" type="presOf" srcId="{5A9FE939-A9CD-41DB-9A20-7D6FBDC57CE2}" destId="{10C5EC12-C058-4D5B-A591-1E02171C5E2B}" srcOrd="0" destOrd="0" presId="urn:microsoft.com/office/officeart/2005/8/layout/vList2"/>
    <dgm:cxn modelId="{4AFDB326-1E4B-45B8-996D-B4F0EEF33D5F}" type="presOf" srcId="{363CCC04-E267-422B-BE85-F1AF602FA0EE}" destId="{1F40A814-9716-40D1-8C15-C90984292291}" srcOrd="0" destOrd="0" presId="urn:microsoft.com/office/officeart/2005/8/layout/vList2"/>
    <dgm:cxn modelId="{43972131-1800-4F1A-9020-2904DDF87009}" type="presOf" srcId="{F63533D7-E394-4B5A-9DAF-6A8534AEB948}" destId="{4827EBCB-D381-4E37-9FEA-57B67A355EA2}"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DA5A6137-D0F3-4A5C-9F4F-147B58D2D531}" type="presOf" srcId="{D5E05E36-BE32-41DF-90E8-D02D0E562E3A}" destId="{5D7CA678-A67E-4567-9BAF-A3BABB086CB8}" srcOrd="0" destOrd="0" presId="urn:microsoft.com/office/officeart/2005/8/layout/vList2"/>
    <dgm:cxn modelId="{8BA3925E-1513-4420-8746-E182D1AA6A9E}" type="presOf" srcId="{9E290EDD-02AD-47A3-ABC6-66B3E17FD47E}" destId="{0AB0A4AD-281B-4768-9A39-54472DE6FC41}" srcOrd="0" destOrd="0" presId="urn:microsoft.com/office/officeart/2005/8/layout/vList2"/>
    <dgm:cxn modelId="{01E7AF67-4D52-455A-9C86-3F9B0BBD1146}" srcId="{5A9FE939-A9CD-41DB-9A20-7D6FBDC57CE2}" destId="{06862A89-C65C-400C-8CFC-9CD8F43DD155}" srcOrd="2" destOrd="0" parTransId="{D5F0F149-7B19-401E-952D-2CA6FEF8E232}" sibTransId="{15AEF836-1E04-4615-B7B2-17F38C8594A6}"/>
    <dgm:cxn modelId="{082EF049-B0BE-4A6B-9311-28C72D624AE4}" srcId="{5A9FE939-A9CD-41DB-9A20-7D6FBDC57CE2}" destId="{B4227400-849E-474E-A007-C32E0E742053}" srcOrd="7" destOrd="0" parTransId="{44D24B61-4815-4FAB-818B-62F29EE097C7}" sibTransId="{87B57AD5-0C4F-4AC6-AAFC-7E23A0318246}"/>
    <dgm:cxn modelId="{6FC6F84A-740D-4BC2-9176-351F0EFD1EB9}" srcId="{5A9FE939-A9CD-41DB-9A20-7D6FBDC57CE2}" destId="{060FF34E-57CE-4000-B233-A284C6B909F0}" srcOrd="6"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F8326378-AD0C-42E9-BF5F-220DEAD29745}" srcId="{5A9FE939-A9CD-41DB-9A20-7D6FBDC57CE2}" destId="{9E290EDD-02AD-47A3-ABC6-66B3E17FD47E}" srcOrd="3" destOrd="0" parTransId="{0F8969B3-0E77-4470-9387-C1E138A4F103}" sibTransId="{2088E046-50A9-4DD2-A17C-687D63D919EB}"/>
    <dgm:cxn modelId="{43F42A79-ECBF-46F9-9D66-1B97FE75321D}" srcId="{5A9FE939-A9CD-41DB-9A20-7D6FBDC57CE2}" destId="{3F746029-AA07-4CBA-840A-C69BA6174D85}" srcOrd="8" destOrd="0" parTransId="{16C92A0A-8647-4995-B822-486571A77917}" sibTransId="{569B1958-D72D-464A-81AD-6D328C30B913}"/>
    <dgm:cxn modelId="{45B32F79-1258-48D5-850E-D6116FF0F60B}" srcId="{5A9FE939-A9CD-41DB-9A20-7D6FBDC57CE2}" destId="{363CCC04-E267-422B-BE85-F1AF602FA0EE}" srcOrd="5" destOrd="0" parTransId="{EAAE75C3-7FDF-4D42-BB49-3BFB8FDAB5EC}" sibTransId="{73866EF3-78C7-446E-B9A8-9B20503882EF}"/>
    <dgm:cxn modelId="{DAC0118D-E201-45AA-9758-D21CB0D2CAC5}" type="presOf" srcId="{B4227400-849E-474E-A007-C32E0E742053}" destId="{D01D96C4-5F6B-427C-BE41-B4B85555B714}" srcOrd="0" destOrd="0" presId="urn:microsoft.com/office/officeart/2005/8/layout/vList2"/>
    <dgm:cxn modelId="{34D65D8F-6EA9-48C5-94A2-354CFFB12274}" type="presOf" srcId="{06862A89-C65C-400C-8CFC-9CD8F43DD155}" destId="{6362F929-600F-495A-9B9C-042A5394E349}"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D68809AC-00B8-4938-B37A-BCB99EDB6507}" type="presOf" srcId="{61A7CBD5-0C8D-4AB4-8798-672DAFE2B16A}" destId="{9C57168F-7574-4249-B754-D764A0A8DA2C}" srcOrd="0" destOrd="0" presId="urn:microsoft.com/office/officeart/2005/8/layout/vList2"/>
    <dgm:cxn modelId="{14D6EECB-093E-4C7C-870E-A9E3FC8ABE0C}" type="presOf" srcId="{3F746029-AA07-4CBA-840A-C69BA6174D85}" destId="{6FAFB610-CD56-43EE-9835-5BE2F49C6FBC}" srcOrd="0" destOrd="0" presId="urn:microsoft.com/office/officeart/2005/8/layout/vList2"/>
    <dgm:cxn modelId="{AF705BAD-A604-40B1-8791-136076C889B9}" type="presParOf" srcId="{10C5EC12-C058-4D5B-A591-1E02171C5E2B}" destId="{9C57168F-7574-4249-B754-D764A0A8DA2C}" srcOrd="0" destOrd="0" presId="urn:microsoft.com/office/officeart/2005/8/layout/vList2"/>
    <dgm:cxn modelId="{4DE1685C-8FAC-4ADB-9AAB-B815B3B1D694}" type="presParOf" srcId="{10C5EC12-C058-4D5B-A591-1E02171C5E2B}" destId="{040C27D3-E787-4511-8DC7-EC294A1B0AA4}" srcOrd="1" destOrd="0" presId="urn:microsoft.com/office/officeart/2005/8/layout/vList2"/>
    <dgm:cxn modelId="{EA537EF8-977F-4F84-A67C-5DC3082DA2C4}" type="presParOf" srcId="{10C5EC12-C058-4D5B-A591-1E02171C5E2B}" destId="{4827EBCB-D381-4E37-9FEA-57B67A355EA2}" srcOrd="2" destOrd="0" presId="urn:microsoft.com/office/officeart/2005/8/layout/vList2"/>
    <dgm:cxn modelId="{7C29379F-1F7D-4AA0-BD9B-CCEB1B67A3B2}" type="presParOf" srcId="{10C5EC12-C058-4D5B-A591-1E02171C5E2B}" destId="{1634D7D8-EFA3-4E1A-9C69-B408B5A887FB}" srcOrd="3" destOrd="0" presId="urn:microsoft.com/office/officeart/2005/8/layout/vList2"/>
    <dgm:cxn modelId="{3C1CD55E-FDD0-4A94-937C-9046CF2ED40B}" type="presParOf" srcId="{10C5EC12-C058-4D5B-A591-1E02171C5E2B}" destId="{6362F929-600F-495A-9B9C-042A5394E349}" srcOrd="4" destOrd="0" presId="urn:microsoft.com/office/officeart/2005/8/layout/vList2"/>
    <dgm:cxn modelId="{362885CA-7937-4A60-80BB-0295FE83DC24}" type="presParOf" srcId="{10C5EC12-C058-4D5B-A591-1E02171C5E2B}" destId="{EE0F5E99-E6DC-427B-A8E8-F5CC34CE2BFE}" srcOrd="5" destOrd="0" presId="urn:microsoft.com/office/officeart/2005/8/layout/vList2"/>
    <dgm:cxn modelId="{DC5E2576-3F18-495E-95C8-A4CD83D24747}" type="presParOf" srcId="{10C5EC12-C058-4D5B-A591-1E02171C5E2B}" destId="{0AB0A4AD-281B-4768-9A39-54472DE6FC41}" srcOrd="6" destOrd="0" presId="urn:microsoft.com/office/officeart/2005/8/layout/vList2"/>
    <dgm:cxn modelId="{BA535B94-8901-4BA4-AFB6-7FC0D4482C39}" type="presParOf" srcId="{10C5EC12-C058-4D5B-A591-1E02171C5E2B}" destId="{1FEA75A5-6A25-4BE8-B018-332F572EF685}" srcOrd="7" destOrd="0" presId="urn:microsoft.com/office/officeart/2005/8/layout/vList2"/>
    <dgm:cxn modelId="{659DCBF5-2792-4EE0-BE93-6DDAFD3AB3D9}" type="presParOf" srcId="{10C5EC12-C058-4D5B-A591-1E02171C5E2B}" destId="{5D7CA678-A67E-4567-9BAF-A3BABB086CB8}" srcOrd="8" destOrd="0" presId="urn:microsoft.com/office/officeart/2005/8/layout/vList2"/>
    <dgm:cxn modelId="{FC237CCF-8123-463B-93E2-B8948EBC157F}" type="presParOf" srcId="{10C5EC12-C058-4D5B-A591-1E02171C5E2B}" destId="{3F907982-EFDC-456A-A9FF-F01F485CA7F6}" srcOrd="9" destOrd="0" presId="urn:microsoft.com/office/officeart/2005/8/layout/vList2"/>
    <dgm:cxn modelId="{2F8E67F8-CD5D-4B1F-85D2-1F4C922C1648}" type="presParOf" srcId="{10C5EC12-C058-4D5B-A591-1E02171C5E2B}" destId="{1F40A814-9716-40D1-8C15-C90984292291}" srcOrd="10" destOrd="0" presId="urn:microsoft.com/office/officeart/2005/8/layout/vList2"/>
    <dgm:cxn modelId="{DA8DF6D6-DE12-4523-90E1-6D6291C61BC0}" type="presParOf" srcId="{10C5EC12-C058-4D5B-A591-1E02171C5E2B}" destId="{E36A5ABB-B39E-40DA-93CE-7A51813866DB}" srcOrd="11" destOrd="0" presId="urn:microsoft.com/office/officeart/2005/8/layout/vList2"/>
    <dgm:cxn modelId="{058E099B-5991-4FF4-8728-5C732DC18A35}" type="presParOf" srcId="{10C5EC12-C058-4D5B-A591-1E02171C5E2B}" destId="{02EDC758-C67E-4D8C-A6AF-80EEFFDED370}" srcOrd="12" destOrd="0" presId="urn:microsoft.com/office/officeart/2005/8/layout/vList2"/>
    <dgm:cxn modelId="{D18DDC7B-E19D-406B-9A5B-530EC3A89823}" type="presParOf" srcId="{10C5EC12-C058-4D5B-A591-1E02171C5E2B}" destId="{BA1E207F-8402-4C9F-A62D-05A6F1E7954B}" srcOrd="13" destOrd="0" presId="urn:microsoft.com/office/officeart/2005/8/layout/vList2"/>
    <dgm:cxn modelId="{E7C02DCA-6871-4FB6-98C0-98A6043EAF50}" type="presParOf" srcId="{10C5EC12-C058-4D5B-A591-1E02171C5E2B}" destId="{D01D96C4-5F6B-427C-BE41-B4B85555B714}" srcOrd="14" destOrd="0" presId="urn:microsoft.com/office/officeart/2005/8/layout/vList2"/>
    <dgm:cxn modelId="{CBCB60AD-9FD2-4687-BA90-B151BB35107A}" type="presParOf" srcId="{10C5EC12-C058-4D5B-A591-1E02171C5E2B}" destId="{2E9EFE10-5788-4D5A-AD2F-C0265C985907}" srcOrd="15" destOrd="0" presId="urn:microsoft.com/office/officeart/2005/8/layout/vList2"/>
    <dgm:cxn modelId="{74F776A9-4495-422A-A02D-C22321DC65E4}" type="presParOf" srcId="{10C5EC12-C058-4D5B-A591-1E02171C5E2B}" destId="{6FAFB610-CD56-43EE-9835-5BE2F49C6FB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A9FE939-A9CD-41DB-9A20-7D6FBDC57CE2}" type="doc">
      <dgm:prSet loTypeId="urn:microsoft.com/office/officeart/2005/8/layout/vList2" loCatId="list" qsTypeId="urn:microsoft.com/office/officeart/2005/8/quickstyle/simple2" qsCatId="simple" csTypeId="urn:microsoft.com/office/officeart/2005/8/colors/accent0_1" csCatId="mainScheme" phldr="1"/>
      <dgm:spPr/>
      <dgm:t>
        <a:bodyPr/>
        <a:lstStyle/>
        <a:p>
          <a:endParaRPr lang="en-US"/>
        </a:p>
      </dgm:t>
    </dgm:pt>
    <dgm:pt modelId="{F63533D7-E394-4B5A-9DAF-6A8534AEB948}">
      <dgm:prSet phldrT="[Text]"/>
      <dgm:spPr>
        <a:solidFill>
          <a:schemeClr val="bg1"/>
        </a:solidFill>
      </dgm:spPr>
      <dgm:t>
        <a:bodyPr/>
        <a:lstStyle/>
        <a:p>
          <a:pPr algn="ctr"/>
          <a:r>
            <a:rPr lang="en-US" dirty="0"/>
            <a:t>Compute centers for local data</a:t>
          </a:r>
        </a:p>
      </dgm:t>
    </dgm:pt>
    <dgm:pt modelId="{EF26CE2A-884E-4769-BED6-5E0B0CEA8A07}" type="parTrans" cxnId="{70601594-D9BD-4FE1-83BD-0A86D9F0D488}">
      <dgm:prSet/>
      <dgm:spPr/>
      <dgm:t>
        <a:bodyPr/>
        <a:lstStyle/>
        <a:p>
          <a:pPr algn="ctr"/>
          <a:endParaRPr lang="en-US"/>
        </a:p>
      </dgm:t>
    </dgm:pt>
    <dgm:pt modelId="{D9EB1ED9-F585-459D-A0AB-4A4AC68D3B03}" type="sibTrans" cxnId="{70601594-D9BD-4FE1-83BD-0A86D9F0D488}">
      <dgm:prSet/>
      <dgm:spPr/>
      <dgm:t>
        <a:bodyPr/>
        <a:lstStyle/>
        <a:p>
          <a:pPr algn="ctr"/>
          <a:endParaRPr lang="en-US"/>
        </a:p>
      </dgm:t>
    </dgm:pt>
    <dgm:pt modelId="{06862A89-C65C-400C-8CFC-9CD8F43DD155}">
      <dgm:prSet phldrT="[Text]"/>
      <dgm:spPr>
        <a:solidFill>
          <a:schemeClr val="bg1"/>
        </a:solidFill>
      </dgm:spPr>
      <dgm:t>
        <a:bodyPr/>
        <a:lstStyle/>
        <a:p>
          <a:pPr algn="ctr"/>
          <a:r>
            <a:rPr lang="en-US" dirty="0"/>
            <a:t>Compute constant approximation</a:t>
          </a:r>
        </a:p>
      </dgm:t>
    </dgm:pt>
    <dgm:pt modelId="{D5F0F149-7B19-401E-952D-2CA6FEF8E232}" type="parTrans" cxnId="{01E7AF67-4D52-455A-9C86-3F9B0BBD1146}">
      <dgm:prSet/>
      <dgm:spPr/>
      <dgm:t>
        <a:bodyPr/>
        <a:lstStyle/>
        <a:p>
          <a:pPr algn="ctr"/>
          <a:endParaRPr lang="en-US"/>
        </a:p>
      </dgm:t>
    </dgm:pt>
    <dgm:pt modelId="{15AEF836-1E04-4615-B7B2-17F38C8594A6}" type="sibTrans" cxnId="{01E7AF67-4D52-455A-9C86-3F9B0BBD1146}">
      <dgm:prSet/>
      <dgm:spPr/>
      <dgm:t>
        <a:bodyPr/>
        <a:lstStyle/>
        <a:p>
          <a:pPr algn="ctr"/>
          <a:endParaRPr lang="en-US"/>
        </a:p>
      </dgm:t>
    </dgm:pt>
    <dgm:pt modelId="{9E290EDD-02AD-47A3-ABC6-66B3E17FD47E}">
      <dgm:prSet phldrT="[Text]"/>
      <dgm:spPr>
        <a:solidFill>
          <a:schemeClr val="bg1"/>
        </a:solidFill>
      </dgm:spPr>
      <dgm:t>
        <a:bodyPr/>
        <a:lstStyle/>
        <a:p>
          <a:pPr algn="ctr"/>
          <a:r>
            <a:rPr lang="en-US" dirty="0"/>
            <a:t>Communicate costs to nodes</a:t>
          </a:r>
        </a:p>
      </dgm:t>
    </dgm:pt>
    <dgm:pt modelId="{0F8969B3-0E77-4470-9387-C1E138A4F103}" type="parTrans" cxnId="{F8326378-AD0C-42E9-BF5F-220DEAD29745}">
      <dgm:prSet/>
      <dgm:spPr/>
      <dgm:t>
        <a:bodyPr/>
        <a:lstStyle/>
        <a:p>
          <a:pPr algn="ctr"/>
          <a:endParaRPr lang="en-US"/>
        </a:p>
      </dgm:t>
    </dgm:pt>
    <dgm:pt modelId="{2088E046-50A9-4DD2-A17C-687D63D919EB}" type="sibTrans" cxnId="{F8326378-AD0C-42E9-BF5F-220DEAD29745}">
      <dgm:prSet/>
      <dgm:spPr/>
      <dgm:t>
        <a:bodyPr/>
        <a:lstStyle/>
        <a:p>
          <a:pPr algn="ctr"/>
          <a:endParaRPr lang="en-US"/>
        </a:p>
      </dgm:t>
    </dgm:pt>
    <dgm:pt modelId="{363CCC04-E267-422B-BE85-F1AF602FA0EE}">
      <dgm:prSet/>
      <dgm:spPr>
        <a:solidFill>
          <a:schemeClr val="bg1"/>
        </a:solidFill>
      </dgm:spPr>
      <dgm:t>
        <a:bodyPr/>
        <a:lstStyle/>
        <a:p>
          <a:pPr algn="ctr"/>
          <a:r>
            <a:rPr lang="en-US" dirty="0"/>
            <a:t>Compute number of points to be sampled</a:t>
          </a:r>
        </a:p>
      </dgm:t>
    </dgm:pt>
    <dgm:pt modelId="{EAAE75C3-7FDF-4D42-BB49-3BFB8FDAB5EC}" type="parTrans" cxnId="{45B32F79-1258-48D5-850E-D6116FF0F60B}">
      <dgm:prSet/>
      <dgm:spPr/>
      <dgm:t>
        <a:bodyPr/>
        <a:lstStyle/>
        <a:p>
          <a:pPr algn="ctr"/>
          <a:endParaRPr lang="en-US"/>
        </a:p>
      </dgm:t>
    </dgm:pt>
    <dgm:pt modelId="{73866EF3-78C7-446E-B9A8-9B20503882EF}" type="sibTrans" cxnId="{45B32F79-1258-48D5-850E-D6116FF0F60B}">
      <dgm:prSet/>
      <dgm:spPr/>
      <dgm:t>
        <a:bodyPr/>
        <a:lstStyle/>
        <a:p>
          <a:pPr algn="ctr"/>
          <a:endParaRPr lang="en-US"/>
        </a:p>
      </dgm:t>
    </dgm:pt>
    <dgm:pt modelId="{060FF34E-57CE-4000-B233-A284C6B909F0}">
      <dgm:prSet/>
      <dgm:spPr>
        <a:solidFill>
          <a:schemeClr val="bg1"/>
        </a:solidFill>
      </dgm:spPr>
      <dgm:t>
        <a:bodyPr/>
        <a:lstStyle/>
        <a:p>
          <a:pPr algn="ctr"/>
          <a:r>
            <a:rPr lang="en-US" dirty="0"/>
            <a:t>Set weights on local data </a:t>
          </a:r>
        </a:p>
      </dgm:t>
    </dgm:pt>
    <dgm:pt modelId="{0028487F-831A-48D6-9D73-2B05D0E978F0}" type="parTrans" cxnId="{6FC6F84A-740D-4BC2-9176-351F0EFD1EB9}">
      <dgm:prSet/>
      <dgm:spPr/>
      <dgm:t>
        <a:bodyPr/>
        <a:lstStyle/>
        <a:p>
          <a:pPr algn="ctr"/>
          <a:endParaRPr lang="en-US"/>
        </a:p>
      </dgm:t>
    </dgm:pt>
    <dgm:pt modelId="{476D1011-9846-42BE-90A6-1C0A1192E54D}" type="sibTrans" cxnId="{6FC6F84A-740D-4BC2-9176-351F0EFD1EB9}">
      <dgm:prSet/>
      <dgm:spPr/>
      <dgm:t>
        <a:bodyPr/>
        <a:lstStyle/>
        <a:p>
          <a:pPr algn="ctr"/>
          <a:endParaRPr lang="en-US"/>
        </a:p>
      </dgm:t>
    </dgm:pt>
    <dgm:pt modelId="{B4227400-849E-474E-A007-C32E0E742053}">
      <dgm:prSet/>
      <dgm:spPr>
        <a:solidFill>
          <a:schemeClr val="bg1"/>
        </a:solidFill>
      </dgm:spPr>
      <dgm:t>
        <a:bodyPr/>
        <a:lstStyle/>
        <a:p>
          <a:pPr algn="ctr"/>
          <a:r>
            <a:rPr lang="en-US" dirty="0"/>
            <a:t>Random Sampling of points to coreset</a:t>
          </a:r>
        </a:p>
      </dgm:t>
    </dgm:pt>
    <dgm:pt modelId="{44D24B61-4815-4FAB-818B-62F29EE097C7}" type="parTrans" cxnId="{082EF049-B0BE-4A6B-9311-28C72D624AE4}">
      <dgm:prSet/>
      <dgm:spPr/>
      <dgm:t>
        <a:bodyPr/>
        <a:lstStyle/>
        <a:p>
          <a:pPr algn="ctr"/>
          <a:endParaRPr lang="en-US"/>
        </a:p>
      </dgm:t>
    </dgm:pt>
    <dgm:pt modelId="{87B57AD5-0C4F-4AC6-AAFC-7E23A0318246}" type="sibTrans" cxnId="{082EF049-B0BE-4A6B-9311-28C72D624AE4}">
      <dgm:prSet/>
      <dgm:spPr/>
      <dgm:t>
        <a:bodyPr/>
        <a:lstStyle/>
        <a:p>
          <a:pPr algn="ctr"/>
          <a:endParaRPr lang="en-US"/>
        </a:p>
      </dgm:t>
    </dgm:pt>
    <dgm:pt modelId="{3F746029-AA07-4CBA-840A-C69BA6174D85}">
      <dgm:prSet/>
      <dgm:spPr>
        <a:solidFill>
          <a:schemeClr val="bg1"/>
        </a:solidFill>
      </dgm:spPr>
      <dgm:t>
        <a:bodyPr/>
        <a:lstStyle/>
        <a:p>
          <a:pPr algn="ctr"/>
          <a:r>
            <a:rPr lang="en-US" dirty="0"/>
            <a:t>Inclusion of local centers to coreset</a:t>
          </a:r>
        </a:p>
      </dgm:t>
    </dgm:pt>
    <dgm:pt modelId="{16C92A0A-8647-4995-B822-486571A77917}" type="parTrans" cxnId="{43F42A79-ECBF-46F9-9D66-1B97FE75321D}">
      <dgm:prSet/>
      <dgm:spPr/>
      <dgm:t>
        <a:bodyPr/>
        <a:lstStyle/>
        <a:p>
          <a:pPr algn="ctr"/>
          <a:endParaRPr lang="en-US"/>
        </a:p>
      </dgm:t>
    </dgm:pt>
    <dgm:pt modelId="{569B1958-D72D-464A-81AD-6D328C30B913}" type="sibTrans" cxnId="{43F42A79-ECBF-46F9-9D66-1B97FE75321D}">
      <dgm:prSet/>
      <dgm:spPr/>
      <dgm:t>
        <a:bodyPr/>
        <a:lstStyle/>
        <a:p>
          <a:pPr algn="ctr"/>
          <a:endParaRPr lang="en-US"/>
        </a:p>
      </dgm:t>
    </dgm:pt>
    <dgm:pt modelId="{61A7CBD5-0C8D-4AB4-8798-672DAFE2B16A}">
      <dgm:prSet phldrT="[Text]" custT="1"/>
      <dgm:spPr>
        <a:solidFill>
          <a:srgbClr val="002060"/>
        </a:solidFill>
      </dgm:spPr>
      <dgm:t>
        <a:bodyPr/>
        <a:lstStyle/>
        <a:p>
          <a:pPr algn="ctr"/>
          <a:r>
            <a:rPr lang="en-US" sz="1600" b="1" dirty="0">
              <a:solidFill>
                <a:schemeClr val="bg1"/>
              </a:solidFill>
            </a:rPr>
            <a:t>Round 1</a:t>
          </a:r>
        </a:p>
      </dgm:t>
    </dgm:pt>
    <dgm:pt modelId="{9E213AEA-6CA3-491C-AE38-63949926F67F}" type="parTrans" cxnId="{6A2AA636-6196-4A50-BA31-EF422A078E80}">
      <dgm:prSet/>
      <dgm:spPr/>
      <dgm:t>
        <a:bodyPr/>
        <a:lstStyle/>
        <a:p>
          <a:endParaRPr lang="en-US"/>
        </a:p>
      </dgm:t>
    </dgm:pt>
    <dgm:pt modelId="{B6D0FF7B-9DCA-4831-A585-8FCC079292FD}" type="sibTrans" cxnId="{6A2AA636-6196-4A50-BA31-EF422A078E80}">
      <dgm:prSet/>
      <dgm:spPr/>
      <dgm:t>
        <a:bodyPr/>
        <a:lstStyle/>
        <a:p>
          <a:endParaRPr lang="en-US"/>
        </a:p>
      </dgm:t>
    </dgm:pt>
    <dgm:pt modelId="{D5E05E36-BE32-41DF-90E8-D02D0E562E3A}">
      <dgm:prSet phldrT="[Text]" custT="1"/>
      <dgm:spPr>
        <a:solidFill>
          <a:srgbClr val="002060"/>
        </a:solidFill>
      </dgm:spPr>
      <dgm:t>
        <a:bodyPr/>
        <a:lstStyle/>
        <a:p>
          <a:pPr algn="ctr"/>
          <a:r>
            <a:rPr lang="en-US" sz="1600" b="1" dirty="0">
              <a:solidFill>
                <a:schemeClr val="bg1"/>
              </a:solidFill>
            </a:rPr>
            <a:t>Round 2</a:t>
          </a:r>
        </a:p>
      </dgm:t>
    </dgm:pt>
    <dgm:pt modelId="{18EF60D7-22A2-413E-B93E-EB9DC24B890A}" type="parTrans" cxnId="{92B9474C-174C-41D2-9FC5-BC1E3470D4AD}">
      <dgm:prSet/>
      <dgm:spPr/>
      <dgm:t>
        <a:bodyPr/>
        <a:lstStyle/>
        <a:p>
          <a:endParaRPr lang="en-US"/>
        </a:p>
      </dgm:t>
    </dgm:pt>
    <dgm:pt modelId="{92705213-B2F1-49CE-A18D-E86C27681FF7}" type="sibTrans" cxnId="{92B9474C-174C-41D2-9FC5-BC1E3470D4AD}">
      <dgm:prSet/>
      <dgm:spPr/>
      <dgm:t>
        <a:bodyPr/>
        <a:lstStyle/>
        <a:p>
          <a:endParaRPr lang="en-US"/>
        </a:p>
      </dgm:t>
    </dgm:pt>
    <dgm:pt modelId="{10C5EC12-C058-4D5B-A591-1E02171C5E2B}" type="pres">
      <dgm:prSet presAssocID="{5A9FE939-A9CD-41DB-9A20-7D6FBDC57CE2}" presName="linear" presStyleCnt="0">
        <dgm:presLayoutVars>
          <dgm:animLvl val="lvl"/>
          <dgm:resizeHandles val="exact"/>
        </dgm:presLayoutVars>
      </dgm:prSet>
      <dgm:spPr/>
    </dgm:pt>
    <dgm:pt modelId="{9C57168F-7574-4249-B754-D764A0A8DA2C}" type="pres">
      <dgm:prSet presAssocID="{61A7CBD5-0C8D-4AB4-8798-672DAFE2B16A}" presName="parentText" presStyleLbl="node1" presStyleIdx="0" presStyleCnt="9">
        <dgm:presLayoutVars>
          <dgm:chMax val="0"/>
          <dgm:bulletEnabled val="1"/>
        </dgm:presLayoutVars>
      </dgm:prSet>
      <dgm:spPr/>
    </dgm:pt>
    <dgm:pt modelId="{040C27D3-E787-4511-8DC7-EC294A1B0AA4}" type="pres">
      <dgm:prSet presAssocID="{B6D0FF7B-9DCA-4831-A585-8FCC079292FD}" presName="spacer" presStyleCnt="0"/>
      <dgm:spPr/>
    </dgm:pt>
    <dgm:pt modelId="{4827EBCB-D381-4E37-9FEA-57B67A355EA2}" type="pres">
      <dgm:prSet presAssocID="{F63533D7-E394-4B5A-9DAF-6A8534AEB948}" presName="parentText" presStyleLbl="node1" presStyleIdx="1" presStyleCnt="9">
        <dgm:presLayoutVars>
          <dgm:chMax val="0"/>
          <dgm:bulletEnabled val="1"/>
        </dgm:presLayoutVars>
      </dgm:prSet>
      <dgm:spPr/>
    </dgm:pt>
    <dgm:pt modelId="{1634D7D8-EFA3-4E1A-9C69-B408B5A887FB}" type="pres">
      <dgm:prSet presAssocID="{D9EB1ED9-F585-459D-A0AB-4A4AC68D3B03}" presName="spacer" presStyleCnt="0"/>
      <dgm:spPr/>
    </dgm:pt>
    <dgm:pt modelId="{6362F929-600F-495A-9B9C-042A5394E349}" type="pres">
      <dgm:prSet presAssocID="{06862A89-C65C-400C-8CFC-9CD8F43DD155}" presName="parentText" presStyleLbl="node1" presStyleIdx="2" presStyleCnt="9">
        <dgm:presLayoutVars>
          <dgm:chMax val="0"/>
          <dgm:bulletEnabled val="1"/>
        </dgm:presLayoutVars>
      </dgm:prSet>
      <dgm:spPr/>
    </dgm:pt>
    <dgm:pt modelId="{EE0F5E99-E6DC-427B-A8E8-F5CC34CE2BFE}" type="pres">
      <dgm:prSet presAssocID="{15AEF836-1E04-4615-B7B2-17F38C8594A6}" presName="spacer" presStyleCnt="0"/>
      <dgm:spPr/>
    </dgm:pt>
    <dgm:pt modelId="{0AB0A4AD-281B-4768-9A39-54472DE6FC41}" type="pres">
      <dgm:prSet presAssocID="{9E290EDD-02AD-47A3-ABC6-66B3E17FD47E}" presName="parentText" presStyleLbl="node1" presStyleIdx="3" presStyleCnt="9">
        <dgm:presLayoutVars>
          <dgm:chMax val="0"/>
          <dgm:bulletEnabled val="1"/>
        </dgm:presLayoutVars>
      </dgm:prSet>
      <dgm:spPr/>
    </dgm:pt>
    <dgm:pt modelId="{1FEA75A5-6A25-4BE8-B018-332F572EF685}" type="pres">
      <dgm:prSet presAssocID="{2088E046-50A9-4DD2-A17C-687D63D919EB}" presName="spacer" presStyleCnt="0"/>
      <dgm:spPr/>
    </dgm:pt>
    <dgm:pt modelId="{5D7CA678-A67E-4567-9BAF-A3BABB086CB8}" type="pres">
      <dgm:prSet presAssocID="{D5E05E36-BE32-41DF-90E8-D02D0E562E3A}" presName="parentText" presStyleLbl="node1" presStyleIdx="4" presStyleCnt="9">
        <dgm:presLayoutVars>
          <dgm:chMax val="0"/>
          <dgm:bulletEnabled val="1"/>
        </dgm:presLayoutVars>
      </dgm:prSet>
      <dgm:spPr/>
    </dgm:pt>
    <dgm:pt modelId="{3F907982-EFDC-456A-A9FF-F01F485CA7F6}" type="pres">
      <dgm:prSet presAssocID="{92705213-B2F1-49CE-A18D-E86C27681FF7}" presName="spacer" presStyleCnt="0"/>
      <dgm:spPr/>
    </dgm:pt>
    <dgm:pt modelId="{1F40A814-9716-40D1-8C15-C90984292291}" type="pres">
      <dgm:prSet presAssocID="{363CCC04-E267-422B-BE85-F1AF602FA0EE}" presName="parentText" presStyleLbl="node1" presStyleIdx="5" presStyleCnt="9">
        <dgm:presLayoutVars>
          <dgm:chMax val="0"/>
          <dgm:bulletEnabled val="1"/>
        </dgm:presLayoutVars>
      </dgm:prSet>
      <dgm:spPr/>
    </dgm:pt>
    <dgm:pt modelId="{E36A5ABB-B39E-40DA-93CE-7A51813866DB}" type="pres">
      <dgm:prSet presAssocID="{73866EF3-78C7-446E-B9A8-9B20503882EF}" presName="spacer" presStyleCnt="0"/>
      <dgm:spPr/>
    </dgm:pt>
    <dgm:pt modelId="{02EDC758-C67E-4D8C-A6AF-80EEFFDED370}" type="pres">
      <dgm:prSet presAssocID="{060FF34E-57CE-4000-B233-A284C6B909F0}" presName="parentText" presStyleLbl="node1" presStyleIdx="6" presStyleCnt="9">
        <dgm:presLayoutVars>
          <dgm:chMax val="0"/>
          <dgm:bulletEnabled val="1"/>
        </dgm:presLayoutVars>
      </dgm:prSet>
      <dgm:spPr/>
    </dgm:pt>
    <dgm:pt modelId="{BA1E207F-8402-4C9F-A62D-05A6F1E7954B}" type="pres">
      <dgm:prSet presAssocID="{476D1011-9846-42BE-90A6-1C0A1192E54D}" presName="spacer" presStyleCnt="0"/>
      <dgm:spPr/>
    </dgm:pt>
    <dgm:pt modelId="{D01D96C4-5F6B-427C-BE41-B4B85555B714}" type="pres">
      <dgm:prSet presAssocID="{B4227400-849E-474E-A007-C32E0E742053}" presName="parentText" presStyleLbl="node1" presStyleIdx="7" presStyleCnt="9">
        <dgm:presLayoutVars>
          <dgm:chMax val="0"/>
          <dgm:bulletEnabled val="1"/>
        </dgm:presLayoutVars>
      </dgm:prSet>
      <dgm:spPr/>
    </dgm:pt>
    <dgm:pt modelId="{2E9EFE10-5788-4D5A-AD2F-C0265C985907}" type="pres">
      <dgm:prSet presAssocID="{87B57AD5-0C4F-4AC6-AAFC-7E23A0318246}" presName="spacer" presStyleCnt="0"/>
      <dgm:spPr/>
    </dgm:pt>
    <dgm:pt modelId="{6FAFB610-CD56-43EE-9835-5BE2F49C6FBC}" type="pres">
      <dgm:prSet presAssocID="{3F746029-AA07-4CBA-840A-C69BA6174D85}" presName="parentText" presStyleLbl="node1" presStyleIdx="8" presStyleCnt="9">
        <dgm:presLayoutVars>
          <dgm:chMax val="0"/>
          <dgm:bulletEnabled val="1"/>
        </dgm:presLayoutVars>
      </dgm:prSet>
      <dgm:spPr/>
    </dgm:pt>
  </dgm:ptLst>
  <dgm:cxnLst>
    <dgm:cxn modelId="{89D16E21-312C-47EE-8DB7-54B05DD337B5}" type="presOf" srcId="{D5E05E36-BE32-41DF-90E8-D02D0E562E3A}" destId="{5D7CA678-A67E-4567-9BAF-A3BABB086CB8}" srcOrd="0" destOrd="0" presId="urn:microsoft.com/office/officeart/2005/8/layout/vList2"/>
    <dgm:cxn modelId="{84779133-F33C-47F4-A1B2-A5243FCBB842}" type="presOf" srcId="{06862A89-C65C-400C-8CFC-9CD8F43DD155}" destId="{6362F929-600F-495A-9B9C-042A5394E349}" srcOrd="0" destOrd="0" presId="urn:microsoft.com/office/officeart/2005/8/layout/vList2"/>
    <dgm:cxn modelId="{6A2AA636-6196-4A50-BA31-EF422A078E80}" srcId="{5A9FE939-A9CD-41DB-9A20-7D6FBDC57CE2}" destId="{61A7CBD5-0C8D-4AB4-8798-672DAFE2B16A}" srcOrd="0" destOrd="0" parTransId="{9E213AEA-6CA3-491C-AE38-63949926F67F}" sibTransId="{B6D0FF7B-9DCA-4831-A585-8FCC079292FD}"/>
    <dgm:cxn modelId="{CB9BA062-EAE5-44EB-A77E-45FEE2A0B827}" type="presOf" srcId="{5A9FE939-A9CD-41DB-9A20-7D6FBDC57CE2}" destId="{10C5EC12-C058-4D5B-A591-1E02171C5E2B}" srcOrd="0" destOrd="0" presId="urn:microsoft.com/office/officeart/2005/8/layout/vList2"/>
    <dgm:cxn modelId="{01E7AF67-4D52-455A-9C86-3F9B0BBD1146}" srcId="{5A9FE939-A9CD-41DB-9A20-7D6FBDC57CE2}" destId="{06862A89-C65C-400C-8CFC-9CD8F43DD155}" srcOrd="2" destOrd="0" parTransId="{D5F0F149-7B19-401E-952D-2CA6FEF8E232}" sibTransId="{15AEF836-1E04-4615-B7B2-17F38C8594A6}"/>
    <dgm:cxn modelId="{082EF049-B0BE-4A6B-9311-28C72D624AE4}" srcId="{5A9FE939-A9CD-41DB-9A20-7D6FBDC57CE2}" destId="{B4227400-849E-474E-A007-C32E0E742053}" srcOrd="7" destOrd="0" parTransId="{44D24B61-4815-4FAB-818B-62F29EE097C7}" sibTransId="{87B57AD5-0C4F-4AC6-AAFC-7E23A0318246}"/>
    <dgm:cxn modelId="{6FC6F84A-740D-4BC2-9176-351F0EFD1EB9}" srcId="{5A9FE939-A9CD-41DB-9A20-7D6FBDC57CE2}" destId="{060FF34E-57CE-4000-B233-A284C6B909F0}" srcOrd="6" destOrd="0" parTransId="{0028487F-831A-48D6-9D73-2B05D0E978F0}" sibTransId="{476D1011-9846-42BE-90A6-1C0A1192E54D}"/>
    <dgm:cxn modelId="{92B9474C-174C-41D2-9FC5-BC1E3470D4AD}" srcId="{5A9FE939-A9CD-41DB-9A20-7D6FBDC57CE2}" destId="{D5E05E36-BE32-41DF-90E8-D02D0E562E3A}" srcOrd="4" destOrd="0" parTransId="{18EF60D7-22A2-413E-B93E-EB9DC24B890A}" sibTransId="{92705213-B2F1-49CE-A18D-E86C27681FF7}"/>
    <dgm:cxn modelId="{F8326378-AD0C-42E9-BF5F-220DEAD29745}" srcId="{5A9FE939-A9CD-41DB-9A20-7D6FBDC57CE2}" destId="{9E290EDD-02AD-47A3-ABC6-66B3E17FD47E}" srcOrd="3" destOrd="0" parTransId="{0F8969B3-0E77-4470-9387-C1E138A4F103}" sibTransId="{2088E046-50A9-4DD2-A17C-687D63D919EB}"/>
    <dgm:cxn modelId="{43F42A79-ECBF-46F9-9D66-1B97FE75321D}" srcId="{5A9FE939-A9CD-41DB-9A20-7D6FBDC57CE2}" destId="{3F746029-AA07-4CBA-840A-C69BA6174D85}" srcOrd="8" destOrd="0" parTransId="{16C92A0A-8647-4995-B822-486571A77917}" sibTransId="{569B1958-D72D-464A-81AD-6D328C30B913}"/>
    <dgm:cxn modelId="{45B32F79-1258-48D5-850E-D6116FF0F60B}" srcId="{5A9FE939-A9CD-41DB-9A20-7D6FBDC57CE2}" destId="{363CCC04-E267-422B-BE85-F1AF602FA0EE}" srcOrd="5" destOrd="0" parTransId="{EAAE75C3-7FDF-4D42-BB49-3BFB8FDAB5EC}" sibTransId="{73866EF3-78C7-446E-B9A8-9B20503882EF}"/>
    <dgm:cxn modelId="{8BEB127F-1D6E-4221-834C-8BD61553277C}" type="presOf" srcId="{F63533D7-E394-4B5A-9DAF-6A8534AEB948}" destId="{4827EBCB-D381-4E37-9FEA-57B67A355EA2}" srcOrd="0" destOrd="0" presId="urn:microsoft.com/office/officeart/2005/8/layout/vList2"/>
    <dgm:cxn modelId="{64DBD987-6F03-4524-806C-548953065301}" type="presOf" srcId="{3F746029-AA07-4CBA-840A-C69BA6174D85}" destId="{6FAFB610-CD56-43EE-9835-5BE2F49C6FBC}" srcOrd="0" destOrd="0" presId="urn:microsoft.com/office/officeart/2005/8/layout/vList2"/>
    <dgm:cxn modelId="{70601594-D9BD-4FE1-83BD-0A86D9F0D488}" srcId="{5A9FE939-A9CD-41DB-9A20-7D6FBDC57CE2}" destId="{F63533D7-E394-4B5A-9DAF-6A8534AEB948}" srcOrd="1" destOrd="0" parTransId="{EF26CE2A-884E-4769-BED6-5E0B0CEA8A07}" sibTransId="{D9EB1ED9-F585-459D-A0AB-4A4AC68D3B03}"/>
    <dgm:cxn modelId="{50A6EF94-4D90-4A65-8540-A73762D082C6}" type="presOf" srcId="{61A7CBD5-0C8D-4AB4-8798-672DAFE2B16A}" destId="{9C57168F-7574-4249-B754-D764A0A8DA2C}" srcOrd="0" destOrd="0" presId="urn:microsoft.com/office/officeart/2005/8/layout/vList2"/>
    <dgm:cxn modelId="{3386C595-0B1B-4E93-BB94-E7F706B43716}" type="presOf" srcId="{9E290EDD-02AD-47A3-ABC6-66B3E17FD47E}" destId="{0AB0A4AD-281B-4768-9A39-54472DE6FC41}" srcOrd="0" destOrd="0" presId="urn:microsoft.com/office/officeart/2005/8/layout/vList2"/>
    <dgm:cxn modelId="{32E52CFA-769E-44CC-B1D7-CB9FAA073161}" type="presOf" srcId="{B4227400-849E-474E-A007-C32E0E742053}" destId="{D01D96C4-5F6B-427C-BE41-B4B85555B714}" srcOrd="0" destOrd="0" presId="urn:microsoft.com/office/officeart/2005/8/layout/vList2"/>
    <dgm:cxn modelId="{38BD43FA-0158-464F-8341-FF6FD0A09A0C}" type="presOf" srcId="{060FF34E-57CE-4000-B233-A284C6B909F0}" destId="{02EDC758-C67E-4D8C-A6AF-80EEFFDED370}" srcOrd="0" destOrd="0" presId="urn:microsoft.com/office/officeart/2005/8/layout/vList2"/>
    <dgm:cxn modelId="{AA1AB0FB-741E-4A5B-B4C0-31CCB5A960A7}" type="presOf" srcId="{363CCC04-E267-422B-BE85-F1AF602FA0EE}" destId="{1F40A814-9716-40D1-8C15-C90984292291}" srcOrd="0" destOrd="0" presId="urn:microsoft.com/office/officeart/2005/8/layout/vList2"/>
    <dgm:cxn modelId="{41BE380B-B783-4906-9903-FC94A00ADC46}" type="presParOf" srcId="{10C5EC12-C058-4D5B-A591-1E02171C5E2B}" destId="{9C57168F-7574-4249-B754-D764A0A8DA2C}" srcOrd="0" destOrd="0" presId="urn:microsoft.com/office/officeart/2005/8/layout/vList2"/>
    <dgm:cxn modelId="{9AA5858E-291F-4924-9F8C-227BF0DE32DC}" type="presParOf" srcId="{10C5EC12-C058-4D5B-A591-1E02171C5E2B}" destId="{040C27D3-E787-4511-8DC7-EC294A1B0AA4}" srcOrd="1" destOrd="0" presId="urn:microsoft.com/office/officeart/2005/8/layout/vList2"/>
    <dgm:cxn modelId="{D485DAB2-AD4A-4889-BE25-10BC2392719F}" type="presParOf" srcId="{10C5EC12-C058-4D5B-A591-1E02171C5E2B}" destId="{4827EBCB-D381-4E37-9FEA-57B67A355EA2}" srcOrd="2" destOrd="0" presId="urn:microsoft.com/office/officeart/2005/8/layout/vList2"/>
    <dgm:cxn modelId="{6AFA7A02-BFD7-4A4F-A5DA-8A095A7151BD}" type="presParOf" srcId="{10C5EC12-C058-4D5B-A591-1E02171C5E2B}" destId="{1634D7D8-EFA3-4E1A-9C69-B408B5A887FB}" srcOrd="3" destOrd="0" presId="urn:microsoft.com/office/officeart/2005/8/layout/vList2"/>
    <dgm:cxn modelId="{4F07BEB8-A9EE-4A40-A9C6-A3C1DFF84E75}" type="presParOf" srcId="{10C5EC12-C058-4D5B-A591-1E02171C5E2B}" destId="{6362F929-600F-495A-9B9C-042A5394E349}" srcOrd="4" destOrd="0" presId="urn:microsoft.com/office/officeart/2005/8/layout/vList2"/>
    <dgm:cxn modelId="{B609C14D-EF18-461F-BB51-87BDE570DBFD}" type="presParOf" srcId="{10C5EC12-C058-4D5B-A591-1E02171C5E2B}" destId="{EE0F5E99-E6DC-427B-A8E8-F5CC34CE2BFE}" srcOrd="5" destOrd="0" presId="urn:microsoft.com/office/officeart/2005/8/layout/vList2"/>
    <dgm:cxn modelId="{10EE9BA4-226A-4E74-9BCE-E024FAE4D89B}" type="presParOf" srcId="{10C5EC12-C058-4D5B-A591-1E02171C5E2B}" destId="{0AB0A4AD-281B-4768-9A39-54472DE6FC41}" srcOrd="6" destOrd="0" presId="urn:microsoft.com/office/officeart/2005/8/layout/vList2"/>
    <dgm:cxn modelId="{3B60B374-A2A5-406E-82AB-0C346F9EB1D1}" type="presParOf" srcId="{10C5EC12-C058-4D5B-A591-1E02171C5E2B}" destId="{1FEA75A5-6A25-4BE8-B018-332F572EF685}" srcOrd="7" destOrd="0" presId="urn:microsoft.com/office/officeart/2005/8/layout/vList2"/>
    <dgm:cxn modelId="{BBCC6968-91EC-4FEC-BE9E-3787462D1F6F}" type="presParOf" srcId="{10C5EC12-C058-4D5B-A591-1E02171C5E2B}" destId="{5D7CA678-A67E-4567-9BAF-A3BABB086CB8}" srcOrd="8" destOrd="0" presId="urn:microsoft.com/office/officeart/2005/8/layout/vList2"/>
    <dgm:cxn modelId="{0F97A116-C2EA-4BF0-BDBA-72FD0FA926DC}" type="presParOf" srcId="{10C5EC12-C058-4D5B-A591-1E02171C5E2B}" destId="{3F907982-EFDC-456A-A9FF-F01F485CA7F6}" srcOrd="9" destOrd="0" presId="urn:microsoft.com/office/officeart/2005/8/layout/vList2"/>
    <dgm:cxn modelId="{CF2E5C0E-8DA3-4D5F-BBFF-69DB1B65298B}" type="presParOf" srcId="{10C5EC12-C058-4D5B-A591-1E02171C5E2B}" destId="{1F40A814-9716-40D1-8C15-C90984292291}" srcOrd="10" destOrd="0" presId="urn:microsoft.com/office/officeart/2005/8/layout/vList2"/>
    <dgm:cxn modelId="{BF712CB0-03BF-4265-88D9-135DECEAF7CE}" type="presParOf" srcId="{10C5EC12-C058-4D5B-A591-1E02171C5E2B}" destId="{E36A5ABB-B39E-40DA-93CE-7A51813866DB}" srcOrd="11" destOrd="0" presId="urn:microsoft.com/office/officeart/2005/8/layout/vList2"/>
    <dgm:cxn modelId="{227FF5D8-A4A9-4161-B390-D6428466DE28}" type="presParOf" srcId="{10C5EC12-C058-4D5B-A591-1E02171C5E2B}" destId="{02EDC758-C67E-4D8C-A6AF-80EEFFDED370}" srcOrd="12" destOrd="0" presId="urn:microsoft.com/office/officeart/2005/8/layout/vList2"/>
    <dgm:cxn modelId="{EC175E63-7F7F-4526-B969-F0BBA622C135}" type="presParOf" srcId="{10C5EC12-C058-4D5B-A591-1E02171C5E2B}" destId="{BA1E207F-8402-4C9F-A62D-05A6F1E7954B}" srcOrd="13" destOrd="0" presId="urn:microsoft.com/office/officeart/2005/8/layout/vList2"/>
    <dgm:cxn modelId="{3EC2CD54-05E1-4EE6-BB60-F51A941D9E80}" type="presParOf" srcId="{10C5EC12-C058-4D5B-A591-1E02171C5E2B}" destId="{D01D96C4-5F6B-427C-BE41-B4B85555B714}" srcOrd="14" destOrd="0" presId="urn:microsoft.com/office/officeart/2005/8/layout/vList2"/>
    <dgm:cxn modelId="{601429B5-4F0E-4CB4-90E6-44837C67EBAF}" type="presParOf" srcId="{10C5EC12-C058-4D5B-A591-1E02171C5E2B}" destId="{2E9EFE10-5788-4D5A-AD2F-C0265C985907}" srcOrd="15" destOrd="0" presId="urn:microsoft.com/office/officeart/2005/8/layout/vList2"/>
    <dgm:cxn modelId="{1EF71C03-385D-40FA-B883-7E109E5EF892}" type="presParOf" srcId="{10C5EC12-C058-4D5B-A591-1E02171C5E2B}" destId="{6FAFB610-CD56-43EE-9835-5BE2F49C6FB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24229"/>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8861" y="53090"/>
        <a:ext cx="2914078" cy="533493"/>
      </dsp:txXfrm>
    </dsp:sp>
    <dsp:sp modelId="{4827EBCB-D381-4E37-9FEA-57B67A355EA2}">
      <dsp:nvSpPr>
        <dsp:cNvPr id="0" name=""/>
        <dsp:cNvSpPr/>
      </dsp:nvSpPr>
      <dsp:spPr>
        <a:xfrm>
          <a:off x="0" y="658645"/>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centers for local data</a:t>
          </a:r>
        </a:p>
      </dsp:txBody>
      <dsp:txXfrm>
        <a:off x="28861" y="687506"/>
        <a:ext cx="2914078" cy="533493"/>
      </dsp:txXfrm>
    </dsp:sp>
    <dsp:sp modelId="{6362F929-600F-495A-9B9C-042A5394E349}">
      <dsp:nvSpPr>
        <dsp:cNvPr id="0" name=""/>
        <dsp:cNvSpPr/>
      </dsp:nvSpPr>
      <dsp:spPr>
        <a:xfrm>
          <a:off x="0" y="1293060"/>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constant approximation</a:t>
          </a:r>
        </a:p>
      </dsp:txBody>
      <dsp:txXfrm>
        <a:off x="28861" y="1321921"/>
        <a:ext cx="2914078" cy="533493"/>
      </dsp:txXfrm>
    </dsp:sp>
    <dsp:sp modelId="{0AB0A4AD-281B-4768-9A39-54472DE6FC41}">
      <dsp:nvSpPr>
        <dsp:cNvPr id="0" name=""/>
        <dsp:cNvSpPr/>
      </dsp:nvSpPr>
      <dsp:spPr>
        <a:xfrm>
          <a:off x="0" y="1927476"/>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Communicate costs to nodes</a:t>
          </a:r>
        </a:p>
      </dsp:txBody>
      <dsp:txXfrm>
        <a:off x="28861" y="1956337"/>
        <a:ext cx="2914078" cy="533493"/>
      </dsp:txXfrm>
    </dsp:sp>
    <dsp:sp modelId="{5D7CA678-A67E-4567-9BAF-A3BABB086CB8}">
      <dsp:nvSpPr>
        <dsp:cNvPr id="0" name=""/>
        <dsp:cNvSpPr/>
      </dsp:nvSpPr>
      <dsp:spPr>
        <a:xfrm>
          <a:off x="0" y="2561892"/>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8861" y="2590753"/>
        <a:ext cx="2914078" cy="533493"/>
      </dsp:txXfrm>
    </dsp:sp>
    <dsp:sp modelId="{1F40A814-9716-40D1-8C15-C90984292291}">
      <dsp:nvSpPr>
        <dsp:cNvPr id="0" name=""/>
        <dsp:cNvSpPr/>
      </dsp:nvSpPr>
      <dsp:spPr>
        <a:xfrm>
          <a:off x="0" y="3196307"/>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number of points to be sampled</a:t>
          </a:r>
        </a:p>
      </dsp:txBody>
      <dsp:txXfrm>
        <a:off x="28861" y="3225168"/>
        <a:ext cx="2914078" cy="533493"/>
      </dsp:txXfrm>
    </dsp:sp>
    <dsp:sp modelId="{02EDC758-C67E-4D8C-A6AF-80EEFFDED370}">
      <dsp:nvSpPr>
        <dsp:cNvPr id="0" name=""/>
        <dsp:cNvSpPr/>
      </dsp:nvSpPr>
      <dsp:spPr>
        <a:xfrm>
          <a:off x="0" y="3830723"/>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Set weights on local data </a:t>
          </a:r>
        </a:p>
      </dsp:txBody>
      <dsp:txXfrm>
        <a:off x="28861" y="3859584"/>
        <a:ext cx="2914078" cy="533493"/>
      </dsp:txXfrm>
    </dsp:sp>
    <dsp:sp modelId="{D01D96C4-5F6B-427C-BE41-B4B85555B714}">
      <dsp:nvSpPr>
        <dsp:cNvPr id="0" name=""/>
        <dsp:cNvSpPr/>
      </dsp:nvSpPr>
      <dsp:spPr>
        <a:xfrm>
          <a:off x="0" y="4465139"/>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Random Sampling of points to coreset</a:t>
          </a:r>
        </a:p>
      </dsp:txBody>
      <dsp:txXfrm>
        <a:off x="28861" y="4494000"/>
        <a:ext cx="2914078" cy="533493"/>
      </dsp:txXfrm>
    </dsp:sp>
    <dsp:sp modelId="{6FAFB610-CD56-43EE-9835-5BE2F49C6FBC}">
      <dsp:nvSpPr>
        <dsp:cNvPr id="0" name=""/>
        <dsp:cNvSpPr/>
      </dsp:nvSpPr>
      <dsp:spPr>
        <a:xfrm>
          <a:off x="0" y="5099554"/>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Inclusion of local centers to coreset</a:t>
          </a:r>
        </a:p>
      </dsp:txBody>
      <dsp:txXfrm>
        <a:off x="28861" y="5128415"/>
        <a:ext cx="2914078" cy="5334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357197"/>
          <a:ext cx="3048000" cy="38785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18934" y="376131"/>
        <a:ext cx="3010132" cy="349987"/>
      </dsp:txXfrm>
    </dsp:sp>
    <dsp:sp modelId="{4827EBCB-D381-4E37-9FEA-57B67A355EA2}">
      <dsp:nvSpPr>
        <dsp:cNvPr id="0" name=""/>
        <dsp:cNvSpPr/>
      </dsp:nvSpPr>
      <dsp:spPr>
        <a:xfrm>
          <a:off x="0" y="782849"/>
          <a:ext cx="3048000" cy="3878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Compute centers for local data</a:t>
          </a:r>
        </a:p>
      </dsp:txBody>
      <dsp:txXfrm>
        <a:off x="18934" y="801783"/>
        <a:ext cx="3010132" cy="349987"/>
      </dsp:txXfrm>
    </dsp:sp>
    <dsp:sp modelId="{6362F929-600F-495A-9B9C-042A5394E349}">
      <dsp:nvSpPr>
        <dsp:cNvPr id="0" name=""/>
        <dsp:cNvSpPr/>
      </dsp:nvSpPr>
      <dsp:spPr>
        <a:xfrm>
          <a:off x="0" y="1208144"/>
          <a:ext cx="3048000" cy="3878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Compute constant approximation</a:t>
          </a:r>
        </a:p>
      </dsp:txBody>
      <dsp:txXfrm>
        <a:off x="18934" y="1227078"/>
        <a:ext cx="3010132" cy="349987"/>
      </dsp:txXfrm>
    </dsp:sp>
    <dsp:sp modelId="{0AB0A4AD-281B-4768-9A39-54472DE6FC41}">
      <dsp:nvSpPr>
        <dsp:cNvPr id="0" name=""/>
        <dsp:cNvSpPr/>
      </dsp:nvSpPr>
      <dsp:spPr>
        <a:xfrm>
          <a:off x="0" y="1633439"/>
          <a:ext cx="3048000" cy="3878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Communicate costs to nodes</a:t>
          </a:r>
        </a:p>
      </dsp:txBody>
      <dsp:txXfrm>
        <a:off x="18934" y="1652373"/>
        <a:ext cx="3010132" cy="349987"/>
      </dsp:txXfrm>
    </dsp:sp>
    <dsp:sp modelId="{5D7CA678-A67E-4567-9BAF-A3BABB086CB8}">
      <dsp:nvSpPr>
        <dsp:cNvPr id="0" name=""/>
        <dsp:cNvSpPr/>
      </dsp:nvSpPr>
      <dsp:spPr>
        <a:xfrm>
          <a:off x="0" y="2058734"/>
          <a:ext cx="3048000" cy="38785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18934" y="2077668"/>
        <a:ext cx="3010132" cy="349987"/>
      </dsp:txXfrm>
    </dsp:sp>
    <dsp:sp modelId="{1F40A814-9716-40D1-8C15-C90984292291}">
      <dsp:nvSpPr>
        <dsp:cNvPr id="0" name=""/>
        <dsp:cNvSpPr/>
      </dsp:nvSpPr>
      <dsp:spPr>
        <a:xfrm>
          <a:off x="0" y="2484030"/>
          <a:ext cx="3048000" cy="387855"/>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Compute number of points to be sampled</a:t>
          </a:r>
        </a:p>
      </dsp:txBody>
      <dsp:txXfrm>
        <a:off x="18934" y="2502964"/>
        <a:ext cx="3010132" cy="349987"/>
      </dsp:txXfrm>
    </dsp:sp>
    <dsp:sp modelId="{02EDC758-C67E-4D8C-A6AF-80EEFFDED370}">
      <dsp:nvSpPr>
        <dsp:cNvPr id="0" name=""/>
        <dsp:cNvSpPr/>
      </dsp:nvSpPr>
      <dsp:spPr>
        <a:xfrm>
          <a:off x="0" y="2909325"/>
          <a:ext cx="3048000" cy="387855"/>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Set weights on local data </a:t>
          </a:r>
        </a:p>
      </dsp:txBody>
      <dsp:txXfrm>
        <a:off x="18934" y="2928259"/>
        <a:ext cx="3010132" cy="349987"/>
      </dsp:txXfrm>
    </dsp:sp>
    <dsp:sp modelId="{D01D96C4-5F6B-427C-BE41-B4B85555B714}">
      <dsp:nvSpPr>
        <dsp:cNvPr id="0" name=""/>
        <dsp:cNvSpPr/>
      </dsp:nvSpPr>
      <dsp:spPr>
        <a:xfrm>
          <a:off x="0" y="3334620"/>
          <a:ext cx="3048000" cy="3878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Random Sampling of points to coreset</a:t>
          </a:r>
        </a:p>
      </dsp:txBody>
      <dsp:txXfrm>
        <a:off x="18934" y="3353554"/>
        <a:ext cx="3010132" cy="349987"/>
      </dsp:txXfrm>
    </dsp:sp>
    <dsp:sp modelId="{6FAFB610-CD56-43EE-9835-5BE2F49C6FBC}">
      <dsp:nvSpPr>
        <dsp:cNvPr id="0" name=""/>
        <dsp:cNvSpPr/>
      </dsp:nvSpPr>
      <dsp:spPr>
        <a:xfrm>
          <a:off x="0" y="3759915"/>
          <a:ext cx="3048000" cy="3878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Inclusion of local centers to coreset</a:t>
          </a:r>
        </a:p>
      </dsp:txBody>
      <dsp:txXfrm>
        <a:off x="18934" y="3778849"/>
        <a:ext cx="3010132" cy="3499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13612"/>
          <a:ext cx="2971799" cy="55165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6930" y="40542"/>
        <a:ext cx="2917939" cy="497795"/>
      </dsp:txXfrm>
    </dsp:sp>
    <dsp:sp modelId="{05AF7D1D-BFD6-4A3B-80DC-8B75157ED2A6}">
      <dsp:nvSpPr>
        <dsp:cNvPr id="0" name=""/>
        <dsp:cNvSpPr/>
      </dsp:nvSpPr>
      <dsp:spPr>
        <a:xfrm flipH="1">
          <a:off x="783440" y="632921"/>
          <a:ext cx="1494428" cy="55165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For each node </a:t>
          </a:r>
          <a14:m xmlns:a14="http://schemas.microsoft.com/office/drawing/2010/main">
            <m:oMath xmlns:m="http://schemas.openxmlformats.org/officeDocument/2006/math">
              <m:r>
                <a:rPr lang="en-US" sz="1500" i="1" kern="1200" dirty="0" err="1" smtClean="0">
                  <a:latin typeface="Cambria Math" panose="02040503050406030204" pitchFamily="18" charset="0"/>
                </a:rPr>
                <m:t>𝑖</m:t>
              </m:r>
            </m:oMath>
          </a14:m>
          <a:endParaRPr lang="en-US" sz="1500" kern="1200" dirty="0"/>
        </a:p>
      </dsp:txBody>
      <dsp:txXfrm>
        <a:off x="810370" y="659851"/>
        <a:ext cx="1440568" cy="497795"/>
      </dsp:txXfrm>
    </dsp:sp>
    <dsp:sp modelId="{D75E7F88-8784-4C14-8392-2CBD4560570E}">
      <dsp:nvSpPr>
        <dsp:cNvPr id="0" name=""/>
        <dsp:cNvSpPr/>
      </dsp:nvSpPr>
      <dsp:spPr>
        <a:xfrm flipH="1">
          <a:off x="818953" y="2504959"/>
          <a:ext cx="1494428" cy="55165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For each node </a:t>
          </a:r>
          <a14:m xmlns:a14="http://schemas.microsoft.com/office/drawing/2010/main">
            <m:oMath xmlns:m="http://schemas.openxmlformats.org/officeDocument/2006/math">
              <m:r>
                <a:rPr lang="en-US" sz="1600" i="1" kern="1200" dirty="0" err="1" smtClean="0">
                  <a:latin typeface="Cambria Math" panose="02040503050406030204" pitchFamily="18" charset="0"/>
                </a:rPr>
                <m:t>𝑖</m:t>
              </m:r>
            </m:oMath>
          </a14:m>
          <a:endParaRPr lang="en-US" sz="1600" kern="1200" dirty="0"/>
        </a:p>
      </dsp:txBody>
      <dsp:txXfrm>
        <a:off x="845883" y="2531889"/>
        <a:ext cx="1440568" cy="497795"/>
      </dsp:txXfrm>
    </dsp:sp>
    <dsp:sp modelId="{4827EBCB-D381-4E37-9FEA-57B67A355EA2}">
      <dsp:nvSpPr>
        <dsp:cNvPr id="0" name=""/>
        <dsp:cNvSpPr/>
      </dsp:nvSpPr>
      <dsp:spPr>
        <a:xfrm>
          <a:off x="0" y="1257109"/>
          <a:ext cx="2971799" cy="5516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Get </a:t>
          </a:r>
          <a14:m xmlns:a14="http://schemas.microsoft.com/office/drawing/2010/main">
            <m:oMath xmlns:m="http://schemas.openxmlformats.org/officeDocument/2006/math">
              <m:r>
                <a:rPr lang="en-US" sz="1300" i="1" kern="1200" smtClean="0">
                  <a:latin typeface="Cambria Math" panose="02040503050406030204" pitchFamily="18" charset="0"/>
                  <a:ea typeface="Cambria Math" panose="02040503050406030204" pitchFamily="18" charset="0"/>
                </a:rPr>
                <m:t>𝜀</m:t>
              </m:r>
            </m:oMath>
          </a14:m>
          <a:r>
            <a:rPr lang="en-US" sz="1300" kern="1200" dirty="0"/>
            <a:t> local coreset </a:t>
          </a:r>
          <a14:m xmlns:a14="http://schemas.microsoft.com/office/drawing/2010/main">
            <m:oMath xmlns:m="http://schemas.openxmlformats.org/officeDocument/2006/math">
              <m:sSub>
                <m:sSubPr>
                  <m:ctrlPr>
                    <a:rPr lang="en-US" sz="1300" i="1" kern="1200" smtClean="0">
                      <a:latin typeface="Cambria Math" panose="02040503050406030204" pitchFamily="18" charset="0"/>
                    </a:rPr>
                  </m:ctrlPr>
                </m:sSubPr>
                <m:e>
                  <m:r>
                    <a:rPr lang="en-US" sz="1300" b="0" i="1" kern="1200" smtClean="0">
                      <a:latin typeface="Cambria Math" panose="02040503050406030204" pitchFamily="18" charset="0"/>
                    </a:rPr>
                    <m:t>𝐷</m:t>
                  </m:r>
                </m:e>
                <m:sub>
                  <m:r>
                    <a:rPr lang="en-US" sz="1300" b="0" i="1" kern="1200" smtClean="0">
                      <a:latin typeface="Cambria Math" panose="02040503050406030204" pitchFamily="18" charset="0"/>
                    </a:rPr>
                    <m:t>𝑖</m:t>
                  </m:r>
                </m:sub>
              </m:sSub>
            </m:oMath>
          </a14:m>
          <a:r>
            <a:rPr lang="en-US" sz="1300" kern="1200" dirty="0"/>
            <a:t>using Distributed Coreset construction algorithm</a:t>
          </a:r>
        </a:p>
      </dsp:txBody>
      <dsp:txXfrm>
        <a:off x="26930" y="1284039"/>
        <a:ext cx="2917939" cy="497795"/>
      </dsp:txXfrm>
    </dsp:sp>
    <dsp:sp modelId="{5D7CA678-A67E-4567-9BAF-A3BABB086CB8}">
      <dsp:nvSpPr>
        <dsp:cNvPr id="0" name=""/>
        <dsp:cNvSpPr/>
      </dsp:nvSpPr>
      <dsp:spPr>
        <a:xfrm>
          <a:off x="0" y="1875004"/>
          <a:ext cx="2971799" cy="55165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6930" y="1901934"/>
        <a:ext cx="2917939" cy="497795"/>
      </dsp:txXfrm>
    </dsp:sp>
    <dsp:sp modelId="{02EDC758-C67E-4D8C-A6AF-80EEFFDED370}">
      <dsp:nvSpPr>
        <dsp:cNvPr id="0" name=""/>
        <dsp:cNvSpPr/>
      </dsp:nvSpPr>
      <dsp:spPr>
        <a:xfrm>
          <a:off x="0" y="3088498"/>
          <a:ext cx="2971799" cy="5516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Call </a:t>
          </a:r>
          <a:r>
            <a:rPr lang="en-US" sz="1600" kern="1200" dirty="0" err="1"/>
            <a:t>Message_Parsing</a:t>
          </a:r>
          <a:r>
            <a:rPr lang="en-US" sz="1600" kern="1200" dirty="0"/>
            <a:t> (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b="0" i="1" kern="1200" smtClean="0">
                      <a:latin typeface="Cambria Math" panose="02040503050406030204" pitchFamily="18" charset="0"/>
                    </a:rPr>
                    <m:t>𝐷</m:t>
                  </m:r>
                </m:e>
                <m:sub>
                  <m:r>
                    <a:rPr lang="en-US" sz="1600" b="0" i="1" kern="1200" smtClean="0">
                      <a:latin typeface="Cambria Math" panose="02040503050406030204" pitchFamily="18" charset="0"/>
                    </a:rPr>
                    <m:t>𝑖</m:t>
                  </m:r>
                </m:sub>
              </m:sSub>
            </m:oMath>
          </a14:m>
          <a:r>
            <a:rPr lang="en-US" sz="1600" kern="1200" dirty="0"/>
            <a:t>,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b="0" i="1" kern="1200" smtClean="0">
                      <a:latin typeface="Cambria Math" panose="02040503050406030204" pitchFamily="18" charset="0"/>
                    </a:rPr>
                    <m:t>𝑁</m:t>
                  </m:r>
                </m:e>
                <m:sub>
                  <m:r>
                    <a:rPr lang="en-US" sz="1600" b="0" i="1" kern="1200" smtClean="0">
                      <a:latin typeface="Cambria Math" panose="02040503050406030204" pitchFamily="18" charset="0"/>
                    </a:rPr>
                    <m:t>𝑖</m:t>
                  </m:r>
                </m:sub>
              </m:sSub>
              <m:r>
                <a:rPr lang="en-US" sz="1600" b="0" i="1" kern="1200" smtClean="0">
                  <a:latin typeface="Cambria Math" panose="02040503050406030204" pitchFamily="18" charset="0"/>
                </a:rPr>
                <m:t>)</m:t>
              </m:r>
            </m:oMath>
          </a14:m>
          <a:endParaRPr lang="en-US" sz="1600" kern="1200" dirty="0"/>
        </a:p>
      </dsp:txBody>
      <dsp:txXfrm>
        <a:off x="26930" y="3115428"/>
        <a:ext cx="2917939" cy="497795"/>
      </dsp:txXfrm>
    </dsp:sp>
    <dsp:sp modelId="{6FAFB610-CD56-43EE-9835-5BE2F49C6FBC}">
      <dsp:nvSpPr>
        <dsp:cNvPr id="0" name=""/>
        <dsp:cNvSpPr/>
      </dsp:nvSpPr>
      <dsp:spPr>
        <a:xfrm>
          <a:off x="0" y="3720982"/>
          <a:ext cx="2971799" cy="5516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X = </a:t>
          </a:r>
          <a14:m xmlns:a14="http://schemas.microsoft.com/office/drawing/2010/main">
            <m:oMath xmlns:m="http://schemas.openxmlformats.org/officeDocument/2006/math">
              <m:sSub>
                <m:sSubPr>
                  <m:ctrlPr>
                    <a:rPr lang="en-US" sz="1800" b="0" i="1" kern="1200" dirty="0" smtClean="0">
                      <a:latin typeface="Cambria Math" panose="02040503050406030204" pitchFamily="18" charset="0"/>
                    </a:rPr>
                  </m:ctrlPr>
                </m:sSubPr>
                <m:e>
                  <m:r>
                    <a:rPr lang="en-US" sz="1800" b="0" i="1" kern="1200" dirty="0" smtClean="0">
                      <a:latin typeface="Cambria Math" panose="02040503050406030204" pitchFamily="18" charset="0"/>
                    </a:rPr>
                    <m:t>𝐴</m:t>
                  </m:r>
                </m:e>
                <m:sub>
                  <m:r>
                    <a:rPr lang="en-US" sz="1800" b="0" i="1" kern="1200" dirty="0" smtClean="0">
                      <a:latin typeface="Cambria Math" panose="02040503050406030204" pitchFamily="18" charset="0"/>
                      <a:ea typeface="Cambria Math" panose="02040503050406030204" pitchFamily="18" charset="0"/>
                    </a:rPr>
                    <m:t>𝛼</m:t>
                  </m:r>
                </m:sub>
              </m:sSub>
            </m:oMath>
          </a14:m>
          <a:r>
            <a:rPr lang="en-US" sz="1800" kern="1200" dirty="0"/>
            <a:t> (</a:t>
          </a:r>
          <a14:m xmlns:a14="http://schemas.microsoft.com/office/drawing/2010/main">
            <m:oMath xmlns:m="http://schemas.openxmlformats.org/officeDocument/2006/math">
              <m:r>
                <a:rPr lang="en-US" sz="1800" i="1" kern="1200" dirty="0" smtClean="0">
                  <a:latin typeface="Cambria Math" panose="02040503050406030204" pitchFamily="18" charset="0"/>
                  <a:ea typeface="Cambria Math" panose="02040503050406030204" pitchFamily="18" charset="0"/>
                </a:rPr>
                <m:t>∪</m:t>
              </m:r>
              <m:sSub>
                <m:sSubPr>
                  <m:ctrlPr>
                    <a:rPr lang="en-US" sz="1800" i="1" kern="1200" smtClean="0">
                      <a:latin typeface="Cambria Math" panose="02040503050406030204" pitchFamily="18" charset="0"/>
                    </a:rPr>
                  </m:ctrlPr>
                </m:sSubPr>
                <m:e>
                  <m:r>
                    <a:rPr lang="en-US" sz="1800" b="0" i="1" kern="1200" smtClean="0">
                      <a:latin typeface="Cambria Math" panose="02040503050406030204" pitchFamily="18" charset="0"/>
                    </a:rPr>
                    <m:t>𝐷</m:t>
                  </m:r>
                </m:e>
                <m:sub>
                  <m:r>
                    <a:rPr lang="en-US" sz="1800" b="0" i="1" kern="1200" smtClean="0">
                      <a:latin typeface="Cambria Math" panose="02040503050406030204" pitchFamily="18" charset="0"/>
                    </a:rPr>
                    <m:t>𝑗</m:t>
                  </m:r>
                </m:sub>
              </m:sSub>
              <m:r>
                <a:rPr lang="en-US" sz="1800" b="0" i="1" kern="1200" smtClean="0">
                  <a:latin typeface="Cambria Math" panose="02040503050406030204" pitchFamily="18" charset="0"/>
                </a:rPr>
                <m:t>)</m:t>
              </m:r>
            </m:oMath>
          </a14:m>
          <a:r>
            <a:rPr lang="en-US" sz="1800" kern="1200" dirty="0"/>
            <a:t> </a:t>
          </a:r>
        </a:p>
      </dsp:txBody>
      <dsp:txXfrm>
        <a:off x="26930" y="3747912"/>
        <a:ext cx="2917939" cy="4977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13612"/>
          <a:ext cx="2971799" cy="55165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6930" y="40542"/>
        <a:ext cx="2917939" cy="497795"/>
      </dsp:txXfrm>
    </dsp:sp>
    <dsp:sp modelId="{05AF7D1D-BFD6-4A3B-80DC-8B75157ED2A6}">
      <dsp:nvSpPr>
        <dsp:cNvPr id="0" name=""/>
        <dsp:cNvSpPr/>
      </dsp:nvSpPr>
      <dsp:spPr>
        <a:xfrm flipH="1">
          <a:off x="783440" y="632921"/>
          <a:ext cx="1494428" cy="551655"/>
        </a:xfrm>
        <a:prstGeom prst="round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For each node </a:t>
          </a:r>
          <a14:m xmlns:a14="http://schemas.microsoft.com/office/drawing/2010/main">
            <m:oMath xmlns:m="http://schemas.openxmlformats.org/officeDocument/2006/math">
              <m:r>
                <a:rPr lang="en-US" sz="1500" i="1" kern="1200" dirty="0" err="1" smtClean="0">
                  <a:latin typeface="Cambria Math" panose="02040503050406030204" pitchFamily="18" charset="0"/>
                </a:rPr>
                <m:t>𝑖</m:t>
              </m:r>
            </m:oMath>
          </a14:m>
          <a:endParaRPr lang="en-US" sz="1500" kern="1200" dirty="0"/>
        </a:p>
      </dsp:txBody>
      <dsp:txXfrm>
        <a:off x="810370" y="659851"/>
        <a:ext cx="1440568" cy="497795"/>
      </dsp:txXfrm>
    </dsp:sp>
    <dsp:sp modelId="{D75E7F88-8784-4C14-8392-2CBD4560570E}">
      <dsp:nvSpPr>
        <dsp:cNvPr id="0" name=""/>
        <dsp:cNvSpPr/>
      </dsp:nvSpPr>
      <dsp:spPr>
        <a:xfrm flipH="1">
          <a:off x="818953" y="2504959"/>
          <a:ext cx="1494428" cy="55165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For each node </a:t>
          </a:r>
          <a14:m xmlns:a14="http://schemas.microsoft.com/office/drawing/2010/main">
            <m:oMath xmlns:m="http://schemas.openxmlformats.org/officeDocument/2006/math">
              <m:r>
                <a:rPr lang="en-US" sz="1600" i="1" kern="1200" dirty="0" err="1" smtClean="0">
                  <a:latin typeface="Cambria Math" panose="02040503050406030204" pitchFamily="18" charset="0"/>
                </a:rPr>
                <m:t>𝑖</m:t>
              </m:r>
            </m:oMath>
          </a14:m>
          <a:endParaRPr lang="en-US" sz="1600" kern="1200" dirty="0"/>
        </a:p>
      </dsp:txBody>
      <dsp:txXfrm>
        <a:off x="845883" y="2531889"/>
        <a:ext cx="1440568" cy="497795"/>
      </dsp:txXfrm>
    </dsp:sp>
    <dsp:sp modelId="{4827EBCB-D381-4E37-9FEA-57B67A355EA2}">
      <dsp:nvSpPr>
        <dsp:cNvPr id="0" name=""/>
        <dsp:cNvSpPr/>
      </dsp:nvSpPr>
      <dsp:spPr>
        <a:xfrm>
          <a:off x="0" y="1257109"/>
          <a:ext cx="2971799" cy="551655"/>
        </a:xfrm>
        <a:prstGeom prst="round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Get </a:t>
          </a:r>
          <a14:m xmlns:a14="http://schemas.microsoft.com/office/drawing/2010/main">
            <m:oMath xmlns:m="http://schemas.openxmlformats.org/officeDocument/2006/math">
              <m:r>
                <a:rPr lang="en-US" sz="1300" i="1" kern="1200" smtClean="0">
                  <a:latin typeface="Cambria Math" panose="02040503050406030204" pitchFamily="18" charset="0"/>
                  <a:ea typeface="Cambria Math" panose="02040503050406030204" pitchFamily="18" charset="0"/>
                </a:rPr>
                <m:t>𝜀</m:t>
              </m:r>
            </m:oMath>
          </a14:m>
          <a:r>
            <a:rPr lang="en-US" sz="1300" kern="1200" dirty="0"/>
            <a:t> local coreset </a:t>
          </a:r>
          <a14:m xmlns:a14="http://schemas.microsoft.com/office/drawing/2010/main">
            <m:oMath xmlns:m="http://schemas.openxmlformats.org/officeDocument/2006/math">
              <m:sSub>
                <m:sSubPr>
                  <m:ctrlPr>
                    <a:rPr lang="en-US" sz="1300" i="1" kern="1200" smtClean="0">
                      <a:latin typeface="Cambria Math" panose="02040503050406030204" pitchFamily="18" charset="0"/>
                    </a:rPr>
                  </m:ctrlPr>
                </m:sSubPr>
                <m:e>
                  <m:r>
                    <a:rPr lang="en-US" sz="1300" b="0" i="1" kern="1200" smtClean="0">
                      <a:latin typeface="Cambria Math" panose="02040503050406030204" pitchFamily="18" charset="0"/>
                    </a:rPr>
                    <m:t>𝐷</m:t>
                  </m:r>
                </m:e>
                <m:sub>
                  <m:r>
                    <a:rPr lang="en-US" sz="1300" b="0" i="1" kern="1200" smtClean="0">
                      <a:latin typeface="Cambria Math" panose="02040503050406030204" pitchFamily="18" charset="0"/>
                    </a:rPr>
                    <m:t>𝑖</m:t>
                  </m:r>
                </m:sub>
              </m:sSub>
            </m:oMath>
          </a14:m>
          <a:r>
            <a:rPr lang="en-US" sz="1300" kern="1200" dirty="0"/>
            <a:t>using Distributed Coreset construction algorithm</a:t>
          </a:r>
        </a:p>
      </dsp:txBody>
      <dsp:txXfrm>
        <a:off x="26930" y="1284039"/>
        <a:ext cx="2917939" cy="497795"/>
      </dsp:txXfrm>
    </dsp:sp>
    <dsp:sp modelId="{5D7CA678-A67E-4567-9BAF-A3BABB086CB8}">
      <dsp:nvSpPr>
        <dsp:cNvPr id="0" name=""/>
        <dsp:cNvSpPr/>
      </dsp:nvSpPr>
      <dsp:spPr>
        <a:xfrm>
          <a:off x="0" y="1875004"/>
          <a:ext cx="2971799" cy="55165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6930" y="1901934"/>
        <a:ext cx="2917939" cy="497795"/>
      </dsp:txXfrm>
    </dsp:sp>
    <dsp:sp modelId="{02EDC758-C67E-4D8C-A6AF-80EEFFDED370}">
      <dsp:nvSpPr>
        <dsp:cNvPr id="0" name=""/>
        <dsp:cNvSpPr/>
      </dsp:nvSpPr>
      <dsp:spPr>
        <a:xfrm>
          <a:off x="0" y="3088498"/>
          <a:ext cx="2971799" cy="5516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Call </a:t>
          </a:r>
          <a:r>
            <a:rPr lang="en-US" sz="1600" kern="1200" dirty="0" err="1"/>
            <a:t>Message_Parsing</a:t>
          </a:r>
          <a:r>
            <a:rPr lang="en-US" sz="1600" kern="1200" dirty="0"/>
            <a:t> (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b="0" i="1" kern="1200" smtClean="0">
                      <a:latin typeface="Cambria Math" panose="02040503050406030204" pitchFamily="18" charset="0"/>
                    </a:rPr>
                    <m:t>𝐷</m:t>
                  </m:r>
                </m:e>
                <m:sub>
                  <m:r>
                    <a:rPr lang="en-US" sz="1600" b="0" i="1" kern="1200" smtClean="0">
                      <a:latin typeface="Cambria Math" panose="02040503050406030204" pitchFamily="18" charset="0"/>
                    </a:rPr>
                    <m:t>𝑖</m:t>
                  </m:r>
                </m:sub>
              </m:sSub>
            </m:oMath>
          </a14:m>
          <a:r>
            <a:rPr lang="en-US" sz="1600" kern="1200" dirty="0"/>
            <a:t>,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b="0" i="1" kern="1200" smtClean="0">
                      <a:latin typeface="Cambria Math" panose="02040503050406030204" pitchFamily="18" charset="0"/>
                    </a:rPr>
                    <m:t>𝑁</m:t>
                  </m:r>
                </m:e>
                <m:sub>
                  <m:r>
                    <a:rPr lang="en-US" sz="1600" b="0" i="1" kern="1200" smtClean="0">
                      <a:latin typeface="Cambria Math" panose="02040503050406030204" pitchFamily="18" charset="0"/>
                    </a:rPr>
                    <m:t>𝑖</m:t>
                  </m:r>
                </m:sub>
              </m:sSub>
              <m:r>
                <a:rPr lang="en-US" sz="1600" b="0" i="1" kern="1200" smtClean="0">
                  <a:latin typeface="Cambria Math" panose="02040503050406030204" pitchFamily="18" charset="0"/>
                </a:rPr>
                <m:t>)</m:t>
              </m:r>
            </m:oMath>
          </a14:m>
          <a:endParaRPr lang="en-US" sz="1600" kern="1200" dirty="0"/>
        </a:p>
      </dsp:txBody>
      <dsp:txXfrm>
        <a:off x="26930" y="3115428"/>
        <a:ext cx="2917939" cy="497795"/>
      </dsp:txXfrm>
    </dsp:sp>
    <dsp:sp modelId="{6FAFB610-CD56-43EE-9835-5BE2F49C6FBC}">
      <dsp:nvSpPr>
        <dsp:cNvPr id="0" name=""/>
        <dsp:cNvSpPr/>
      </dsp:nvSpPr>
      <dsp:spPr>
        <a:xfrm>
          <a:off x="0" y="3720982"/>
          <a:ext cx="2971799" cy="5516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X = </a:t>
          </a:r>
          <a14:m xmlns:a14="http://schemas.microsoft.com/office/drawing/2010/main">
            <m:oMath xmlns:m="http://schemas.openxmlformats.org/officeDocument/2006/math">
              <m:sSub>
                <m:sSubPr>
                  <m:ctrlPr>
                    <a:rPr lang="en-US" sz="1800" b="0" i="1" kern="1200" dirty="0" smtClean="0">
                      <a:latin typeface="Cambria Math" panose="02040503050406030204" pitchFamily="18" charset="0"/>
                    </a:rPr>
                  </m:ctrlPr>
                </m:sSubPr>
                <m:e>
                  <m:r>
                    <a:rPr lang="en-US" sz="1800" b="0" i="1" kern="1200" dirty="0" smtClean="0">
                      <a:latin typeface="Cambria Math" panose="02040503050406030204" pitchFamily="18" charset="0"/>
                    </a:rPr>
                    <m:t>𝐴</m:t>
                  </m:r>
                </m:e>
                <m:sub>
                  <m:r>
                    <a:rPr lang="en-US" sz="1800" b="0" i="1" kern="1200" dirty="0" smtClean="0">
                      <a:latin typeface="Cambria Math" panose="02040503050406030204" pitchFamily="18" charset="0"/>
                      <a:ea typeface="Cambria Math" panose="02040503050406030204" pitchFamily="18" charset="0"/>
                    </a:rPr>
                    <m:t>𝛼</m:t>
                  </m:r>
                </m:sub>
              </m:sSub>
            </m:oMath>
          </a14:m>
          <a:r>
            <a:rPr lang="en-US" sz="1800" kern="1200" dirty="0"/>
            <a:t> (</a:t>
          </a:r>
          <a14:m xmlns:a14="http://schemas.microsoft.com/office/drawing/2010/main">
            <m:oMath xmlns:m="http://schemas.openxmlformats.org/officeDocument/2006/math">
              <m:r>
                <a:rPr lang="en-US" sz="1800" i="1" kern="1200" dirty="0" smtClean="0">
                  <a:latin typeface="Cambria Math" panose="02040503050406030204" pitchFamily="18" charset="0"/>
                  <a:ea typeface="Cambria Math" panose="02040503050406030204" pitchFamily="18" charset="0"/>
                </a:rPr>
                <m:t>∪</m:t>
              </m:r>
              <m:sSub>
                <m:sSubPr>
                  <m:ctrlPr>
                    <a:rPr lang="en-US" sz="1800" i="1" kern="1200" smtClean="0">
                      <a:latin typeface="Cambria Math" panose="02040503050406030204" pitchFamily="18" charset="0"/>
                    </a:rPr>
                  </m:ctrlPr>
                </m:sSubPr>
                <m:e>
                  <m:r>
                    <a:rPr lang="en-US" sz="1800" b="0" i="1" kern="1200" smtClean="0">
                      <a:latin typeface="Cambria Math" panose="02040503050406030204" pitchFamily="18" charset="0"/>
                    </a:rPr>
                    <m:t>𝐷</m:t>
                  </m:r>
                </m:e>
                <m:sub>
                  <m:r>
                    <a:rPr lang="en-US" sz="1800" b="0" i="1" kern="1200" smtClean="0">
                      <a:latin typeface="Cambria Math" panose="02040503050406030204" pitchFamily="18" charset="0"/>
                    </a:rPr>
                    <m:t>𝑗</m:t>
                  </m:r>
                </m:sub>
              </m:sSub>
              <m:r>
                <a:rPr lang="en-US" sz="1800" b="0" i="1" kern="1200" smtClean="0">
                  <a:latin typeface="Cambria Math" panose="02040503050406030204" pitchFamily="18" charset="0"/>
                </a:rPr>
                <m:t>)</m:t>
              </m:r>
            </m:oMath>
          </a14:m>
          <a:r>
            <a:rPr lang="en-US" sz="1800" kern="1200" dirty="0"/>
            <a:t> </a:t>
          </a:r>
        </a:p>
      </dsp:txBody>
      <dsp:txXfrm>
        <a:off x="26930" y="3747912"/>
        <a:ext cx="2917939" cy="4977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13612"/>
          <a:ext cx="2971799" cy="55165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6930" y="40542"/>
        <a:ext cx="2917939" cy="497795"/>
      </dsp:txXfrm>
    </dsp:sp>
    <dsp:sp modelId="{05AF7D1D-BFD6-4A3B-80DC-8B75157ED2A6}">
      <dsp:nvSpPr>
        <dsp:cNvPr id="0" name=""/>
        <dsp:cNvSpPr/>
      </dsp:nvSpPr>
      <dsp:spPr>
        <a:xfrm flipH="1">
          <a:off x="783440" y="632921"/>
          <a:ext cx="1494428" cy="55165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For each node </a:t>
          </a:r>
          <a14:m xmlns:a14="http://schemas.microsoft.com/office/drawing/2010/main">
            <m:oMath xmlns:m="http://schemas.openxmlformats.org/officeDocument/2006/math">
              <m:r>
                <a:rPr lang="en-US" sz="1500" i="1" kern="1200" dirty="0" err="1" smtClean="0">
                  <a:latin typeface="Cambria Math" panose="02040503050406030204" pitchFamily="18" charset="0"/>
                </a:rPr>
                <m:t>𝑖</m:t>
              </m:r>
            </m:oMath>
          </a14:m>
          <a:endParaRPr lang="en-US" sz="1500" kern="1200" dirty="0"/>
        </a:p>
      </dsp:txBody>
      <dsp:txXfrm>
        <a:off x="810370" y="659851"/>
        <a:ext cx="1440568" cy="497795"/>
      </dsp:txXfrm>
    </dsp:sp>
    <dsp:sp modelId="{D75E7F88-8784-4C14-8392-2CBD4560570E}">
      <dsp:nvSpPr>
        <dsp:cNvPr id="0" name=""/>
        <dsp:cNvSpPr/>
      </dsp:nvSpPr>
      <dsp:spPr>
        <a:xfrm flipH="1">
          <a:off x="818953" y="2504959"/>
          <a:ext cx="1494428" cy="551655"/>
        </a:xfrm>
        <a:prstGeom prst="round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For each node </a:t>
          </a:r>
          <a14:m xmlns:a14="http://schemas.microsoft.com/office/drawing/2010/main">
            <m:oMath xmlns:m="http://schemas.openxmlformats.org/officeDocument/2006/math">
              <m:r>
                <a:rPr lang="en-US" sz="1600" i="1" kern="1200" dirty="0" err="1" smtClean="0">
                  <a:latin typeface="Cambria Math" panose="02040503050406030204" pitchFamily="18" charset="0"/>
                </a:rPr>
                <m:t>𝑖</m:t>
              </m:r>
            </m:oMath>
          </a14:m>
          <a:endParaRPr lang="en-US" sz="1600" kern="1200" dirty="0"/>
        </a:p>
      </dsp:txBody>
      <dsp:txXfrm>
        <a:off x="845883" y="2531889"/>
        <a:ext cx="1440568" cy="497795"/>
      </dsp:txXfrm>
    </dsp:sp>
    <dsp:sp modelId="{4827EBCB-D381-4E37-9FEA-57B67A355EA2}">
      <dsp:nvSpPr>
        <dsp:cNvPr id="0" name=""/>
        <dsp:cNvSpPr/>
      </dsp:nvSpPr>
      <dsp:spPr>
        <a:xfrm>
          <a:off x="0" y="1257109"/>
          <a:ext cx="2971799" cy="5516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Get </a:t>
          </a:r>
          <a14:m xmlns:a14="http://schemas.microsoft.com/office/drawing/2010/main">
            <m:oMath xmlns:m="http://schemas.openxmlformats.org/officeDocument/2006/math">
              <m:r>
                <a:rPr lang="en-US" sz="1300" i="1" kern="1200" smtClean="0">
                  <a:latin typeface="Cambria Math" panose="02040503050406030204" pitchFamily="18" charset="0"/>
                  <a:ea typeface="Cambria Math" panose="02040503050406030204" pitchFamily="18" charset="0"/>
                </a:rPr>
                <m:t>𝜀</m:t>
              </m:r>
            </m:oMath>
          </a14:m>
          <a:r>
            <a:rPr lang="en-US" sz="1300" kern="1200" dirty="0"/>
            <a:t> local coreset </a:t>
          </a:r>
          <a14:m xmlns:a14="http://schemas.microsoft.com/office/drawing/2010/main">
            <m:oMath xmlns:m="http://schemas.openxmlformats.org/officeDocument/2006/math">
              <m:sSub>
                <m:sSubPr>
                  <m:ctrlPr>
                    <a:rPr lang="en-US" sz="1300" i="1" kern="1200" smtClean="0">
                      <a:latin typeface="Cambria Math" panose="02040503050406030204" pitchFamily="18" charset="0"/>
                    </a:rPr>
                  </m:ctrlPr>
                </m:sSubPr>
                <m:e>
                  <m:r>
                    <a:rPr lang="en-US" sz="1300" b="0" i="1" kern="1200" smtClean="0">
                      <a:latin typeface="Cambria Math" panose="02040503050406030204" pitchFamily="18" charset="0"/>
                    </a:rPr>
                    <m:t>𝐷</m:t>
                  </m:r>
                </m:e>
                <m:sub>
                  <m:r>
                    <a:rPr lang="en-US" sz="1300" b="0" i="1" kern="1200" smtClean="0">
                      <a:latin typeface="Cambria Math" panose="02040503050406030204" pitchFamily="18" charset="0"/>
                    </a:rPr>
                    <m:t>𝑖</m:t>
                  </m:r>
                </m:sub>
              </m:sSub>
            </m:oMath>
          </a14:m>
          <a:r>
            <a:rPr lang="en-US" sz="1300" kern="1200" dirty="0"/>
            <a:t>using Distributed Coreset construction algorithm</a:t>
          </a:r>
        </a:p>
      </dsp:txBody>
      <dsp:txXfrm>
        <a:off x="26930" y="1284039"/>
        <a:ext cx="2917939" cy="497795"/>
      </dsp:txXfrm>
    </dsp:sp>
    <dsp:sp modelId="{5D7CA678-A67E-4567-9BAF-A3BABB086CB8}">
      <dsp:nvSpPr>
        <dsp:cNvPr id="0" name=""/>
        <dsp:cNvSpPr/>
      </dsp:nvSpPr>
      <dsp:spPr>
        <a:xfrm>
          <a:off x="0" y="1875004"/>
          <a:ext cx="2971799" cy="55165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6930" y="1901934"/>
        <a:ext cx="2917939" cy="497795"/>
      </dsp:txXfrm>
    </dsp:sp>
    <dsp:sp modelId="{02EDC758-C67E-4D8C-A6AF-80EEFFDED370}">
      <dsp:nvSpPr>
        <dsp:cNvPr id="0" name=""/>
        <dsp:cNvSpPr/>
      </dsp:nvSpPr>
      <dsp:spPr>
        <a:xfrm>
          <a:off x="0" y="3088498"/>
          <a:ext cx="2971799" cy="551655"/>
        </a:xfrm>
        <a:prstGeom prst="round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Call </a:t>
          </a:r>
          <a:r>
            <a:rPr lang="en-US" sz="1600" kern="1200" dirty="0" err="1"/>
            <a:t>Message_Parsing</a:t>
          </a:r>
          <a:r>
            <a:rPr lang="en-US" sz="1600" kern="1200" dirty="0"/>
            <a:t> (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b="0" i="1" kern="1200" smtClean="0">
                      <a:latin typeface="Cambria Math" panose="02040503050406030204" pitchFamily="18" charset="0"/>
                    </a:rPr>
                    <m:t>𝐷</m:t>
                  </m:r>
                </m:e>
                <m:sub>
                  <m:r>
                    <a:rPr lang="en-US" sz="1600" b="0" i="1" kern="1200" smtClean="0">
                      <a:latin typeface="Cambria Math" panose="02040503050406030204" pitchFamily="18" charset="0"/>
                    </a:rPr>
                    <m:t>𝑖</m:t>
                  </m:r>
                </m:sub>
              </m:sSub>
            </m:oMath>
          </a14:m>
          <a:r>
            <a:rPr lang="en-US" sz="1600" kern="1200" dirty="0"/>
            <a:t>,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b="0" i="1" kern="1200" smtClean="0">
                      <a:latin typeface="Cambria Math" panose="02040503050406030204" pitchFamily="18" charset="0"/>
                    </a:rPr>
                    <m:t>𝑁</m:t>
                  </m:r>
                </m:e>
                <m:sub>
                  <m:r>
                    <a:rPr lang="en-US" sz="1600" b="0" i="1" kern="1200" smtClean="0">
                      <a:latin typeface="Cambria Math" panose="02040503050406030204" pitchFamily="18" charset="0"/>
                    </a:rPr>
                    <m:t>𝑖</m:t>
                  </m:r>
                </m:sub>
              </m:sSub>
              <m:r>
                <a:rPr lang="en-US" sz="1600" b="0" i="1" kern="1200" smtClean="0">
                  <a:latin typeface="Cambria Math" panose="02040503050406030204" pitchFamily="18" charset="0"/>
                </a:rPr>
                <m:t>)</m:t>
              </m:r>
            </m:oMath>
          </a14:m>
          <a:endParaRPr lang="en-US" sz="1600" kern="1200" dirty="0"/>
        </a:p>
      </dsp:txBody>
      <dsp:txXfrm>
        <a:off x="26930" y="3115428"/>
        <a:ext cx="2917939" cy="497795"/>
      </dsp:txXfrm>
    </dsp:sp>
    <dsp:sp modelId="{6FAFB610-CD56-43EE-9835-5BE2F49C6FBC}">
      <dsp:nvSpPr>
        <dsp:cNvPr id="0" name=""/>
        <dsp:cNvSpPr/>
      </dsp:nvSpPr>
      <dsp:spPr>
        <a:xfrm>
          <a:off x="0" y="3720982"/>
          <a:ext cx="2971799" cy="5516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X = </a:t>
          </a:r>
          <a14:m xmlns:a14="http://schemas.microsoft.com/office/drawing/2010/main">
            <m:oMath xmlns:m="http://schemas.openxmlformats.org/officeDocument/2006/math">
              <m:sSub>
                <m:sSubPr>
                  <m:ctrlPr>
                    <a:rPr lang="en-US" sz="1800" b="0" i="1" kern="1200" dirty="0" smtClean="0">
                      <a:latin typeface="Cambria Math" panose="02040503050406030204" pitchFamily="18" charset="0"/>
                    </a:rPr>
                  </m:ctrlPr>
                </m:sSubPr>
                <m:e>
                  <m:r>
                    <a:rPr lang="en-US" sz="1800" b="0" i="1" kern="1200" dirty="0" smtClean="0">
                      <a:latin typeface="Cambria Math" panose="02040503050406030204" pitchFamily="18" charset="0"/>
                    </a:rPr>
                    <m:t>𝐴</m:t>
                  </m:r>
                </m:e>
                <m:sub>
                  <m:r>
                    <a:rPr lang="en-US" sz="1800" b="0" i="1" kern="1200" dirty="0" smtClean="0">
                      <a:latin typeface="Cambria Math" panose="02040503050406030204" pitchFamily="18" charset="0"/>
                      <a:ea typeface="Cambria Math" panose="02040503050406030204" pitchFamily="18" charset="0"/>
                    </a:rPr>
                    <m:t>𝛼</m:t>
                  </m:r>
                </m:sub>
              </m:sSub>
            </m:oMath>
          </a14:m>
          <a:r>
            <a:rPr lang="en-US" sz="1800" kern="1200" dirty="0"/>
            <a:t> (</a:t>
          </a:r>
          <a14:m xmlns:a14="http://schemas.microsoft.com/office/drawing/2010/main">
            <m:oMath xmlns:m="http://schemas.openxmlformats.org/officeDocument/2006/math">
              <m:r>
                <a:rPr lang="en-US" sz="1800" i="1" kern="1200" dirty="0" smtClean="0">
                  <a:latin typeface="Cambria Math" panose="02040503050406030204" pitchFamily="18" charset="0"/>
                  <a:ea typeface="Cambria Math" panose="02040503050406030204" pitchFamily="18" charset="0"/>
                </a:rPr>
                <m:t>∪</m:t>
              </m:r>
              <m:sSub>
                <m:sSubPr>
                  <m:ctrlPr>
                    <a:rPr lang="en-US" sz="1800" i="1" kern="1200" smtClean="0">
                      <a:latin typeface="Cambria Math" panose="02040503050406030204" pitchFamily="18" charset="0"/>
                    </a:rPr>
                  </m:ctrlPr>
                </m:sSubPr>
                <m:e>
                  <m:r>
                    <a:rPr lang="en-US" sz="1800" b="0" i="1" kern="1200" smtClean="0">
                      <a:latin typeface="Cambria Math" panose="02040503050406030204" pitchFamily="18" charset="0"/>
                    </a:rPr>
                    <m:t>𝐷</m:t>
                  </m:r>
                </m:e>
                <m:sub>
                  <m:r>
                    <a:rPr lang="en-US" sz="1800" b="0" i="1" kern="1200" smtClean="0">
                      <a:latin typeface="Cambria Math" panose="02040503050406030204" pitchFamily="18" charset="0"/>
                    </a:rPr>
                    <m:t>𝑗</m:t>
                  </m:r>
                </m:sub>
              </m:sSub>
              <m:r>
                <a:rPr lang="en-US" sz="1800" b="0" i="1" kern="1200" smtClean="0">
                  <a:latin typeface="Cambria Math" panose="02040503050406030204" pitchFamily="18" charset="0"/>
                </a:rPr>
                <m:t>)</m:t>
              </m:r>
            </m:oMath>
          </a14:m>
          <a:r>
            <a:rPr lang="en-US" sz="1800" kern="1200" dirty="0"/>
            <a:t> </a:t>
          </a:r>
        </a:p>
      </dsp:txBody>
      <dsp:txXfrm>
        <a:off x="26930" y="3747912"/>
        <a:ext cx="2917939" cy="49779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13612"/>
          <a:ext cx="2971799" cy="55165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6930" y="40542"/>
        <a:ext cx="2917939" cy="497795"/>
      </dsp:txXfrm>
    </dsp:sp>
    <dsp:sp modelId="{05AF7D1D-BFD6-4A3B-80DC-8B75157ED2A6}">
      <dsp:nvSpPr>
        <dsp:cNvPr id="0" name=""/>
        <dsp:cNvSpPr/>
      </dsp:nvSpPr>
      <dsp:spPr>
        <a:xfrm flipH="1">
          <a:off x="783440" y="632921"/>
          <a:ext cx="1494428" cy="55165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For each node </a:t>
          </a:r>
          <a14:m xmlns:a14="http://schemas.microsoft.com/office/drawing/2010/main">
            <m:oMath xmlns:m="http://schemas.openxmlformats.org/officeDocument/2006/math">
              <m:r>
                <a:rPr lang="en-US" sz="1500" i="1" kern="1200" dirty="0" err="1" smtClean="0">
                  <a:latin typeface="Cambria Math" panose="02040503050406030204" pitchFamily="18" charset="0"/>
                </a:rPr>
                <m:t>𝑖</m:t>
              </m:r>
            </m:oMath>
          </a14:m>
          <a:endParaRPr lang="en-US" sz="1500" kern="1200" dirty="0"/>
        </a:p>
      </dsp:txBody>
      <dsp:txXfrm>
        <a:off x="810370" y="659851"/>
        <a:ext cx="1440568" cy="497795"/>
      </dsp:txXfrm>
    </dsp:sp>
    <dsp:sp modelId="{D75E7F88-8784-4C14-8392-2CBD4560570E}">
      <dsp:nvSpPr>
        <dsp:cNvPr id="0" name=""/>
        <dsp:cNvSpPr/>
      </dsp:nvSpPr>
      <dsp:spPr>
        <a:xfrm flipH="1">
          <a:off x="818953" y="2504959"/>
          <a:ext cx="1494428" cy="55165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For each node </a:t>
          </a:r>
          <a14:m xmlns:a14="http://schemas.microsoft.com/office/drawing/2010/main">
            <m:oMath xmlns:m="http://schemas.openxmlformats.org/officeDocument/2006/math">
              <m:r>
                <a:rPr lang="en-US" sz="1600" i="1" kern="1200" dirty="0" err="1" smtClean="0">
                  <a:latin typeface="Cambria Math" panose="02040503050406030204" pitchFamily="18" charset="0"/>
                </a:rPr>
                <m:t>𝑖</m:t>
              </m:r>
            </m:oMath>
          </a14:m>
          <a:endParaRPr lang="en-US" sz="1600" kern="1200" dirty="0"/>
        </a:p>
      </dsp:txBody>
      <dsp:txXfrm>
        <a:off x="845883" y="2531889"/>
        <a:ext cx="1440568" cy="497795"/>
      </dsp:txXfrm>
    </dsp:sp>
    <dsp:sp modelId="{4827EBCB-D381-4E37-9FEA-57B67A355EA2}">
      <dsp:nvSpPr>
        <dsp:cNvPr id="0" name=""/>
        <dsp:cNvSpPr/>
      </dsp:nvSpPr>
      <dsp:spPr>
        <a:xfrm>
          <a:off x="0" y="1257109"/>
          <a:ext cx="2971799" cy="5516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Get </a:t>
          </a:r>
          <a14:m xmlns:a14="http://schemas.microsoft.com/office/drawing/2010/main">
            <m:oMath xmlns:m="http://schemas.openxmlformats.org/officeDocument/2006/math">
              <m:r>
                <a:rPr lang="en-US" sz="1300" i="1" kern="1200" smtClean="0">
                  <a:latin typeface="Cambria Math" panose="02040503050406030204" pitchFamily="18" charset="0"/>
                  <a:ea typeface="Cambria Math" panose="02040503050406030204" pitchFamily="18" charset="0"/>
                </a:rPr>
                <m:t>𝜀</m:t>
              </m:r>
            </m:oMath>
          </a14:m>
          <a:r>
            <a:rPr lang="en-US" sz="1300" kern="1200" dirty="0"/>
            <a:t> local coreset </a:t>
          </a:r>
          <a14:m xmlns:a14="http://schemas.microsoft.com/office/drawing/2010/main">
            <m:oMath xmlns:m="http://schemas.openxmlformats.org/officeDocument/2006/math">
              <m:sSub>
                <m:sSubPr>
                  <m:ctrlPr>
                    <a:rPr lang="en-US" sz="1300" i="1" kern="1200" smtClean="0">
                      <a:latin typeface="Cambria Math" panose="02040503050406030204" pitchFamily="18" charset="0"/>
                    </a:rPr>
                  </m:ctrlPr>
                </m:sSubPr>
                <m:e>
                  <m:r>
                    <a:rPr lang="en-US" sz="1300" b="0" i="1" kern="1200" smtClean="0">
                      <a:latin typeface="Cambria Math" panose="02040503050406030204" pitchFamily="18" charset="0"/>
                    </a:rPr>
                    <m:t>𝐷</m:t>
                  </m:r>
                </m:e>
                <m:sub>
                  <m:r>
                    <a:rPr lang="en-US" sz="1300" b="0" i="1" kern="1200" smtClean="0">
                      <a:latin typeface="Cambria Math" panose="02040503050406030204" pitchFamily="18" charset="0"/>
                    </a:rPr>
                    <m:t>𝑖</m:t>
                  </m:r>
                </m:sub>
              </m:sSub>
            </m:oMath>
          </a14:m>
          <a:r>
            <a:rPr lang="en-US" sz="1300" kern="1200" dirty="0"/>
            <a:t>using Distributed Coreset construction algorithm</a:t>
          </a:r>
        </a:p>
      </dsp:txBody>
      <dsp:txXfrm>
        <a:off x="26930" y="1284039"/>
        <a:ext cx="2917939" cy="497795"/>
      </dsp:txXfrm>
    </dsp:sp>
    <dsp:sp modelId="{5D7CA678-A67E-4567-9BAF-A3BABB086CB8}">
      <dsp:nvSpPr>
        <dsp:cNvPr id="0" name=""/>
        <dsp:cNvSpPr/>
      </dsp:nvSpPr>
      <dsp:spPr>
        <a:xfrm>
          <a:off x="0" y="1875004"/>
          <a:ext cx="2971799" cy="55165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6930" y="1901934"/>
        <a:ext cx="2917939" cy="497795"/>
      </dsp:txXfrm>
    </dsp:sp>
    <dsp:sp modelId="{02EDC758-C67E-4D8C-A6AF-80EEFFDED370}">
      <dsp:nvSpPr>
        <dsp:cNvPr id="0" name=""/>
        <dsp:cNvSpPr/>
      </dsp:nvSpPr>
      <dsp:spPr>
        <a:xfrm>
          <a:off x="0" y="3088498"/>
          <a:ext cx="2971799" cy="55165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Call </a:t>
          </a:r>
          <a:r>
            <a:rPr lang="en-US" sz="1600" kern="1200" dirty="0" err="1"/>
            <a:t>Message_Parsing</a:t>
          </a:r>
          <a:r>
            <a:rPr lang="en-US" sz="1600" kern="1200" dirty="0"/>
            <a:t> (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b="0" i="1" kern="1200" smtClean="0">
                      <a:latin typeface="Cambria Math" panose="02040503050406030204" pitchFamily="18" charset="0"/>
                    </a:rPr>
                    <m:t>𝐷</m:t>
                  </m:r>
                </m:e>
                <m:sub>
                  <m:r>
                    <a:rPr lang="en-US" sz="1600" b="0" i="1" kern="1200" smtClean="0">
                      <a:latin typeface="Cambria Math" panose="02040503050406030204" pitchFamily="18" charset="0"/>
                    </a:rPr>
                    <m:t>𝑖</m:t>
                  </m:r>
                </m:sub>
              </m:sSub>
            </m:oMath>
          </a14:m>
          <a:r>
            <a:rPr lang="en-US" sz="1600" kern="1200" dirty="0"/>
            <a:t>,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b="0" i="1" kern="1200" smtClean="0">
                      <a:latin typeface="Cambria Math" panose="02040503050406030204" pitchFamily="18" charset="0"/>
                    </a:rPr>
                    <m:t>𝑁</m:t>
                  </m:r>
                </m:e>
                <m:sub>
                  <m:r>
                    <a:rPr lang="en-US" sz="1600" b="0" i="1" kern="1200" smtClean="0">
                      <a:latin typeface="Cambria Math" panose="02040503050406030204" pitchFamily="18" charset="0"/>
                    </a:rPr>
                    <m:t>𝑖</m:t>
                  </m:r>
                </m:sub>
              </m:sSub>
              <m:r>
                <a:rPr lang="en-US" sz="1600" b="0" i="1" kern="1200" smtClean="0">
                  <a:latin typeface="Cambria Math" panose="02040503050406030204" pitchFamily="18" charset="0"/>
                </a:rPr>
                <m:t>)</m:t>
              </m:r>
            </m:oMath>
          </a14:m>
          <a:endParaRPr lang="en-US" sz="1600" kern="1200" dirty="0"/>
        </a:p>
      </dsp:txBody>
      <dsp:txXfrm>
        <a:off x="26930" y="3115428"/>
        <a:ext cx="2917939" cy="497795"/>
      </dsp:txXfrm>
    </dsp:sp>
    <dsp:sp modelId="{6FAFB610-CD56-43EE-9835-5BE2F49C6FBC}">
      <dsp:nvSpPr>
        <dsp:cNvPr id="0" name=""/>
        <dsp:cNvSpPr/>
      </dsp:nvSpPr>
      <dsp:spPr>
        <a:xfrm>
          <a:off x="0" y="3720982"/>
          <a:ext cx="2971799" cy="551655"/>
        </a:xfrm>
        <a:prstGeom prst="round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X = </a:t>
          </a:r>
          <a14:m xmlns:a14="http://schemas.microsoft.com/office/drawing/2010/main">
            <m:oMath xmlns:m="http://schemas.openxmlformats.org/officeDocument/2006/math">
              <m:sSub>
                <m:sSubPr>
                  <m:ctrlPr>
                    <a:rPr lang="en-US" sz="1800" b="0" i="1" kern="1200" dirty="0" smtClean="0">
                      <a:latin typeface="Cambria Math" panose="02040503050406030204" pitchFamily="18" charset="0"/>
                    </a:rPr>
                  </m:ctrlPr>
                </m:sSubPr>
                <m:e>
                  <m:r>
                    <a:rPr lang="en-US" sz="1800" b="0" i="1" kern="1200" dirty="0" smtClean="0">
                      <a:latin typeface="Cambria Math" panose="02040503050406030204" pitchFamily="18" charset="0"/>
                    </a:rPr>
                    <m:t>𝐴</m:t>
                  </m:r>
                </m:e>
                <m:sub>
                  <m:r>
                    <a:rPr lang="en-US" sz="1800" b="0" i="1" kern="1200" dirty="0" smtClean="0">
                      <a:latin typeface="Cambria Math" panose="02040503050406030204" pitchFamily="18" charset="0"/>
                      <a:ea typeface="Cambria Math" panose="02040503050406030204" pitchFamily="18" charset="0"/>
                    </a:rPr>
                    <m:t>𝛼</m:t>
                  </m:r>
                </m:sub>
              </m:sSub>
            </m:oMath>
          </a14:m>
          <a:r>
            <a:rPr lang="en-US" sz="1800" kern="1200" dirty="0"/>
            <a:t> (</a:t>
          </a:r>
          <a14:m xmlns:a14="http://schemas.microsoft.com/office/drawing/2010/main">
            <m:oMath xmlns:m="http://schemas.openxmlformats.org/officeDocument/2006/math">
              <m:r>
                <a:rPr lang="en-US" sz="1800" i="1" kern="1200" dirty="0" smtClean="0">
                  <a:latin typeface="Cambria Math" panose="02040503050406030204" pitchFamily="18" charset="0"/>
                  <a:ea typeface="Cambria Math" panose="02040503050406030204" pitchFamily="18" charset="0"/>
                </a:rPr>
                <m:t>∪</m:t>
              </m:r>
              <m:sSub>
                <m:sSubPr>
                  <m:ctrlPr>
                    <a:rPr lang="en-US" sz="1800" i="1" kern="1200" smtClean="0">
                      <a:latin typeface="Cambria Math" panose="02040503050406030204" pitchFamily="18" charset="0"/>
                    </a:rPr>
                  </m:ctrlPr>
                </m:sSubPr>
                <m:e>
                  <m:r>
                    <a:rPr lang="en-US" sz="1800" b="0" i="1" kern="1200" smtClean="0">
                      <a:latin typeface="Cambria Math" panose="02040503050406030204" pitchFamily="18" charset="0"/>
                    </a:rPr>
                    <m:t>𝐷</m:t>
                  </m:r>
                </m:e>
                <m:sub>
                  <m:r>
                    <a:rPr lang="en-US" sz="1800" b="0" i="1" kern="1200" smtClean="0">
                      <a:latin typeface="Cambria Math" panose="02040503050406030204" pitchFamily="18" charset="0"/>
                    </a:rPr>
                    <m:t>𝑗</m:t>
                  </m:r>
                </m:sub>
              </m:sSub>
              <m:r>
                <a:rPr lang="en-US" sz="1800" b="0" i="1" kern="1200" smtClean="0">
                  <a:latin typeface="Cambria Math" panose="02040503050406030204" pitchFamily="18" charset="0"/>
                </a:rPr>
                <m:t>)</m:t>
              </m:r>
            </m:oMath>
          </a14:m>
          <a:r>
            <a:rPr lang="en-US" sz="1800" kern="1200" dirty="0"/>
            <a:t> </a:t>
          </a:r>
        </a:p>
      </dsp:txBody>
      <dsp:txXfrm>
        <a:off x="26930" y="3747912"/>
        <a:ext cx="2917939" cy="49779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0"/>
          <a:ext cx="4259799" cy="420816"/>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Uniform Partitioning</a:t>
          </a:r>
        </a:p>
      </dsp:txBody>
      <dsp:txXfrm>
        <a:off x="20543" y="20543"/>
        <a:ext cx="4218713" cy="379730"/>
      </dsp:txXfrm>
    </dsp:sp>
    <dsp:sp modelId="{4827EBCB-D381-4E37-9FEA-57B67A355EA2}">
      <dsp:nvSpPr>
        <dsp:cNvPr id="0" name=""/>
        <dsp:cNvSpPr/>
      </dsp:nvSpPr>
      <dsp:spPr>
        <a:xfrm>
          <a:off x="0" y="1051319"/>
          <a:ext cx="4259799" cy="637330"/>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Randomly Sample   </a:t>
          </a:r>
          <a14:m xmlns:a14="http://schemas.microsoft.com/office/drawing/2010/main">
            <m:oMath xmlns:m="http://schemas.openxmlformats.org/officeDocument/2006/math">
              <m:f>
                <m:fPr>
                  <m:ctrlPr>
                    <a:rPr lang="en-US" sz="1500" i="1" kern="1200" smtClean="0">
                      <a:latin typeface="Cambria Math" panose="02040503050406030204" pitchFamily="18" charset="0"/>
                    </a:rPr>
                  </m:ctrlPr>
                </m:fPr>
                <m:num>
                  <m:r>
                    <a:rPr lang="en-US" sz="1500" b="0" i="1" kern="1200" smtClean="0">
                      <a:latin typeface="Cambria Math" panose="02040503050406030204" pitchFamily="18" charset="0"/>
                    </a:rPr>
                    <m:t>|</m:t>
                  </m:r>
                  <m:r>
                    <a:rPr lang="en-US" sz="1500" b="0" i="1" kern="1200" smtClean="0">
                      <a:latin typeface="Cambria Math" panose="02040503050406030204" pitchFamily="18" charset="0"/>
                    </a:rPr>
                    <m:t>𝐺𝑙𝑜𝑏𝑎𝑙</m:t>
                  </m:r>
                  <m:r>
                    <a:rPr lang="en-US" sz="1500" b="0" i="1" kern="1200" smtClean="0">
                      <a:latin typeface="Cambria Math" panose="02040503050406030204" pitchFamily="18" charset="0"/>
                    </a:rPr>
                    <m:t> </m:t>
                  </m:r>
                  <m:r>
                    <a:rPr lang="en-US" sz="1500" b="0" i="1" kern="1200" smtClean="0">
                      <a:latin typeface="Cambria Math" panose="02040503050406030204" pitchFamily="18" charset="0"/>
                    </a:rPr>
                    <m:t>𝑆𝑒𝑡</m:t>
                  </m:r>
                  <m:r>
                    <a:rPr lang="en-US" sz="1500" b="0" i="1" kern="1200" smtClean="0">
                      <a:latin typeface="Cambria Math" panose="02040503050406030204" pitchFamily="18" charset="0"/>
                    </a:rPr>
                    <m:t>|</m:t>
                  </m:r>
                </m:num>
                <m:den>
                  <m:r>
                    <a:rPr lang="en-US" sz="1500" b="0" i="1" kern="1200" smtClean="0">
                      <a:latin typeface="Cambria Math" panose="02040503050406030204" pitchFamily="18" charset="0"/>
                    </a:rPr>
                    <m:t>#</m:t>
                  </m:r>
                  <m:r>
                    <a:rPr lang="en-US" sz="1500" b="0" i="1" kern="1200" smtClean="0">
                      <a:latin typeface="Cambria Math" panose="02040503050406030204" pitchFamily="18" charset="0"/>
                    </a:rPr>
                    <m:t>𝑁𝑜𝑑𝑒𝑠</m:t>
                  </m:r>
                </m:den>
              </m:f>
            </m:oMath>
          </a14:m>
          <a:r>
            <a:rPr lang="en-US" sz="1500" kern="1200" dirty="0"/>
            <a:t>   points</a:t>
          </a:r>
        </a:p>
      </dsp:txBody>
      <dsp:txXfrm>
        <a:off x="31112" y="1082431"/>
        <a:ext cx="4197575" cy="575106"/>
      </dsp:txXfrm>
    </dsp:sp>
    <dsp:sp modelId="{9EEAB811-52C1-4994-981F-0AA7A7C63C22}">
      <dsp:nvSpPr>
        <dsp:cNvPr id="0" name=""/>
        <dsp:cNvSpPr/>
      </dsp:nvSpPr>
      <dsp:spPr>
        <a:xfrm flipH="1">
          <a:off x="1293694" y="426866"/>
          <a:ext cx="1705291" cy="637330"/>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For each node </a:t>
          </a:r>
          <a14:m xmlns:a14="http://schemas.microsoft.com/office/drawing/2010/main">
            <m:oMath xmlns:m="http://schemas.openxmlformats.org/officeDocument/2006/math">
              <m:r>
                <a:rPr lang="en-US" sz="1500" i="1" kern="1200" dirty="0" err="1" smtClean="0">
                  <a:latin typeface="Cambria Math" panose="02040503050406030204" pitchFamily="18" charset="0"/>
                </a:rPr>
                <m:t>𝑖</m:t>
              </m:r>
            </m:oMath>
          </a14:m>
          <a:endParaRPr lang="en-US" sz="1500" kern="1200" dirty="0"/>
        </a:p>
      </dsp:txBody>
      <dsp:txXfrm>
        <a:off x="1324806" y="457978"/>
        <a:ext cx="1643067" cy="575106"/>
      </dsp:txXfrm>
    </dsp:sp>
    <dsp:sp modelId="{6362F929-600F-495A-9B9C-042A5394E349}">
      <dsp:nvSpPr>
        <dsp:cNvPr id="0" name=""/>
        <dsp:cNvSpPr/>
      </dsp:nvSpPr>
      <dsp:spPr>
        <a:xfrm>
          <a:off x="0" y="1723623"/>
          <a:ext cx="4259799" cy="637330"/>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US" sz="1500" kern="1200" dirty="0"/>
        </a:p>
        <a:p>
          <a:pPr marL="0" lvl="0" indent="0" algn="ctr" defTabSz="666750">
            <a:lnSpc>
              <a:spcPct val="90000"/>
            </a:lnSpc>
            <a:spcBef>
              <a:spcPct val="0"/>
            </a:spcBef>
            <a:spcAft>
              <a:spcPct val="35000"/>
            </a:spcAft>
            <a:buNone/>
          </a:pPr>
          <a:r>
            <a:rPr lang="en-US" sz="1500" kern="1200" dirty="0"/>
            <a:t>Assign sample to node </a:t>
          </a:r>
          <a14:m xmlns:a14="http://schemas.microsoft.com/office/drawing/2010/main">
            <m:oMath xmlns:m="http://schemas.openxmlformats.org/officeDocument/2006/math">
              <m:r>
                <a:rPr lang="en-US" sz="1500" i="1" kern="1200" dirty="0" err="1" smtClean="0">
                  <a:latin typeface="Cambria Math" panose="02040503050406030204" pitchFamily="18" charset="0"/>
                </a:rPr>
                <m:t>𝑖</m:t>
              </m:r>
            </m:oMath>
          </a14:m>
          <a:endParaRPr lang="en-US" sz="1500" kern="1200" dirty="0"/>
        </a:p>
        <a:p>
          <a:pPr marL="0" lvl="0" indent="0" algn="ctr" defTabSz="666750">
            <a:lnSpc>
              <a:spcPct val="90000"/>
            </a:lnSpc>
            <a:spcBef>
              <a:spcPct val="0"/>
            </a:spcBef>
            <a:spcAft>
              <a:spcPct val="35000"/>
            </a:spcAft>
            <a:buNone/>
          </a:pPr>
          <a:endParaRPr lang="en-US" sz="1500" kern="1200" dirty="0"/>
        </a:p>
      </dsp:txBody>
      <dsp:txXfrm>
        <a:off x="31112" y="1754735"/>
        <a:ext cx="4197575" cy="5751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0"/>
          <a:ext cx="3954999" cy="33052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Weighted Partitioning</a:t>
          </a:r>
        </a:p>
      </dsp:txBody>
      <dsp:txXfrm>
        <a:off x="16135" y="16135"/>
        <a:ext cx="3922729" cy="298255"/>
      </dsp:txXfrm>
    </dsp:sp>
    <dsp:sp modelId="{4827EBCB-D381-4E37-9FEA-57B67A355EA2}">
      <dsp:nvSpPr>
        <dsp:cNvPr id="0" name=""/>
        <dsp:cNvSpPr/>
      </dsp:nvSpPr>
      <dsp:spPr>
        <a:xfrm>
          <a:off x="0" y="825308"/>
          <a:ext cx="3954999" cy="500583"/>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Assign a weight </a:t>
          </a:r>
          <a14:m xmlns:a14="http://schemas.microsoft.com/office/drawing/2010/main">
            <m:oMath xmlns:m="http://schemas.openxmlformats.org/officeDocument/2006/math">
              <m:sSub>
                <m:sSubPr>
                  <m:ctrlPr>
                    <a:rPr lang="en-US" sz="1500" i="1" kern="1200" smtClean="0">
                      <a:latin typeface="Cambria Math" panose="02040503050406030204" pitchFamily="18" charset="0"/>
                    </a:rPr>
                  </m:ctrlPr>
                </m:sSubPr>
                <m:e>
                  <m:r>
                    <a:rPr lang="en-US" sz="1500" b="0" i="1" kern="1200" smtClean="0">
                      <a:latin typeface="Cambria Math" panose="02040503050406030204" pitchFamily="18" charset="0"/>
                    </a:rPr>
                    <m:t>𝑤</m:t>
                  </m:r>
                </m:e>
                <m:sub>
                  <m:r>
                    <a:rPr lang="en-US" sz="1500" b="0" i="1" kern="1200" smtClean="0">
                      <a:latin typeface="Cambria Math" panose="02040503050406030204" pitchFamily="18" charset="0"/>
                    </a:rPr>
                    <m:t>𝑖</m:t>
                  </m:r>
                </m:sub>
              </m:sSub>
            </m:oMath>
          </a14:m>
          <a:r>
            <a:rPr lang="en-US" sz="1500" kern="1200" dirty="0"/>
            <a:t> chosen by |N(0,1)|</a:t>
          </a:r>
        </a:p>
      </dsp:txBody>
      <dsp:txXfrm>
        <a:off x="24436" y="849744"/>
        <a:ext cx="3906127" cy="451711"/>
      </dsp:txXfrm>
    </dsp:sp>
    <dsp:sp modelId="{812D18D8-D956-4A9A-BF87-E8F10387819B}">
      <dsp:nvSpPr>
        <dsp:cNvPr id="0" name=""/>
        <dsp:cNvSpPr/>
      </dsp:nvSpPr>
      <dsp:spPr>
        <a:xfrm>
          <a:off x="0" y="1332958"/>
          <a:ext cx="3954999" cy="500583"/>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Randomly Sample </a:t>
          </a:r>
          <a14:m xmlns:a14="http://schemas.microsoft.com/office/drawing/2010/main">
            <m:oMath xmlns:m="http://schemas.openxmlformats.org/officeDocument/2006/math">
              <m:sSub>
                <m:sSubPr>
                  <m:ctrlPr>
                    <a:rPr lang="en-US" sz="1500" i="1" kern="1200" smtClean="0">
                      <a:latin typeface="Cambria Math" panose="02040503050406030204" pitchFamily="18" charset="0"/>
                    </a:rPr>
                  </m:ctrlPr>
                </m:sSubPr>
                <m:e>
                  <m:r>
                    <a:rPr lang="en-US" sz="1500" b="0" i="1" kern="1200" smtClean="0">
                      <a:latin typeface="Cambria Math" panose="02040503050406030204" pitchFamily="18" charset="0"/>
                    </a:rPr>
                    <m:t>𝑤</m:t>
                  </m:r>
                </m:e>
                <m:sub>
                  <m:r>
                    <a:rPr lang="en-US" sz="1500" b="0" i="1" kern="1200" smtClean="0">
                      <a:latin typeface="Cambria Math" panose="02040503050406030204" pitchFamily="18" charset="0"/>
                    </a:rPr>
                    <m:t>𝑖</m:t>
                  </m:r>
                </m:sub>
              </m:sSub>
              <m:d>
                <m:dPr>
                  <m:begChr m:val="|"/>
                  <m:endChr m:val="|"/>
                  <m:ctrlPr>
                    <a:rPr lang="en-US" sz="1500" b="0" i="1" kern="1200" smtClean="0">
                      <a:latin typeface="Cambria Math" panose="02040503050406030204" pitchFamily="18" charset="0"/>
                    </a:rPr>
                  </m:ctrlPr>
                </m:dPr>
                <m:e>
                  <m:r>
                    <a:rPr lang="en-US" sz="1500" b="0" i="1" kern="1200" smtClean="0">
                      <a:latin typeface="Cambria Math" panose="02040503050406030204" pitchFamily="18" charset="0"/>
                    </a:rPr>
                    <m:t>𝐺𝑙𝑜𝑏𝑎𝑙</m:t>
                  </m:r>
                  <m:r>
                    <a:rPr lang="en-US" sz="1500" b="0" i="1" kern="1200" smtClean="0">
                      <a:latin typeface="Cambria Math" panose="02040503050406030204" pitchFamily="18" charset="0"/>
                    </a:rPr>
                    <m:t> </m:t>
                  </m:r>
                  <m:r>
                    <a:rPr lang="en-US" sz="1500" b="0" i="1" kern="1200" smtClean="0">
                      <a:latin typeface="Cambria Math" panose="02040503050406030204" pitchFamily="18" charset="0"/>
                    </a:rPr>
                    <m:t>𝑆𝑒𝑡</m:t>
                  </m:r>
                </m:e>
              </m:d>
              <m:r>
                <a:rPr lang="en-US" sz="1500" b="0" i="1" kern="1200" smtClean="0">
                  <a:latin typeface="Cambria Math" panose="02040503050406030204" pitchFamily="18" charset="0"/>
                </a:rPr>
                <m:t> </m:t>
              </m:r>
            </m:oMath>
          </a14:m>
          <a:r>
            <a:rPr lang="en-US" sz="1500" kern="1200" dirty="0"/>
            <a:t>points</a:t>
          </a:r>
        </a:p>
      </dsp:txBody>
      <dsp:txXfrm>
        <a:off x="24436" y="1357394"/>
        <a:ext cx="3906127" cy="451711"/>
      </dsp:txXfrm>
    </dsp:sp>
    <dsp:sp modelId="{9EEAB811-52C1-4994-981F-0AA7A7C63C22}">
      <dsp:nvSpPr>
        <dsp:cNvPr id="0" name=""/>
        <dsp:cNvSpPr/>
      </dsp:nvSpPr>
      <dsp:spPr>
        <a:xfrm flipH="1">
          <a:off x="1135982" y="334886"/>
          <a:ext cx="1702808" cy="500583"/>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For each node </a:t>
          </a:r>
          <a14:m xmlns:a14="http://schemas.microsoft.com/office/drawing/2010/main">
            <m:oMath xmlns:m="http://schemas.openxmlformats.org/officeDocument/2006/math">
              <m:r>
                <a:rPr lang="en-US" sz="1500" i="1" kern="1200" dirty="0" err="1" smtClean="0">
                  <a:latin typeface="Cambria Math" panose="02040503050406030204" pitchFamily="18" charset="0"/>
                </a:rPr>
                <m:t>𝑖</m:t>
              </m:r>
            </m:oMath>
          </a14:m>
          <a:endParaRPr lang="en-US" sz="1500" kern="1200" dirty="0"/>
        </a:p>
      </dsp:txBody>
      <dsp:txXfrm>
        <a:off x="1160418" y="359322"/>
        <a:ext cx="1653936" cy="451711"/>
      </dsp:txXfrm>
    </dsp:sp>
    <dsp:sp modelId="{6362F929-600F-495A-9B9C-042A5394E349}">
      <dsp:nvSpPr>
        <dsp:cNvPr id="0" name=""/>
        <dsp:cNvSpPr/>
      </dsp:nvSpPr>
      <dsp:spPr>
        <a:xfrm>
          <a:off x="0" y="1860986"/>
          <a:ext cx="3954999" cy="500583"/>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US" sz="1500" kern="1200" dirty="0"/>
        </a:p>
        <a:p>
          <a:pPr marL="0" lvl="0" indent="0" algn="ctr" defTabSz="666750">
            <a:lnSpc>
              <a:spcPct val="90000"/>
            </a:lnSpc>
            <a:spcBef>
              <a:spcPct val="0"/>
            </a:spcBef>
            <a:spcAft>
              <a:spcPct val="35000"/>
            </a:spcAft>
            <a:buNone/>
          </a:pPr>
          <a:r>
            <a:rPr lang="en-US" sz="1500" kern="1200" dirty="0"/>
            <a:t>Assign sample to node </a:t>
          </a:r>
          <a14:m xmlns:a14="http://schemas.microsoft.com/office/drawing/2010/main">
            <m:oMath xmlns:m="http://schemas.openxmlformats.org/officeDocument/2006/math">
              <m:r>
                <a:rPr lang="en-US" sz="1500" i="1" kern="1200" dirty="0" err="1" smtClean="0">
                  <a:latin typeface="Cambria Math" panose="02040503050406030204" pitchFamily="18" charset="0"/>
                </a:rPr>
                <m:t>𝑖</m:t>
              </m:r>
            </m:oMath>
          </a14:m>
          <a:endParaRPr lang="en-US" sz="1500" kern="1200" dirty="0"/>
        </a:p>
        <a:p>
          <a:pPr marL="0" lvl="0" indent="0" algn="ctr" defTabSz="666750">
            <a:lnSpc>
              <a:spcPct val="90000"/>
            </a:lnSpc>
            <a:spcBef>
              <a:spcPct val="0"/>
            </a:spcBef>
            <a:spcAft>
              <a:spcPct val="35000"/>
            </a:spcAft>
            <a:buNone/>
          </a:pPr>
          <a:endParaRPr lang="en-US" sz="1500" kern="1200" dirty="0"/>
        </a:p>
      </dsp:txBody>
      <dsp:txXfrm>
        <a:off x="24436" y="1885422"/>
        <a:ext cx="3906127" cy="45171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0"/>
          <a:ext cx="4114800" cy="330843"/>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Degree Partitioning</a:t>
          </a:r>
        </a:p>
      </dsp:txBody>
      <dsp:txXfrm>
        <a:off x="16150" y="16150"/>
        <a:ext cx="4082500" cy="298543"/>
      </dsp:txXfrm>
    </dsp:sp>
    <dsp:sp modelId="{4827EBCB-D381-4E37-9FEA-57B67A355EA2}">
      <dsp:nvSpPr>
        <dsp:cNvPr id="0" name=""/>
        <dsp:cNvSpPr/>
      </dsp:nvSpPr>
      <dsp:spPr>
        <a:xfrm>
          <a:off x="0" y="824966"/>
          <a:ext cx="4114800" cy="50106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Compute the normalized degree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b="0" i="1" kern="1200" smtClean="0">
                      <a:latin typeface="Cambria Math" panose="02040503050406030204" pitchFamily="18" charset="0"/>
                    </a:rPr>
                    <m:t>𝑑</m:t>
                  </m:r>
                </m:e>
                <m:sub>
                  <m:r>
                    <a:rPr lang="en-US" sz="1600" b="0" i="1" kern="1200" smtClean="0">
                      <a:latin typeface="Cambria Math" panose="02040503050406030204" pitchFamily="18" charset="0"/>
                    </a:rPr>
                    <m:t>𝑖</m:t>
                  </m:r>
                </m:sub>
              </m:sSub>
            </m:oMath>
          </a14:m>
          <a:endParaRPr lang="en-US" sz="1600" kern="1200" dirty="0"/>
        </a:p>
      </dsp:txBody>
      <dsp:txXfrm>
        <a:off x="24460" y="849426"/>
        <a:ext cx="4065880" cy="452145"/>
      </dsp:txXfrm>
    </dsp:sp>
    <dsp:sp modelId="{812D18D8-D956-4A9A-BF87-E8F10387819B}">
      <dsp:nvSpPr>
        <dsp:cNvPr id="0" name=""/>
        <dsp:cNvSpPr/>
      </dsp:nvSpPr>
      <dsp:spPr>
        <a:xfrm>
          <a:off x="0" y="1332675"/>
          <a:ext cx="4114800" cy="50106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Randomly Sample </a:t>
          </a:r>
          <a14:m xmlns:a14="http://schemas.microsoft.com/office/drawing/2010/main">
            <m:oMath xmlns:m="http://schemas.openxmlformats.org/officeDocument/2006/math">
              <m:sSub>
                <m:sSubPr>
                  <m:ctrlPr>
                    <a:rPr lang="en-US" sz="1600" i="1" kern="1200" smtClean="0">
                      <a:latin typeface="Cambria Math" panose="02040503050406030204" pitchFamily="18" charset="0"/>
                    </a:rPr>
                  </m:ctrlPr>
                </m:sSubPr>
                <m:e>
                  <m:r>
                    <a:rPr lang="en-US" sz="1600" b="0" i="1" kern="1200" smtClean="0">
                      <a:latin typeface="Cambria Math" panose="02040503050406030204" pitchFamily="18" charset="0"/>
                    </a:rPr>
                    <m:t>𝑑</m:t>
                  </m:r>
                </m:e>
                <m:sub>
                  <m:r>
                    <a:rPr lang="en-US" sz="1600" b="0" i="1" kern="1200" smtClean="0">
                      <a:latin typeface="Cambria Math" panose="02040503050406030204" pitchFamily="18" charset="0"/>
                    </a:rPr>
                    <m:t>𝑖</m:t>
                  </m:r>
                </m:sub>
              </m:sSub>
              <m:d>
                <m:dPr>
                  <m:begChr m:val="|"/>
                  <m:endChr m:val="|"/>
                  <m:ctrlPr>
                    <a:rPr lang="en-US" sz="1600" b="0" i="1" kern="1200" smtClean="0">
                      <a:latin typeface="Cambria Math" panose="02040503050406030204" pitchFamily="18" charset="0"/>
                    </a:rPr>
                  </m:ctrlPr>
                </m:dPr>
                <m:e>
                  <m:r>
                    <a:rPr lang="en-US" sz="1600" b="0" i="1" kern="1200" smtClean="0">
                      <a:latin typeface="Cambria Math" panose="02040503050406030204" pitchFamily="18" charset="0"/>
                    </a:rPr>
                    <m:t>𝐺𝑙𝑜𝑏𝑎𝑙</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𝑆𝑒𝑡</m:t>
                  </m:r>
                </m:e>
              </m:d>
              <m:r>
                <a:rPr lang="en-US" sz="1600" b="0" i="1" kern="1200" smtClean="0">
                  <a:latin typeface="Cambria Math" panose="02040503050406030204" pitchFamily="18" charset="0"/>
                </a:rPr>
                <m:t> </m:t>
              </m:r>
            </m:oMath>
          </a14:m>
          <a:r>
            <a:rPr lang="en-US" sz="1600" kern="1200" dirty="0"/>
            <a:t>points</a:t>
          </a:r>
        </a:p>
      </dsp:txBody>
      <dsp:txXfrm>
        <a:off x="24460" y="1357135"/>
        <a:ext cx="4065880" cy="452145"/>
      </dsp:txXfrm>
    </dsp:sp>
    <dsp:sp modelId="{9EEAB811-52C1-4994-981F-0AA7A7C63C22}">
      <dsp:nvSpPr>
        <dsp:cNvPr id="0" name=""/>
        <dsp:cNvSpPr/>
      </dsp:nvSpPr>
      <dsp:spPr>
        <a:xfrm flipH="1">
          <a:off x="1303896" y="334692"/>
          <a:ext cx="1526101" cy="50106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For each node </a:t>
          </a:r>
          <a14:m xmlns:a14="http://schemas.microsoft.com/office/drawing/2010/main">
            <m:oMath xmlns:m="http://schemas.openxmlformats.org/officeDocument/2006/math">
              <m:r>
                <a:rPr lang="en-US" sz="1600" i="1" kern="1200" dirty="0" err="1" smtClean="0">
                  <a:latin typeface="Cambria Math" panose="02040503050406030204" pitchFamily="18" charset="0"/>
                </a:rPr>
                <m:t>𝑖</m:t>
              </m:r>
            </m:oMath>
          </a14:m>
          <a:endParaRPr lang="en-US" sz="1600" kern="1200" dirty="0"/>
        </a:p>
      </dsp:txBody>
      <dsp:txXfrm>
        <a:off x="1328356" y="359152"/>
        <a:ext cx="1477181" cy="452145"/>
      </dsp:txXfrm>
    </dsp:sp>
    <dsp:sp modelId="{6362F929-600F-495A-9B9C-042A5394E349}">
      <dsp:nvSpPr>
        <dsp:cNvPr id="0" name=""/>
        <dsp:cNvSpPr/>
      </dsp:nvSpPr>
      <dsp:spPr>
        <a:xfrm>
          <a:off x="0" y="1860783"/>
          <a:ext cx="4114800" cy="50106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Assign sample to node </a:t>
          </a:r>
          <a14:m xmlns:a14="http://schemas.microsoft.com/office/drawing/2010/main">
            <m:oMath xmlns:m="http://schemas.openxmlformats.org/officeDocument/2006/math">
              <m:r>
                <a:rPr lang="en-US" sz="1600" i="1" kern="1200" dirty="0" err="1" smtClean="0">
                  <a:latin typeface="Cambria Math" panose="02040503050406030204" pitchFamily="18" charset="0"/>
                </a:rPr>
                <m:t>𝑖</m:t>
              </m:r>
            </m:oMath>
          </a14:m>
          <a:endParaRPr lang="en-US" sz="1600" kern="1200" dirty="0"/>
        </a:p>
        <a:p>
          <a:pPr marL="0" lvl="0" indent="0" algn="ctr" defTabSz="711200">
            <a:lnSpc>
              <a:spcPct val="90000"/>
            </a:lnSpc>
            <a:spcBef>
              <a:spcPct val="0"/>
            </a:spcBef>
            <a:spcAft>
              <a:spcPct val="35000"/>
            </a:spcAft>
            <a:buNone/>
          </a:pPr>
          <a:endParaRPr lang="en-US" sz="1600" kern="1200" dirty="0"/>
        </a:p>
      </dsp:txBody>
      <dsp:txXfrm>
        <a:off x="24460" y="1885243"/>
        <a:ext cx="4065880" cy="4521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24229"/>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8861" y="53090"/>
        <a:ext cx="2914078" cy="533493"/>
      </dsp:txXfrm>
    </dsp:sp>
    <dsp:sp modelId="{4827EBCB-D381-4E37-9FEA-57B67A355EA2}">
      <dsp:nvSpPr>
        <dsp:cNvPr id="0" name=""/>
        <dsp:cNvSpPr/>
      </dsp:nvSpPr>
      <dsp:spPr>
        <a:xfrm>
          <a:off x="0" y="658645"/>
          <a:ext cx="2971800" cy="591215"/>
        </a:xfrm>
        <a:prstGeom prst="roundRect">
          <a:avLst/>
        </a:prstGeom>
        <a:solidFill>
          <a:schemeClr val="accent1">
            <a:lumMod val="60000"/>
            <a:lumOff val="4000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centers for local data</a:t>
          </a:r>
        </a:p>
      </dsp:txBody>
      <dsp:txXfrm>
        <a:off x="28861" y="687506"/>
        <a:ext cx="2914078" cy="533493"/>
      </dsp:txXfrm>
    </dsp:sp>
    <dsp:sp modelId="{6362F929-600F-495A-9B9C-042A5394E349}">
      <dsp:nvSpPr>
        <dsp:cNvPr id="0" name=""/>
        <dsp:cNvSpPr/>
      </dsp:nvSpPr>
      <dsp:spPr>
        <a:xfrm>
          <a:off x="0" y="1293060"/>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constant approximation</a:t>
          </a:r>
        </a:p>
      </dsp:txBody>
      <dsp:txXfrm>
        <a:off x="28861" y="1321921"/>
        <a:ext cx="2914078" cy="533493"/>
      </dsp:txXfrm>
    </dsp:sp>
    <dsp:sp modelId="{0AB0A4AD-281B-4768-9A39-54472DE6FC41}">
      <dsp:nvSpPr>
        <dsp:cNvPr id="0" name=""/>
        <dsp:cNvSpPr/>
      </dsp:nvSpPr>
      <dsp:spPr>
        <a:xfrm>
          <a:off x="0" y="1927476"/>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Communicate costs to nodes</a:t>
          </a:r>
        </a:p>
      </dsp:txBody>
      <dsp:txXfrm>
        <a:off x="28861" y="1956337"/>
        <a:ext cx="2914078" cy="533493"/>
      </dsp:txXfrm>
    </dsp:sp>
    <dsp:sp modelId="{5D7CA678-A67E-4567-9BAF-A3BABB086CB8}">
      <dsp:nvSpPr>
        <dsp:cNvPr id="0" name=""/>
        <dsp:cNvSpPr/>
      </dsp:nvSpPr>
      <dsp:spPr>
        <a:xfrm>
          <a:off x="0" y="2561892"/>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8861" y="2590753"/>
        <a:ext cx="2914078" cy="533493"/>
      </dsp:txXfrm>
    </dsp:sp>
    <dsp:sp modelId="{1F40A814-9716-40D1-8C15-C90984292291}">
      <dsp:nvSpPr>
        <dsp:cNvPr id="0" name=""/>
        <dsp:cNvSpPr/>
      </dsp:nvSpPr>
      <dsp:spPr>
        <a:xfrm>
          <a:off x="0" y="3196307"/>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number of points to be sampled</a:t>
          </a:r>
        </a:p>
      </dsp:txBody>
      <dsp:txXfrm>
        <a:off x="28861" y="3225168"/>
        <a:ext cx="2914078" cy="533493"/>
      </dsp:txXfrm>
    </dsp:sp>
    <dsp:sp modelId="{02EDC758-C67E-4D8C-A6AF-80EEFFDED370}">
      <dsp:nvSpPr>
        <dsp:cNvPr id="0" name=""/>
        <dsp:cNvSpPr/>
      </dsp:nvSpPr>
      <dsp:spPr>
        <a:xfrm>
          <a:off x="0" y="3830723"/>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Set weights on local data </a:t>
          </a:r>
        </a:p>
      </dsp:txBody>
      <dsp:txXfrm>
        <a:off x="28861" y="3859584"/>
        <a:ext cx="2914078" cy="533493"/>
      </dsp:txXfrm>
    </dsp:sp>
    <dsp:sp modelId="{D01D96C4-5F6B-427C-BE41-B4B85555B714}">
      <dsp:nvSpPr>
        <dsp:cNvPr id="0" name=""/>
        <dsp:cNvSpPr/>
      </dsp:nvSpPr>
      <dsp:spPr>
        <a:xfrm>
          <a:off x="0" y="4465139"/>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Random Sampling of points to coreset</a:t>
          </a:r>
        </a:p>
      </dsp:txBody>
      <dsp:txXfrm>
        <a:off x="28861" y="4494000"/>
        <a:ext cx="2914078" cy="533493"/>
      </dsp:txXfrm>
    </dsp:sp>
    <dsp:sp modelId="{6FAFB610-CD56-43EE-9835-5BE2F49C6FBC}">
      <dsp:nvSpPr>
        <dsp:cNvPr id="0" name=""/>
        <dsp:cNvSpPr/>
      </dsp:nvSpPr>
      <dsp:spPr>
        <a:xfrm>
          <a:off x="0" y="5099554"/>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Inclusion of local centers to coreset</a:t>
          </a:r>
        </a:p>
      </dsp:txBody>
      <dsp:txXfrm>
        <a:off x="28861" y="5128415"/>
        <a:ext cx="2914078" cy="5334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24229"/>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8861" y="53090"/>
        <a:ext cx="2914078" cy="533493"/>
      </dsp:txXfrm>
    </dsp:sp>
    <dsp:sp modelId="{4827EBCB-D381-4E37-9FEA-57B67A355EA2}">
      <dsp:nvSpPr>
        <dsp:cNvPr id="0" name=""/>
        <dsp:cNvSpPr/>
      </dsp:nvSpPr>
      <dsp:spPr>
        <a:xfrm>
          <a:off x="0" y="658645"/>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centers for local data</a:t>
          </a:r>
        </a:p>
      </dsp:txBody>
      <dsp:txXfrm>
        <a:off x="28861" y="687506"/>
        <a:ext cx="2914078" cy="533493"/>
      </dsp:txXfrm>
    </dsp:sp>
    <dsp:sp modelId="{6362F929-600F-495A-9B9C-042A5394E349}">
      <dsp:nvSpPr>
        <dsp:cNvPr id="0" name=""/>
        <dsp:cNvSpPr/>
      </dsp:nvSpPr>
      <dsp:spPr>
        <a:xfrm>
          <a:off x="0" y="1293060"/>
          <a:ext cx="2971800" cy="591215"/>
        </a:xfrm>
        <a:prstGeom prst="roundRect">
          <a:avLst/>
        </a:prstGeom>
        <a:solidFill>
          <a:schemeClr val="tx2">
            <a:lumMod val="40000"/>
            <a:lumOff val="6000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constant approximation</a:t>
          </a:r>
        </a:p>
      </dsp:txBody>
      <dsp:txXfrm>
        <a:off x="28861" y="1321921"/>
        <a:ext cx="2914078" cy="533493"/>
      </dsp:txXfrm>
    </dsp:sp>
    <dsp:sp modelId="{0AB0A4AD-281B-4768-9A39-54472DE6FC41}">
      <dsp:nvSpPr>
        <dsp:cNvPr id="0" name=""/>
        <dsp:cNvSpPr/>
      </dsp:nvSpPr>
      <dsp:spPr>
        <a:xfrm>
          <a:off x="0" y="1927476"/>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Communicate costs to nodes</a:t>
          </a:r>
        </a:p>
      </dsp:txBody>
      <dsp:txXfrm>
        <a:off x="28861" y="1956337"/>
        <a:ext cx="2914078" cy="533493"/>
      </dsp:txXfrm>
    </dsp:sp>
    <dsp:sp modelId="{5D7CA678-A67E-4567-9BAF-A3BABB086CB8}">
      <dsp:nvSpPr>
        <dsp:cNvPr id="0" name=""/>
        <dsp:cNvSpPr/>
      </dsp:nvSpPr>
      <dsp:spPr>
        <a:xfrm>
          <a:off x="0" y="2561892"/>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8861" y="2590753"/>
        <a:ext cx="2914078" cy="533493"/>
      </dsp:txXfrm>
    </dsp:sp>
    <dsp:sp modelId="{1F40A814-9716-40D1-8C15-C90984292291}">
      <dsp:nvSpPr>
        <dsp:cNvPr id="0" name=""/>
        <dsp:cNvSpPr/>
      </dsp:nvSpPr>
      <dsp:spPr>
        <a:xfrm>
          <a:off x="0" y="3196307"/>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number of points to be sampled</a:t>
          </a:r>
        </a:p>
      </dsp:txBody>
      <dsp:txXfrm>
        <a:off x="28861" y="3225168"/>
        <a:ext cx="2914078" cy="533493"/>
      </dsp:txXfrm>
    </dsp:sp>
    <dsp:sp modelId="{02EDC758-C67E-4D8C-A6AF-80EEFFDED370}">
      <dsp:nvSpPr>
        <dsp:cNvPr id="0" name=""/>
        <dsp:cNvSpPr/>
      </dsp:nvSpPr>
      <dsp:spPr>
        <a:xfrm>
          <a:off x="0" y="3830723"/>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Set weights on local data </a:t>
          </a:r>
        </a:p>
      </dsp:txBody>
      <dsp:txXfrm>
        <a:off x="28861" y="3859584"/>
        <a:ext cx="2914078" cy="533493"/>
      </dsp:txXfrm>
    </dsp:sp>
    <dsp:sp modelId="{D01D96C4-5F6B-427C-BE41-B4B85555B714}">
      <dsp:nvSpPr>
        <dsp:cNvPr id="0" name=""/>
        <dsp:cNvSpPr/>
      </dsp:nvSpPr>
      <dsp:spPr>
        <a:xfrm>
          <a:off x="0" y="4465139"/>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Random Sampling of points to coreset</a:t>
          </a:r>
        </a:p>
      </dsp:txBody>
      <dsp:txXfrm>
        <a:off x="28861" y="4494000"/>
        <a:ext cx="2914078" cy="533493"/>
      </dsp:txXfrm>
    </dsp:sp>
    <dsp:sp modelId="{6FAFB610-CD56-43EE-9835-5BE2F49C6FBC}">
      <dsp:nvSpPr>
        <dsp:cNvPr id="0" name=""/>
        <dsp:cNvSpPr/>
      </dsp:nvSpPr>
      <dsp:spPr>
        <a:xfrm>
          <a:off x="0" y="5099554"/>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Inclusion of local centers to coreset</a:t>
          </a:r>
        </a:p>
      </dsp:txBody>
      <dsp:txXfrm>
        <a:off x="28861" y="5128415"/>
        <a:ext cx="2914078" cy="5334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24229"/>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8861" y="53090"/>
        <a:ext cx="2914078" cy="533493"/>
      </dsp:txXfrm>
    </dsp:sp>
    <dsp:sp modelId="{4827EBCB-D381-4E37-9FEA-57B67A355EA2}">
      <dsp:nvSpPr>
        <dsp:cNvPr id="0" name=""/>
        <dsp:cNvSpPr/>
      </dsp:nvSpPr>
      <dsp:spPr>
        <a:xfrm>
          <a:off x="0" y="658645"/>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centers for local data</a:t>
          </a:r>
        </a:p>
      </dsp:txBody>
      <dsp:txXfrm>
        <a:off x="28861" y="687506"/>
        <a:ext cx="2914078" cy="533493"/>
      </dsp:txXfrm>
    </dsp:sp>
    <dsp:sp modelId="{6362F929-600F-495A-9B9C-042A5394E349}">
      <dsp:nvSpPr>
        <dsp:cNvPr id="0" name=""/>
        <dsp:cNvSpPr/>
      </dsp:nvSpPr>
      <dsp:spPr>
        <a:xfrm>
          <a:off x="0" y="1293060"/>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constant approximation</a:t>
          </a:r>
        </a:p>
      </dsp:txBody>
      <dsp:txXfrm>
        <a:off x="28861" y="1321921"/>
        <a:ext cx="2914078" cy="533493"/>
      </dsp:txXfrm>
    </dsp:sp>
    <dsp:sp modelId="{0AB0A4AD-281B-4768-9A39-54472DE6FC41}">
      <dsp:nvSpPr>
        <dsp:cNvPr id="0" name=""/>
        <dsp:cNvSpPr/>
      </dsp:nvSpPr>
      <dsp:spPr>
        <a:xfrm>
          <a:off x="0" y="1927476"/>
          <a:ext cx="2971800" cy="591215"/>
        </a:xfrm>
        <a:prstGeom prst="roundRect">
          <a:avLst/>
        </a:prstGeom>
        <a:solidFill>
          <a:schemeClr val="accent1">
            <a:lumMod val="60000"/>
            <a:lumOff val="4000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Communicate costs to nodes</a:t>
          </a:r>
        </a:p>
      </dsp:txBody>
      <dsp:txXfrm>
        <a:off x="28861" y="1956337"/>
        <a:ext cx="2914078" cy="533493"/>
      </dsp:txXfrm>
    </dsp:sp>
    <dsp:sp modelId="{5D7CA678-A67E-4567-9BAF-A3BABB086CB8}">
      <dsp:nvSpPr>
        <dsp:cNvPr id="0" name=""/>
        <dsp:cNvSpPr/>
      </dsp:nvSpPr>
      <dsp:spPr>
        <a:xfrm>
          <a:off x="0" y="2561892"/>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8861" y="2590753"/>
        <a:ext cx="2914078" cy="533493"/>
      </dsp:txXfrm>
    </dsp:sp>
    <dsp:sp modelId="{1F40A814-9716-40D1-8C15-C90984292291}">
      <dsp:nvSpPr>
        <dsp:cNvPr id="0" name=""/>
        <dsp:cNvSpPr/>
      </dsp:nvSpPr>
      <dsp:spPr>
        <a:xfrm>
          <a:off x="0" y="3196307"/>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number of points to be sampled</a:t>
          </a:r>
        </a:p>
      </dsp:txBody>
      <dsp:txXfrm>
        <a:off x="28861" y="3225168"/>
        <a:ext cx="2914078" cy="533493"/>
      </dsp:txXfrm>
    </dsp:sp>
    <dsp:sp modelId="{02EDC758-C67E-4D8C-A6AF-80EEFFDED370}">
      <dsp:nvSpPr>
        <dsp:cNvPr id="0" name=""/>
        <dsp:cNvSpPr/>
      </dsp:nvSpPr>
      <dsp:spPr>
        <a:xfrm>
          <a:off x="0" y="3830723"/>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Set weights on local data </a:t>
          </a:r>
        </a:p>
      </dsp:txBody>
      <dsp:txXfrm>
        <a:off x="28861" y="3859584"/>
        <a:ext cx="2914078" cy="533493"/>
      </dsp:txXfrm>
    </dsp:sp>
    <dsp:sp modelId="{D01D96C4-5F6B-427C-BE41-B4B85555B714}">
      <dsp:nvSpPr>
        <dsp:cNvPr id="0" name=""/>
        <dsp:cNvSpPr/>
      </dsp:nvSpPr>
      <dsp:spPr>
        <a:xfrm>
          <a:off x="0" y="4465139"/>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Random Sampling of points to coreset</a:t>
          </a:r>
        </a:p>
      </dsp:txBody>
      <dsp:txXfrm>
        <a:off x="28861" y="4494000"/>
        <a:ext cx="2914078" cy="533493"/>
      </dsp:txXfrm>
    </dsp:sp>
    <dsp:sp modelId="{6FAFB610-CD56-43EE-9835-5BE2F49C6FBC}">
      <dsp:nvSpPr>
        <dsp:cNvPr id="0" name=""/>
        <dsp:cNvSpPr/>
      </dsp:nvSpPr>
      <dsp:spPr>
        <a:xfrm>
          <a:off x="0" y="5099554"/>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Inclusion of local centers to coreset</a:t>
          </a:r>
        </a:p>
      </dsp:txBody>
      <dsp:txXfrm>
        <a:off x="28861" y="5128415"/>
        <a:ext cx="2914078" cy="5334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24229"/>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8861" y="53090"/>
        <a:ext cx="2914078" cy="533493"/>
      </dsp:txXfrm>
    </dsp:sp>
    <dsp:sp modelId="{4827EBCB-D381-4E37-9FEA-57B67A355EA2}">
      <dsp:nvSpPr>
        <dsp:cNvPr id="0" name=""/>
        <dsp:cNvSpPr/>
      </dsp:nvSpPr>
      <dsp:spPr>
        <a:xfrm>
          <a:off x="0" y="658645"/>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centers for local data</a:t>
          </a:r>
        </a:p>
      </dsp:txBody>
      <dsp:txXfrm>
        <a:off x="28861" y="687506"/>
        <a:ext cx="2914078" cy="533493"/>
      </dsp:txXfrm>
    </dsp:sp>
    <dsp:sp modelId="{6362F929-600F-495A-9B9C-042A5394E349}">
      <dsp:nvSpPr>
        <dsp:cNvPr id="0" name=""/>
        <dsp:cNvSpPr/>
      </dsp:nvSpPr>
      <dsp:spPr>
        <a:xfrm>
          <a:off x="0" y="1293060"/>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constant approximation</a:t>
          </a:r>
        </a:p>
      </dsp:txBody>
      <dsp:txXfrm>
        <a:off x="28861" y="1321921"/>
        <a:ext cx="2914078" cy="533493"/>
      </dsp:txXfrm>
    </dsp:sp>
    <dsp:sp modelId="{0AB0A4AD-281B-4768-9A39-54472DE6FC41}">
      <dsp:nvSpPr>
        <dsp:cNvPr id="0" name=""/>
        <dsp:cNvSpPr/>
      </dsp:nvSpPr>
      <dsp:spPr>
        <a:xfrm>
          <a:off x="0" y="1927476"/>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Communicate costs to nodes</a:t>
          </a:r>
        </a:p>
      </dsp:txBody>
      <dsp:txXfrm>
        <a:off x="28861" y="1956337"/>
        <a:ext cx="2914078" cy="533493"/>
      </dsp:txXfrm>
    </dsp:sp>
    <dsp:sp modelId="{5D7CA678-A67E-4567-9BAF-A3BABB086CB8}">
      <dsp:nvSpPr>
        <dsp:cNvPr id="0" name=""/>
        <dsp:cNvSpPr/>
      </dsp:nvSpPr>
      <dsp:spPr>
        <a:xfrm>
          <a:off x="0" y="2561892"/>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8861" y="2590753"/>
        <a:ext cx="2914078" cy="533493"/>
      </dsp:txXfrm>
    </dsp:sp>
    <dsp:sp modelId="{1F40A814-9716-40D1-8C15-C90984292291}">
      <dsp:nvSpPr>
        <dsp:cNvPr id="0" name=""/>
        <dsp:cNvSpPr/>
      </dsp:nvSpPr>
      <dsp:spPr>
        <a:xfrm>
          <a:off x="0" y="3196307"/>
          <a:ext cx="2971800" cy="591215"/>
        </a:xfrm>
        <a:prstGeom prst="roundRect">
          <a:avLst/>
        </a:prstGeom>
        <a:solidFill>
          <a:schemeClr val="accent1">
            <a:lumMod val="60000"/>
            <a:lumOff val="4000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number of points to be sampled</a:t>
          </a:r>
        </a:p>
      </dsp:txBody>
      <dsp:txXfrm>
        <a:off x="28861" y="3225168"/>
        <a:ext cx="2914078" cy="533493"/>
      </dsp:txXfrm>
    </dsp:sp>
    <dsp:sp modelId="{02EDC758-C67E-4D8C-A6AF-80EEFFDED370}">
      <dsp:nvSpPr>
        <dsp:cNvPr id="0" name=""/>
        <dsp:cNvSpPr/>
      </dsp:nvSpPr>
      <dsp:spPr>
        <a:xfrm>
          <a:off x="0" y="3830723"/>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Set weights on local data </a:t>
          </a:r>
        </a:p>
      </dsp:txBody>
      <dsp:txXfrm>
        <a:off x="28861" y="3859584"/>
        <a:ext cx="2914078" cy="533493"/>
      </dsp:txXfrm>
    </dsp:sp>
    <dsp:sp modelId="{D01D96C4-5F6B-427C-BE41-B4B85555B714}">
      <dsp:nvSpPr>
        <dsp:cNvPr id="0" name=""/>
        <dsp:cNvSpPr/>
      </dsp:nvSpPr>
      <dsp:spPr>
        <a:xfrm>
          <a:off x="0" y="4465139"/>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Random Sampling of points to coreset</a:t>
          </a:r>
        </a:p>
      </dsp:txBody>
      <dsp:txXfrm>
        <a:off x="28861" y="4494000"/>
        <a:ext cx="2914078" cy="533493"/>
      </dsp:txXfrm>
    </dsp:sp>
    <dsp:sp modelId="{6FAFB610-CD56-43EE-9835-5BE2F49C6FBC}">
      <dsp:nvSpPr>
        <dsp:cNvPr id="0" name=""/>
        <dsp:cNvSpPr/>
      </dsp:nvSpPr>
      <dsp:spPr>
        <a:xfrm>
          <a:off x="0" y="5099554"/>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Inclusion of local centers to coreset</a:t>
          </a:r>
        </a:p>
      </dsp:txBody>
      <dsp:txXfrm>
        <a:off x="28861" y="5128415"/>
        <a:ext cx="2914078" cy="5334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24229"/>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8861" y="53090"/>
        <a:ext cx="2914078" cy="533493"/>
      </dsp:txXfrm>
    </dsp:sp>
    <dsp:sp modelId="{4827EBCB-D381-4E37-9FEA-57B67A355EA2}">
      <dsp:nvSpPr>
        <dsp:cNvPr id="0" name=""/>
        <dsp:cNvSpPr/>
      </dsp:nvSpPr>
      <dsp:spPr>
        <a:xfrm>
          <a:off x="0" y="658645"/>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centers for local data</a:t>
          </a:r>
        </a:p>
      </dsp:txBody>
      <dsp:txXfrm>
        <a:off x="28861" y="687506"/>
        <a:ext cx="2914078" cy="533493"/>
      </dsp:txXfrm>
    </dsp:sp>
    <dsp:sp modelId="{6362F929-600F-495A-9B9C-042A5394E349}">
      <dsp:nvSpPr>
        <dsp:cNvPr id="0" name=""/>
        <dsp:cNvSpPr/>
      </dsp:nvSpPr>
      <dsp:spPr>
        <a:xfrm>
          <a:off x="0" y="1293060"/>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constant approximation</a:t>
          </a:r>
        </a:p>
      </dsp:txBody>
      <dsp:txXfrm>
        <a:off x="28861" y="1321921"/>
        <a:ext cx="2914078" cy="533493"/>
      </dsp:txXfrm>
    </dsp:sp>
    <dsp:sp modelId="{0AB0A4AD-281B-4768-9A39-54472DE6FC41}">
      <dsp:nvSpPr>
        <dsp:cNvPr id="0" name=""/>
        <dsp:cNvSpPr/>
      </dsp:nvSpPr>
      <dsp:spPr>
        <a:xfrm>
          <a:off x="0" y="1927476"/>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Communicate costs to nodes</a:t>
          </a:r>
        </a:p>
      </dsp:txBody>
      <dsp:txXfrm>
        <a:off x="28861" y="1956337"/>
        <a:ext cx="2914078" cy="533493"/>
      </dsp:txXfrm>
    </dsp:sp>
    <dsp:sp modelId="{5D7CA678-A67E-4567-9BAF-A3BABB086CB8}">
      <dsp:nvSpPr>
        <dsp:cNvPr id="0" name=""/>
        <dsp:cNvSpPr/>
      </dsp:nvSpPr>
      <dsp:spPr>
        <a:xfrm>
          <a:off x="0" y="2561892"/>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8861" y="2590753"/>
        <a:ext cx="2914078" cy="533493"/>
      </dsp:txXfrm>
    </dsp:sp>
    <dsp:sp modelId="{1F40A814-9716-40D1-8C15-C90984292291}">
      <dsp:nvSpPr>
        <dsp:cNvPr id="0" name=""/>
        <dsp:cNvSpPr/>
      </dsp:nvSpPr>
      <dsp:spPr>
        <a:xfrm>
          <a:off x="0" y="3196307"/>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number of points to be sampled</a:t>
          </a:r>
        </a:p>
      </dsp:txBody>
      <dsp:txXfrm>
        <a:off x="28861" y="3225168"/>
        <a:ext cx="2914078" cy="533493"/>
      </dsp:txXfrm>
    </dsp:sp>
    <dsp:sp modelId="{02EDC758-C67E-4D8C-A6AF-80EEFFDED370}">
      <dsp:nvSpPr>
        <dsp:cNvPr id="0" name=""/>
        <dsp:cNvSpPr/>
      </dsp:nvSpPr>
      <dsp:spPr>
        <a:xfrm>
          <a:off x="0" y="3830723"/>
          <a:ext cx="2971800" cy="591215"/>
        </a:xfrm>
        <a:prstGeom prst="roundRect">
          <a:avLst/>
        </a:prstGeom>
        <a:solidFill>
          <a:schemeClr val="accent1">
            <a:lumMod val="60000"/>
            <a:lumOff val="4000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Set weights on local data </a:t>
          </a:r>
        </a:p>
      </dsp:txBody>
      <dsp:txXfrm>
        <a:off x="28861" y="3859584"/>
        <a:ext cx="2914078" cy="533493"/>
      </dsp:txXfrm>
    </dsp:sp>
    <dsp:sp modelId="{D01D96C4-5F6B-427C-BE41-B4B85555B714}">
      <dsp:nvSpPr>
        <dsp:cNvPr id="0" name=""/>
        <dsp:cNvSpPr/>
      </dsp:nvSpPr>
      <dsp:spPr>
        <a:xfrm>
          <a:off x="0" y="4465139"/>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Random Sampling of points to coreset</a:t>
          </a:r>
        </a:p>
      </dsp:txBody>
      <dsp:txXfrm>
        <a:off x="28861" y="4494000"/>
        <a:ext cx="2914078" cy="533493"/>
      </dsp:txXfrm>
    </dsp:sp>
    <dsp:sp modelId="{6FAFB610-CD56-43EE-9835-5BE2F49C6FBC}">
      <dsp:nvSpPr>
        <dsp:cNvPr id="0" name=""/>
        <dsp:cNvSpPr/>
      </dsp:nvSpPr>
      <dsp:spPr>
        <a:xfrm>
          <a:off x="0" y="5099554"/>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Inclusion of local centers to coreset</a:t>
          </a:r>
        </a:p>
      </dsp:txBody>
      <dsp:txXfrm>
        <a:off x="28861" y="5128415"/>
        <a:ext cx="2914078" cy="5334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24229"/>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8861" y="53090"/>
        <a:ext cx="2914078" cy="533493"/>
      </dsp:txXfrm>
    </dsp:sp>
    <dsp:sp modelId="{4827EBCB-D381-4E37-9FEA-57B67A355EA2}">
      <dsp:nvSpPr>
        <dsp:cNvPr id="0" name=""/>
        <dsp:cNvSpPr/>
      </dsp:nvSpPr>
      <dsp:spPr>
        <a:xfrm>
          <a:off x="0" y="658645"/>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centers for local data</a:t>
          </a:r>
        </a:p>
      </dsp:txBody>
      <dsp:txXfrm>
        <a:off x="28861" y="687506"/>
        <a:ext cx="2914078" cy="533493"/>
      </dsp:txXfrm>
    </dsp:sp>
    <dsp:sp modelId="{6362F929-600F-495A-9B9C-042A5394E349}">
      <dsp:nvSpPr>
        <dsp:cNvPr id="0" name=""/>
        <dsp:cNvSpPr/>
      </dsp:nvSpPr>
      <dsp:spPr>
        <a:xfrm>
          <a:off x="0" y="1293060"/>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constant approximation</a:t>
          </a:r>
        </a:p>
      </dsp:txBody>
      <dsp:txXfrm>
        <a:off x="28861" y="1321921"/>
        <a:ext cx="2914078" cy="533493"/>
      </dsp:txXfrm>
    </dsp:sp>
    <dsp:sp modelId="{0AB0A4AD-281B-4768-9A39-54472DE6FC41}">
      <dsp:nvSpPr>
        <dsp:cNvPr id="0" name=""/>
        <dsp:cNvSpPr/>
      </dsp:nvSpPr>
      <dsp:spPr>
        <a:xfrm>
          <a:off x="0" y="1927476"/>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Communicate costs to nodes</a:t>
          </a:r>
        </a:p>
      </dsp:txBody>
      <dsp:txXfrm>
        <a:off x="28861" y="1956337"/>
        <a:ext cx="2914078" cy="533493"/>
      </dsp:txXfrm>
    </dsp:sp>
    <dsp:sp modelId="{5D7CA678-A67E-4567-9BAF-A3BABB086CB8}">
      <dsp:nvSpPr>
        <dsp:cNvPr id="0" name=""/>
        <dsp:cNvSpPr/>
      </dsp:nvSpPr>
      <dsp:spPr>
        <a:xfrm>
          <a:off x="0" y="2561892"/>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8861" y="2590753"/>
        <a:ext cx="2914078" cy="533493"/>
      </dsp:txXfrm>
    </dsp:sp>
    <dsp:sp modelId="{1F40A814-9716-40D1-8C15-C90984292291}">
      <dsp:nvSpPr>
        <dsp:cNvPr id="0" name=""/>
        <dsp:cNvSpPr/>
      </dsp:nvSpPr>
      <dsp:spPr>
        <a:xfrm>
          <a:off x="0" y="3196307"/>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number of points to be sampled</a:t>
          </a:r>
        </a:p>
      </dsp:txBody>
      <dsp:txXfrm>
        <a:off x="28861" y="3225168"/>
        <a:ext cx="2914078" cy="533493"/>
      </dsp:txXfrm>
    </dsp:sp>
    <dsp:sp modelId="{02EDC758-C67E-4D8C-A6AF-80EEFFDED370}">
      <dsp:nvSpPr>
        <dsp:cNvPr id="0" name=""/>
        <dsp:cNvSpPr/>
      </dsp:nvSpPr>
      <dsp:spPr>
        <a:xfrm>
          <a:off x="0" y="3830723"/>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Set weights on local data </a:t>
          </a:r>
        </a:p>
      </dsp:txBody>
      <dsp:txXfrm>
        <a:off x="28861" y="3859584"/>
        <a:ext cx="2914078" cy="533493"/>
      </dsp:txXfrm>
    </dsp:sp>
    <dsp:sp modelId="{D01D96C4-5F6B-427C-BE41-B4B85555B714}">
      <dsp:nvSpPr>
        <dsp:cNvPr id="0" name=""/>
        <dsp:cNvSpPr/>
      </dsp:nvSpPr>
      <dsp:spPr>
        <a:xfrm>
          <a:off x="0" y="4465139"/>
          <a:ext cx="2971800" cy="591215"/>
        </a:xfrm>
        <a:prstGeom prst="roundRect">
          <a:avLst/>
        </a:prstGeom>
        <a:solidFill>
          <a:schemeClr val="accent1">
            <a:lumMod val="60000"/>
            <a:lumOff val="4000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Random Sampling of points to coreset</a:t>
          </a:r>
        </a:p>
      </dsp:txBody>
      <dsp:txXfrm>
        <a:off x="28861" y="4494000"/>
        <a:ext cx="2914078" cy="533493"/>
      </dsp:txXfrm>
    </dsp:sp>
    <dsp:sp modelId="{6FAFB610-CD56-43EE-9835-5BE2F49C6FBC}">
      <dsp:nvSpPr>
        <dsp:cNvPr id="0" name=""/>
        <dsp:cNvSpPr/>
      </dsp:nvSpPr>
      <dsp:spPr>
        <a:xfrm>
          <a:off x="0" y="5099554"/>
          <a:ext cx="2971800" cy="591215"/>
        </a:xfrm>
        <a:prstGeom prst="round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Inclusion of local centers to coreset</a:t>
          </a:r>
        </a:p>
      </dsp:txBody>
      <dsp:txXfrm>
        <a:off x="28861" y="5128415"/>
        <a:ext cx="2914078" cy="5334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24229"/>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8861" y="53090"/>
        <a:ext cx="2914078" cy="533493"/>
      </dsp:txXfrm>
    </dsp:sp>
    <dsp:sp modelId="{4827EBCB-D381-4E37-9FEA-57B67A355EA2}">
      <dsp:nvSpPr>
        <dsp:cNvPr id="0" name=""/>
        <dsp:cNvSpPr/>
      </dsp:nvSpPr>
      <dsp:spPr>
        <a:xfrm>
          <a:off x="0" y="658645"/>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centers for local data</a:t>
          </a:r>
        </a:p>
      </dsp:txBody>
      <dsp:txXfrm>
        <a:off x="28861" y="687506"/>
        <a:ext cx="2914078" cy="533493"/>
      </dsp:txXfrm>
    </dsp:sp>
    <dsp:sp modelId="{6362F929-600F-495A-9B9C-042A5394E349}">
      <dsp:nvSpPr>
        <dsp:cNvPr id="0" name=""/>
        <dsp:cNvSpPr/>
      </dsp:nvSpPr>
      <dsp:spPr>
        <a:xfrm>
          <a:off x="0" y="1293060"/>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constant approximation</a:t>
          </a:r>
        </a:p>
      </dsp:txBody>
      <dsp:txXfrm>
        <a:off x="28861" y="1321921"/>
        <a:ext cx="2914078" cy="533493"/>
      </dsp:txXfrm>
    </dsp:sp>
    <dsp:sp modelId="{0AB0A4AD-281B-4768-9A39-54472DE6FC41}">
      <dsp:nvSpPr>
        <dsp:cNvPr id="0" name=""/>
        <dsp:cNvSpPr/>
      </dsp:nvSpPr>
      <dsp:spPr>
        <a:xfrm>
          <a:off x="0" y="1927476"/>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Communicate costs to nodes</a:t>
          </a:r>
        </a:p>
      </dsp:txBody>
      <dsp:txXfrm>
        <a:off x="28861" y="1956337"/>
        <a:ext cx="2914078" cy="533493"/>
      </dsp:txXfrm>
    </dsp:sp>
    <dsp:sp modelId="{5D7CA678-A67E-4567-9BAF-A3BABB086CB8}">
      <dsp:nvSpPr>
        <dsp:cNvPr id="0" name=""/>
        <dsp:cNvSpPr/>
      </dsp:nvSpPr>
      <dsp:spPr>
        <a:xfrm>
          <a:off x="0" y="2561892"/>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8861" y="2590753"/>
        <a:ext cx="2914078" cy="533493"/>
      </dsp:txXfrm>
    </dsp:sp>
    <dsp:sp modelId="{1F40A814-9716-40D1-8C15-C90984292291}">
      <dsp:nvSpPr>
        <dsp:cNvPr id="0" name=""/>
        <dsp:cNvSpPr/>
      </dsp:nvSpPr>
      <dsp:spPr>
        <a:xfrm>
          <a:off x="0" y="3196307"/>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number of points to be sampled</a:t>
          </a:r>
        </a:p>
      </dsp:txBody>
      <dsp:txXfrm>
        <a:off x="28861" y="3225168"/>
        <a:ext cx="2914078" cy="533493"/>
      </dsp:txXfrm>
    </dsp:sp>
    <dsp:sp modelId="{02EDC758-C67E-4D8C-A6AF-80EEFFDED370}">
      <dsp:nvSpPr>
        <dsp:cNvPr id="0" name=""/>
        <dsp:cNvSpPr/>
      </dsp:nvSpPr>
      <dsp:spPr>
        <a:xfrm>
          <a:off x="0" y="3830723"/>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Set weights on local data </a:t>
          </a:r>
        </a:p>
      </dsp:txBody>
      <dsp:txXfrm>
        <a:off x="28861" y="3859584"/>
        <a:ext cx="2914078" cy="533493"/>
      </dsp:txXfrm>
    </dsp:sp>
    <dsp:sp modelId="{D01D96C4-5F6B-427C-BE41-B4B85555B714}">
      <dsp:nvSpPr>
        <dsp:cNvPr id="0" name=""/>
        <dsp:cNvSpPr/>
      </dsp:nvSpPr>
      <dsp:spPr>
        <a:xfrm>
          <a:off x="0" y="4465139"/>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Random Sampling of points to coreset</a:t>
          </a:r>
        </a:p>
      </dsp:txBody>
      <dsp:txXfrm>
        <a:off x="28861" y="4494000"/>
        <a:ext cx="2914078" cy="533493"/>
      </dsp:txXfrm>
    </dsp:sp>
    <dsp:sp modelId="{6FAFB610-CD56-43EE-9835-5BE2F49C6FBC}">
      <dsp:nvSpPr>
        <dsp:cNvPr id="0" name=""/>
        <dsp:cNvSpPr/>
      </dsp:nvSpPr>
      <dsp:spPr>
        <a:xfrm>
          <a:off x="0" y="5099554"/>
          <a:ext cx="2971800" cy="591215"/>
        </a:xfrm>
        <a:prstGeom prst="roundRect">
          <a:avLst/>
        </a:prstGeom>
        <a:solidFill>
          <a:schemeClr val="accent1">
            <a:lumMod val="60000"/>
            <a:lumOff val="4000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Inclusion of local centers to coreset</a:t>
          </a:r>
        </a:p>
      </dsp:txBody>
      <dsp:txXfrm>
        <a:off x="28861" y="5128415"/>
        <a:ext cx="2914078" cy="5334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168F-7574-4249-B754-D764A0A8DA2C}">
      <dsp:nvSpPr>
        <dsp:cNvPr id="0" name=""/>
        <dsp:cNvSpPr/>
      </dsp:nvSpPr>
      <dsp:spPr>
        <a:xfrm>
          <a:off x="0" y="24229"/>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1</a:t>
          </a:r>
        </a:p>
      </dsp:txBody>
      <dsp:txXfrm>
        <a:off x="28861" y="53090"/>
        <a:ext cx="2914078" cy="533493"/>
      </dsp:txXfrm>
    </dsp:sp>
    <dsp:sp modelId="{4827EBCB-D381-4E37-9FEA-57B67A355EA2}">
      <dsp:nvSpPr>
        <dsp:cNvPr id="0" name=""/>
        <dsp:cNvSpPr/>
      </dsp:nvSpPr>
      <dsp:spPr>
        <a:xfrm>
          <a:off x="0" y="658645"/>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centers for local data</a:t>
          </a:r>
        </a:p>
      </dsp:txBody>
      <dsp:txXfrm>
        <a:off x="28861" y="687506"/>
        <a:ext cx="2914078" cy="533493"/>
      </dsp:txXfrm>
    </dsp:sp>
    <dsp:sp modelId="{6362F929-600F-495A-9B9C-042A5394E349}">
      <dsp:nvSpPr>
        <dsp:cNvPr id="0" name=""/>
        <dsp:cNvSpPr/>
      </dsp:nvSpPr>
      <dsp:spPr>
        <a:xfrm>
          <a:off x="0" y="1293060"/>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constant approximation</a:t>
          </a:r>
        </a:p>
      </dsp:txBody>
      <dsp:txXfrm>
        <a:off x="28861" y="1321921"/>
        <a:ext cx="2914078" cy="533493"/>
      </dsp:txXfrm>
    </dsp:sp>
    <dsp:sp modelId="{0AB0A4AD-281B-4768-9A39-54472DE6FC41}">
      <dsp:nvSpPr>
        <dsp:cNvPr id="0" name=""/>
        <dsp:cNvSpPr/>
      </dsp:nvSpPr>
      <dsp:spPr>
        <a:xfrm>
          <a:off x="0" y="1927476"/>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Communicate costs to nodes</a:t>
          </a:r>
        </a:p>
      </dsp:txBody>
      <dsp:txXfrm>
        <a:off x="28861" y="1956337"/>
        <a:ext cx="2914078" cy="533493"/>
      </dsp:txXfrm>
    </dsp:sp>
    <dsp:sp modelId="{5D7CA678-A67E-4567-9BAF-A3BABB086CB8}">
      <dsp:nvSpPr>
        <dsp:cNvPr id="0" name=""/>
        <dsp:cNvSpPr/>
      </dsp:nvSpPr>
      <dsp:spPr>
        <a:xfrm>
          <a:off x="0" y="2561892"/>
          <a:ext cx="2971800" cy="591215"/>
        </a:xfrm>
        <a:prstGeom prst="roundRect">
          <a:avLst/>
        </a:prstGeom>
        <a:solidFill>
          <a:srgbClr val="00206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Round 2</a:t>
          </a:r>
        </a:p>
      </dsp:txBody>
      <dsp:txXfrm>
        <a:off x="28861" y="2590753"/>
        <a:ext cx="2914078" cy="533493"/>
      </dsp:txXfrm>
    </dsp:sp>
    <dsp:sp modelId="{1F40A814-9716-40D1-8C15-C90984292291}">
      <dsp:nvSpPr>
        <dsp:cNvPr id="0" name=""/>
        <dsp:cNvSpPr/>
      </dsp:nvSpPr>
      <dsp:spPr>
        <a:xfrm>
          <a:off x="0" y="3196307"/>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Compute number of points to be sampled</a:t>
          </a:r>
        </a:p>
      </dsp:txBody>
      <dsp:txXfrm>
        <a:off x="28861" y="3225168"/>
        <a:ext cx="2914078" cy="533493"/>
      </dsp:txXfrm>
    </dsp:sp>
    <dsp:sp modelId="{02EDC758-C67E-4D8C-A6AF-80EEFFDED370}">
      <dsp:nvSpPr>
        <dsp:cNvPr id="0" name=""/>
        <dsp:cNvSpPr/>
      </dsp:nvSpPr>
      <dsp:spPr>
        <a:xfrm>
          <a:off x="0" y="3830723"/>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Set weights on local data </a:t>
          </a:r>
        </a:p>
      </dsp:txBody>
      <dsp:txXfrm>
        <a:off x="28861" y="3859584"/>
        <a:ext cx="2914078" cy="533493"/>
      </dsp:txXfrm>
    </dsp:sp>
    <dsp:sp modelId="{D01D96C4-5F6B-427C-BE41-B4B85555B714}">
      <dsp:nvSpPr>
        <dsp:cNvPr id="0" name=""/>
        <dsp:cNvSpPr/>
      </dsp:nvSpPr>
      <dsp:spPr>
        <a:xfrm>
          <a:off x="0" y="4465139"/>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Random Sampling of points to coreset</a:t>
          </a:r>
        </a:p>
      </dsp:txBody>
      <dsp:txXfrm>
        <a:off x="28861" y="4494000"/>
        <a:ext cx="2914078" cy="533493"/>
      </dsp:txXfrm>
    </dsp:sp>
    <dsp:sp modelId="{6FAFB610-CD56-43EE-9835-5BE2F49C6FBC}">
      <dsp:nvSpPr>
        <dsp:cNvPr id="0" name=""/>
        <dsp:cNvSpPr/>
      </dsp:nvSpPr>
      <dsp:spPr>
        <a:xfrm>
          <a:off x="0" y="5099554"/>
          <a:ext cx="2971800" cy="591215"/>
        </a:xfrm>
        <a:prstGeom prst="roundRect">
          <a:avLst/>
        </a:prstGeom>
        <a:solidFill>
          <a:schemeClr val="bg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Inclusion of local centers to coreset</a:t>
          </a:r>
        </a:p>
      </dsp:txBody>
      <dsp:txXfrm>
        <a:off x="28861" y="5128415"/>
        <a:ext cx="2914078" cy="5334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32.818"/>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3159 1766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32.818"/>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3159 1766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34.200"/>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3178 1947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39.489"/>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3129 2490,'2'0,"2"0,0-2,0-2,1-2,-1-1,-1-2,-1-1,-1 0,0 0,0 0,0 0,3 0,0 0,-1 0,0 0,-1 0,-1 0,0 0,1 0,1 1,2-1,-2 0,0 1,-1-1,-2 0,1 1,-1-1,0 0,0 0,1 0,1 0,0 0,0 1,0-1,0 0,2 0,0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40.816"/>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3129 2257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54.567"/>
    </inkml:context>
    <inkml:brush xml:id="br0">
      <inkml:brushProperty name="width" value="0.03333" units="cm"/>
      <inkml:brushProperty name="height" value="0.03333" units="cm"/>
      <inkml:brushProperty name="color" value="#FFFFFF"/>
      <inkml:brushProperty name="ignorePressure" value="1"/>
    </inkml:brush>
  </inkml:definitions>
  <inkml:trace contextRef="#ctx0" brushRef="#br0">2839 2629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8:12.272"/>
    </inkml:context>
    <inkml:brush xml:id="br0">
      <inkml:brushProperty name="width" value="0.23333" units="cm"/>
      <inkml:brushProperty name="height" value="0.23333" units="cm"/>
      <inkml:brushProperty name="color" value="#FFFFFF"/>
      <inkml:brushProperty name="ignorePressure" value="1"/>
    </inkml:brush>
  </inkml:definitions>
  <inkml:trace contextRef="#ctx0" brushRef="#br0">3916 1546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2:00:11.263"/>
    </inkml:context>
    <inkml:brush xml:id="br0">
      <inkml:brushProperty name="width" value="0.23333" units="cm"/>
      <inkml:brushProperty name="height" value="0.23333" units="cm"/>
      <inkml:brushProperty name="color" value="#FFFFFF"/>
      <inkml:brushProperty name="ignorePressure" value="1"/>
    </inkml:brush>
  </inkml:definitions>
  <inkml:trace contextRef="#ctx0" brushRef="#br0">1715 1243,'0'0,"-2"0,-1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57.073"/>
    </inkml:context>
    <inkml:brush xml:id="br0">
      <inkml:brushProperty name="width" value="0.03333" units="cm"/>
      <inkml:brushProperty name="height" value="0.03333" units="cm"/>
      <inkml:brushProperty name="color" value="#FFFFFF"/>
      <inkml:brushProperty name="ignorePressure" value="1"/>
    </inkml:brush>
    <inkml:brush xml:id="br1">
      <inkml:brushProperty name="width" value="0.23333" units="cm"/>
      <inkml:brushProperty name="height" value="0.23333" units="cm"/>
      <inkml:brushProperty name="color" value="#FFFFFF"/>
      <inkml:brushProperty name="ignorePressure" value="1"/>
    </inkml:brush>
  </inkml:definitions>
  <inkml:trace contextRef="#ctx0" brushRef="#br0">757 668,'2'0,"3"0,3-5,2-10,6-11,3-9,4-7,1-2,-2 6,-3 6,-4 9,-9 7,-8 9,-8 11,-6 5,-6 3,-3 3,0 0,3 0,2 0,6-1,3 0,4-2,0-1,1-2,1-1,2 0,-1-2,-2 0,2 1,-2 0,-1 2,0-2,0 0,0-1,-1 0,2 1,1 0,1 2,3 0,3-2,4-1,2-2,2-2,2 0,1-2,-2-2,-3-2,-2-1</inkml:trace>
  <inkml:trace contextRef="#ctx0" brushRef="#br1" timeOffset="47328.1045">673 872,'1'0,"1"0,2 0,0 0,1 0,0-1,-2-1,0-1,1-1,-1-1,0-1,-1 1,1 1,0-1,0 0,1 0,0-2,0 1,-1-1,-1 1,0 0,-2 0,0 1,0-1,0-1,0 1,0-1,0 1,0-1,0 2,0-1,0 0,0 1,0-1,0 1,0-1,0 1,0-1,0 1,0-1,0 1,0-1,0 1,1 0,1 2,0 0,0-1,0 0,0 1,1 0,1 1,0 1,0 0,-1-2,0 1,1 0,0 1,-1-1,0-1,0 0,0 1,0 0,1-1,-1 1,-1-2,-1 0,0 0,-1-2,1 1,-2-1,1 1,0-1,0 0,0 1,0-1,0 1,0-1,0 1,0-1,0 1,0-1,0 1,0-1,0 0,1 2,1 0,0-1,1 1,-2-1,0 0,0-1,-1 1,0 0,1 0,1 2,1-1,-1 1,-1-1,0 0,0-1,-1 0,0 0,-2 1,1-1,0 1,-1-1,-1 0,0-1,-1 1,1-1,1 1,1-1,0 0,-2 1,1-1,-1 2,-1 0,1 1,0 0,1-1,1 0,0-1,1 0,0-1,0 1,0-1,1 0,-1 1,0-1,0 1,0-1,0 0,0 1,0-1,0 1,0-1,0 1,0-1,0 1,0-1,0 1,0-1,0 1,0-1,0 1,-1 0,0 1,-1-1,1 1,0 0,-2 1,0 1,-2 1,1 1,1 0,1 3,0-1,2 0,-1-3,1-1,0-1,1-2,-1 0,0-1,-1 0,-1 0,0 0,-1 2,0-1,-1 1,1 0,-2 1,0 2,0 0,1-1,0 0,1 0,0 0,-1-1,2 0,0 0,-1 1,0-1,0 1,-1 0,0 0,2-1,-1 1,0-1,-1 2,-1-1,0-1,0 0,-1 1,1 1,-1-1,0-1,-1 0,0 1,1 0,1-1,0 2,-2 0,-1-1,1-1,0 1,0 0,-2 0,1 1,0 0,1-2,1 1,-1 0,0 0,-2 1,0 1,0-1,1 1,1 0,0 0,-2 1,-3-1,-1 0,2 0,1 0,1 0,-1 0,-2 0,-2 0,-3 0,-1 0,1 0,3 0,3 0,2 0,2 0,0 0,0 0,-1 0,1 0,0 0,1 0,0 0,0 0,1 0,-1 0,1 0,-1 0,1 1,0 0,-1 0,1 0,-1 0,1 0,2 2,0-1,1 1,-1 0,0-1,-1 1,-1 0,0 1,1 0,1 1,0 1,3-2,1 0,3-2,0-1,1 0,1-1,0 0,0 0,0-1,-1 1,1 0,-1-1,-2-1,-1-2,0 2,-3 1,-1 3,-2 0,0 1,-1 0,0 0,0 1,1 1,1 0,-1-1,1 0,-1 0,0-1,1 1,0 0,2 1,0 0,0 0,1 1,0-1,0 1,0-1,0-1,1 0,-1 1,-1-1,-1 0,1 0,0 0,1 1,-2-1,0 0,-2 1,0-2,-1 0,0-1,0 0,1 0,1 2,0-1,-1 1,0 0,0-1,0 0,1 0,0 0,1 1,1 1,1 0,0 0,1 0,0-1,0 0,0 1,0 0,0 0,-1 1,1-2,1-1,1 1,-1-1,-1 1,0 0,0 1,-1 0,0 1,0-1,0 1,0 0,0-1,0 1,0 0,0-1,-1 1,0-1,0 1,0-1,0 1,0-1,-2 1,1-1,-1 1,1-1,0 1,0-1,1 1,0-1,0 1,1-1,0 1,0 0,1-1,-1 1,0-1,0 1,0-1,0 1,0-1,0 1,0-1,0 1,0-1,0 1,0-1,0 1,0-1,0 1,0-1,0 1,0-1,0 1,0 0,0-1,0 1,0-1,1 0,1-2,0 0,1 0,-1 0,1 0,0-1,1 0,-1 1,-1 0,1 0,0-1,0 1,2 0,0 0,0 0,0-1,0 2,2-2,1 1,1-2,1 0,0 0,-1-1,-1 1,-1 0,-1 0,1 0,1 0,2-1,0 0,1 0,-1 0,-2 0,-2 1,0 1,-1 1,3-1,2-1,1 1,0-1,0 2,-1-1,-1 0,-1 0,-1-1,-1-1,0 1,-1-1,0 1,1 1,-1 0,0 0,2 0,-1-1,1-1,0 1,-1-1,0 0,0 0,-1-1,1 1,-1 0,0 0,0 0,3 0,2 0,-1 0,-1 0,0 0,-1 0,-1 0,0 0,-1 0,1 0,-1 0,0 0,1 0,-1 0,1 0,-2-1,-1-1,0-1,-1-2,0 0,1 0,-1-1,-1 0,-1 2,-1 0,-3 2,0 0,-1 2,-1 0,1 0,-1 0,1 1,2 2,4 0,2 1,2-1,-1 0,-2-1,-2 0,-3 0,-1-2,-1 1,0 0,-2 1,0 0,0 0,0 0,0-1,1-1,-1 1,1 0,0 1,1 0,0 0,-1 0,-1-1,-2-1,-3 1,0-1,2 0,0 0,2-1,1 1,-1 0,-1 0,0 0,0 0,-1 0,1 0,0 0,2 0,0 0,1 0,-1 0,1 0,-1 0,1 0,-1 0,0 0,0 0,1 0</inkml:trace>
  <inkml:trace contextRef="#ctx0" brushRef="#br1" timeOffset="53110.8112">650 690</inkml:trace>
  <inkml:trace contextRef="#ctx0" brushRef="#br1" timeOffset="57447.0922">667 690</inkml:trace>
  <inkml:trace contextRef="#ctx0" brushRef="#br1" timeOffset="66630.2257">687 848,'2'0,"1"0,3 0,4 0,1 0,-1-1,-3-1,-6-1,-1-2,-3 0,-2 1,-1 0,0 1,-1 0,1 0,2-2,1 0,1-2,0-1,-2 0,1 0,0 0,1-1,0 1,2-1,-1 1,1-1,0 1,2 1,1 2,2 2,1 0,-2-1,0-1,2-2,-1 0,-2-1,0 0,-2 0,0-1,-1 1,0-1,1 1,1 0,0-1,-1 1,0 0,-1-1,2 1,2 0,-1-1,0 1,0 0,-2 0,0-1,1 2,2 2,-1 1,0-1,-1-1,1-1,0-1,-1-2,0 1</inkml:trace>
  <inkml:trace contextRef="#ctx0" brushRef="#br1" timeOffset="72158.0748">403 685,'1'0,"2"-2,0-4,0-8,0-14,-4-13,-6-12,-6-8,-7-8,-2-6,2 2,2 3,3 9,5 12,3 12,4 12,0 9,0 11,-3 11,-5 11,-2 7,-3 4,0 2,-4 0,-1-2,1-5,2-3,3-4,5-4,3-3</inkml:trace>
  <inkml:trace contextRef="#ctx0" brushRef="#br1" timeOffset="83024.672">0 485,'0'1,"0"1,1 1,3 0,3 1,2-1,1 1,1 0,1 1,-1 0,0-1,-2 0,-1 1,-1-2,-2 1,-1 0,-2 0,0 0,0-1,1 0,1 1,1-1,1-1,1-1,0 0,-1 0,1-1,-5 0,-5 0,-4-4,-3-4,-3-4,0-4,1 0,2 1,2 4,2 2,2 2,3 2,3 2,4 2,3 0,0 1,1 2,0-1,-2 1,0-1,-1 0,-1 0,-1 0,-1 1,-1 1,0 2,-1-1,1-1,-1 0,1 1,1 0,-1 0,0 2,0-1,0 1,0 2,0 1,1 1,-1 0,0 0,-1 0,0 0,1 0,-1-2,0 0,0-1,-1-1,-1 0,0-1,0 0,0 1,0-1,0 0,0 1,1-1,2 0,2-2,1 0,1 1,2-1,0-1,1-1,0 0,-2 0,0-1,-1 0,-1 0,0-1,-1 1,1 0,-1 0,1 0,0 0,2 0,2 0,1 0,0 0,-1 0,0 0,-2 0,0 0,-2 0,1 0,0 0,-1 0,2 0,1 0,0 0,1 0,0-1,-2 0,-1-1,0-1,1-1,1-1,0 0,-2-1,0 1,-3 1,0-1,0 1,0-1,1-1,-1 2,2 1,-1 1,0 0,2 3,0 1,-1 1,-1 1,0-1,0-1,0 0,0 0,1-1,-1 0,0 0,1 0,-1-1,1 1,0 1,-1 1,1-1,-1 0,1 2,-1 0,1 0,-1 0,1 0,-2-3,1-2,-1-2,0 0,1 0,1 1,2-1,1 0,1 0,-1 1,-1 0,-2-2,-2 1,0 1,1 0,-1 1,1 0,0 0,0-1,0 1,1 1,-1-1,-2-2,-1 0,-1-1,1-1,0 0,1 1,1-1,-2 1,0-2,-1 1,0 0,-1-1,-1 2,0-1,0 1,-2 0,1 1,1-1,-1 0,-1 2,0-1,-1 1,1 0,-2 1,0 0,0 1,0 0,-1 0,0 0,1 0,-1 0,0 1,0-1,-2 1,-1 1,0 0,1 0,0 0,2-1,-1 0,1-1,1 0,-1 0,1 1,1 1,0 0,-1 1,2 1,-1 0,0-1,0-1,-1-1,0-1,1 2,0 0,3 0,3 1,2 0,0-1</inkml:trace>
  <inkml:trace contextRef="#ctx0" brushRef="#br1" timeOffset="135678.0337">150 342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2:00:21.583"/>
    </inkml:context>
    <inkml:brush xml:id="br0">
      <inkml:brushProperty name="width" value="0.23333" units="cm"/>
      <inkml:brushProperty name="height" value="0.23333" units="cm"/>
      <inkml:brushProperty name="color" value="#FFFFFF"/>
      <inkml:brushProperty name="ignorePressure" value="1"/>
    </inkml:brush>
  </inkml:definitions>
  <inkml:trace contextRef="#ctx0" brushRef="#br0">1191 862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32.818"/>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3159 1766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34.200"/>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3178 1947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34.200"/>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3178 1947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39.489"/>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3129 2490,'2'0,"2"0,0-2,0-2,1-2,-1-1,-1-2,-1-1,-1 0,0 0,0 0,0 0,3 0,0 0,-1 0,0 0,-1 0,-1 0,0 0,1 0,1 1,2-1,-2 0,0 1,-1-1,-2 0,1 1,-1-1,0 0,0 0,1 0,1 0,0 0,0 1,0-1,0 0,2 0,0 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40.816"/>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3129 2257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54.567"/>
    </inkml:context>
    <inkml:brush xml:id="br0">
      <inkml:brushProperty name="width" value="0.03333" units="cm"/>
      <inkml:brushProperty name="height" value="0.03333" units="cm"/>
      <inkml:brushProperty name="color" value="#FFFFFF"/>
      <inkml:brushProperty name="ignorePressure" value="1"/>
    </inkml:brush>
  </inkml:definitions>
  <inkml:trace contextRef="#ctx0" brushRef="#br0">2839 2629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8:12.272"/>
    </inkml:context>
    <inkml:brush xml:id="br0">
      <inkml:brushProperty name="width" value="0.23333" units="cm"/>
      <inkml:brushProperty name="height" value="0.23333" units="cm"/>
      <inkml:brushProperty name="color" value="#FFFFFF"/>
      <inkml:brushProperty name="ignorePressure" value="1"/>
    </inkml:brush>
  </inkml:definitions>
  <inkml:trace contextRef="#ctx0" brushRef="#br0">3916 1546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2:00:11.263"/>
    </inkml:context>
    <inkml:brush xml:id="br0">
      <inkml:brushProperty name="width" value="0.23333" units="cm"/>
      <inkml:brushProperty name="height" value="0.23333" units="cm"/>
      <inkml:brushProperty name="color" value="#FFFFFF"/>
      <inkml:brushProperty name="ignorePressure" value="1"/>
    </inkml:brush>
  </inkml:definitions>
  <inkml:trace contextRef="#ctx0" brushRef="#br0">1715 1243,'0'0,"-2"0,-1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57.073"/>
    </inkml:context>
    <inkml:brush xml:id="br0">
      <inkml:brushProperty name="width" value="0.03333" units="cm"/>
      <inkml:brushProperty name="height" value="0.03333" units="cm"/>
      <inkml:brushProperty name="color" value="#FFFFFF"/>
      <inkml:brushProperty name="ignorePressure" value="1"/>
    </inkml:brush>
    <inkml:brush xml:id="br1">
      <inkml:brushProperty name="width" value="0.23333" units="cm"/>
      <inkml:brushProperty name="height" value="0.23333" units="cm"/>
      <inkml:brushProperty name="color" value="#FFFFFF"/>
      <inkml:brushProperty name="ignorePressure" value="1"/>
    </inkml:brush>
  </inkml:definitions>
  <inkml:trace contextRef="#ctx0" brushRef="#br0">757 668,'2'0,"3"0,3-5,2-10,6-11,3-9,4-7,1-2,-2 6,-3 6,-4 9,-9 7,-8 9,-8 11,-6 5,-6 3,-3 3,0 0,3 0,2 0,6-1,3 0,4-2,0-1,1-2,1-1,2 0,-1-2,-2 0,2 1,-2 0,-1 2,0-2,0 0,0-1,-1 0,2 1,1 0,1 2,3 0,3-2,4-1,2-2,2-2,2 0,1-2,-2-2,-3-2,-2-1</inkml:trace>
  <inkml:trace contextRef="#ctx0" brushRef="#br1" timeOffset="47328.1045">673 872,'1'0,"1"0,2 0,0 0,1 0,0-1,-2-1,0-1,1-1,-1-1,0-1,-1 1,1 1,0-1,0 0,1 0,0-2,0 1,-1-1,-1 1,0 0,-2 0,0 1,0-1,0-1,0 1,0-1,0 1,0-1,0 2,0-1,0 0,0 1,0-1,0 1,0-1,0 1,0-1,0 1,0-1,0 1,0-1,0 1,1 0,1 2,0 0,0-1,0 0,0 1,1 0,1 1,0 1,0 0,-1-2,0 1,1 0,0 1,-1-1,0-1,0 0,0 1,0 0,1-1,-1 1,-1-2,-1 0,0 0,-1-2,1 1,-2-1,1 1,0-1,0 0,0 1,0-1,0 1,0-1,0 1,0-1,0 1,0-1,0 1,0-1,0 0,1 2,1 0,0-1,1 1,-2-1,0 0,0-1,-1 1,0 0,1 0,1 2,1-1,-1 1,-1-1,0 0,0-1,-1 0,0 0,-2 1,1-1,0 1,-1-1,-1 0,0-1,-1 1,1-1,1 1,1-1,0 0,-2 1,1-1,-1 2,-1 0,1 1,0 0,1-1,1 0,0-1,1 0,0-1,0 1,0-1,1 0,-1 1,0-1,0 1,0-1,0 0,0 1,0-1,0 1,0-1,0 1,0-1,0 1,0-1,0 1,0-1,0 1,0-1,0 1,-1 0,0 1,-1-1,1 1,0 0,-2 1,0 1,-2 1,1 1,1 0,1 3,0-1,2 0,-1-3,1-1,0-1,1-2,-1 0,0-1,-1 0,-1 0,0 0,-1 2,0-1,-1 1,1 0,-2 1,0 2,0 0,1-1,0 0,1 0,0 0,-1-1,2 0,0 0,-1 1,0-1,0 1,-1 0,0 0,2-1,-1 1,0-1,-1 2,-1-1,0-1,0 0,-1 1,1 1,-1-1,0-1,-1 0,0 1,1 0,1-1,0 2,-2 0,-1-1,1-1,0 1,0 0,-2 0,1 1,0 0,1-2,1 1,-1 0,0 0,-2 1,0 1,0-1,1 1,1 0,0 0,-2 1,-3-1,-1 0,2 0,1 0,1 0,-1 0,-2 0,-2 0,-3 0,-1 0,1 0,3 0,3 0,2 0,2 0,0 0,0 0,-1 0,1 0,0 0,1 0,0 0,0 0,1 0,-1 0,1 0,-1 0,1 1,0 0,-1 0,1 0,-1 0,1 0,2 2,0-1,1 1,-1 0,0-1,-1 1,-1 0,0 1,1 0,1 1,0 1,3-2,1 0,3-2,0-1,1 0,1-1,0 0,0 0,0-1,-1 1,1 0,-1-1,-2-1,-1-2,0 2,-3 1,-1 3,-2 0,0 1,-1 0,0 0,0 1,1 1,1 0,-1-1,1 0,-1 0,0-1,1 1,0 0,2 1,0 0,0 0,1 1,0-1,0 1,0-1,0-1,1 0,-1 1,-1-1,-1 0,1 0,0 0,1 1,-2-1,0 0,-2 1,0-2,-1 0,0-1,0 0,1 0,1 2,0-1,-1 1,0 0,0-1,0 0,1 0,0 0,1 1,1 1,1 0,0 0,1 0,0-1,0 0,0 1,0 0,0 0,-1 1,1-2,1-1,1 1,-1-1,-1 1,0 0,0 1,-1 0,0 1,0-1,0 1,0 0,0-1,0 1,0 0,0-1,-1 1,0-1,0 1,0-1,0 1,0-1,-2 1,1-1,-1 1,1-1,0 1,0-1,1 1,0-1,0 1,1-1,0 1,0 0,1-1,-1 1,0-1,0 1,0-1,0 1,0-1,0 1,0-1,0 1,0-1,0 1,0-1,0 1,0-1,0 1,0-1,0 1,0-1,0 1,0 0,0-1,0 1,0-1,1 0,1-2,0 0,1 0,-1 0,1 0,0-1,1 0,-1 1,-1 0,1 0,0-1,0 1,2 0,0 0,0 0,0-1,0 2,2-2,1 1,1-2,1 0,0 0,-1-1,-1 1,-1 0,-1 0,1 0,1 0,2-1,0 0,1 0,-1 0,-2 0,-2 1,0 1,-1 1,3-1,2-1,1 1,0-1,0 2,-1-1,-1 0,-1 0,-1-1,-1-1,0 1,-1-1,0 1,1 1,-1 0,0 0,2 0,-1-1,1-1,0 1,-1-1,0 0,0 0,-1-1,1 1,-1 0,0 0,0 0,3 0,2 0,-1 0,-1 0,0 0,-1 0,-1 0,0 0,-1 0,1 0,-1 0,0 0,1 0,-1 0,1 0,-2-1,-1-1,0-1,-1-2,0 0,1 0,-1-1,-1 0,-1 2,-1 0,-3 2,0 0,-1 2,-1 0,1 0,-1 0,1 1,2 2,4 0,2 1,2-1,-1 0,-2-1,-2 0,-3 0,-1-2,-1 1,0 0,-2 1,0 0,0 0,0 0,0-1,1-1,-1 1,1 0,0 1,1 0,0 0,-1 0,-1-1,-2-1,-3 1,0-1,2 0,0 0,2-1,1 1,-1 0,-1 0,0 0,0 0,-1 0,1 0,0 0,2 0,0 0,1 0,-1 0,1 0,-1 0,1 0,-1 0,0 0,0 0,1 0</inkml:trace>
  <inkml:trace contextRef="#ctx0" brushRef="#br1" timeOffset="53110.8112">650 690</inkml:trace>
  <inkml:trace contextRef="#ctx0" brushRef="#br1" timeOffset="57447.0922">667 690</inkml:trace>
  <inkml:trace contextRef="#ctx0" brushRef="#br1" timeOffset="66630.2257">687 848,'2'0,"1"0,3 0,4 0,1 0,-1-1,-3-1,-6-1,-1-2,-3 0,-2 1,-1 0,0 1,-1 0,1 0,2-2,1 0,1-2,0-1,-2 0,1 0,0 0,1-1,0 1,2-1,-1 1,1-1,0 1,2 1,1 2,2 2,1 0,-2-1,0-1,2-2,-1 0,-2-1,0 0,-2 0,0-1,-1 1,0-1,1 1,1 0,0-1,-1 1,0 0,-1-1,2 1,2 0,-1-1,0 1,0 0,-2 0,0-1,1 2,2 2,-1 1,0-1,-1-1,1-1,0-1,-1-2,0 1</inkml:trace>
  <inkml:trace contextRef="#ctx0" brushRef="#br1" timeOffset="72158.0748">403 685,'1'0,"2"-2,0-4,0-8,0-14,-4-13,-6-12,-6-8,-7-8,-2-6,2 2,2 3,3 9,5 12,3 12,4 12,0 9,0 11,-3 11,-5 11,-2 7,-3 4,0 2,-4 0,-1-2,1-5,2-3,3-4,5-4,3-3</inkml:trace>
  <inkml:trace contextRef="#ctx0" brushRef="#br1" timeOffset="83024.672">0 485,'0'1,"0"1,1 1,3 0,3 1,2-1,1 1,1 0,1 1,-1 0,0-1,-2 0,-1 1,-1-2,-2 1,-1 0,-2 0,0 0,0-1,1 0,1 1,1-1,1-1,1-1,0 0,-1 0,1-1,-5 0,-5 0,-4-4,-3-4,-3-4,0-4,1 0,2 1,2 4,2 2,2 2,3 2,3 2,4 2,3 0,0 1,1 2,0-1,-2 1,0-1,-1 0,-1 0,-1 0,-1 1,-1 1,0 2,-1-1,1-1,-1 0,1 1,1 0,-1 0,0 2,0-1,0 1,0 2,0 1,1 1,-1 0,0 0,-1 0,0 0,1 0,-1-2,0 0,0-1,-1-1,-1 0,0-1,0 0,0 1,0-1,0 0,0 1,1-1,2 0,2-2,1 0,1 1,2-1,0-1,1-1,0 0,-2 0,0-1,-1 0,-1 0,0-1,-1 1,1 0,-1 0,1 0,0 0,2 0,2 0,1 0,0 0,-1 0,0 0,-2 0,0 0,-2 0,1 0,0 0,-1 0,2 0,1 0,0 0,1 0,0-1,-2 0,-1-1,0-1,1-1,1-1,0 0,-2-1,0 1,-3 1,0-1,0 1,0-1,1-1,-1 2,2 1,-1 1,0 0,2 3,0 1,-1 1,-1 1,0-1,0-1,0 0,0 0,1-1,-1 0,0 0,1 0,-1-1,1 1,0 1,-1 1,1-1,-1 0,1 2,-1 0,1 0,-1 0,1 0,-2-3,1-2,-1-2,0 0,1 0,1 1,2-1,1 0,1 0,-1 1,-1 0,-2-2,-2 1,0 1,1 0,-1 1,1 0,0 0,0-1,0 1,1 1,-1-1,-2-2,-1 0,-1-1,1-1,0 0,1 1,1-1,-2 1,0-2,-1 1,0 0,-1-1,-1 2,0-1,0 1,-2 0,1 1,1-1,-1 0,-1 2,0-1,-1 1,1 0,-2 1,0 0,0 1,0 0,-1 0,0 0,1 0,-1 0,0 1,0-1,-2 1,-1 1,0 0,1 0,0 0,2-1,-1 0,1-1,1 0,-1 0,1 1,1 1,0 0,-1 1,2 1,-1 0,0-1,0-1,-1-1,0-1,1 2,0 0,3 0,3 1,2 0,0-1</inkml:trace>
  <inkml:trace contextRef="#ctx0" brushRef="#br1" timeOffset="135678.0337">150 342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2:00:21.583"/>
    </inkml:context>
    <inkml:brush xml:id="br0">
      <inkml:brushProperty name="width" value="0.23333" units="cm"/>
      <inkml:brushProperty name="height" value="0.23333" units="cm"/>
      <inkml:brushProperty name="color" value="#FFFFFF"/>
      <inkml:brushProperty name="ignorePressure" value="1"/>
    </inkml:brush>
  </inkml:definitions>
  <inkml:trace contextRef="#ctx0" brushRef="#br0">1191 862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39.489"/>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3129 2490,'2'0,"2"0,0-2,0-2,1-2,-1-1,-1-2,-1-1,-1 0,0 0,0 0,0 0,3 0,0 0,-1 0,0 0,-1 0,-1 0,0 0,1 0,1 1,2-1,-2 0,0 1,-1-1,-2 0,1 1,-1-1,0 0,0 0,1 0,1 0,0 0,0 1,0-1,0 0,2 0,0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40.816"/>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3129 2257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54.567"/>
    </inkml:context>
    <inkml:brush xml:id="br0">
      <inkml:brushProperty name="width" value="0.03333" units="cm"/>
      <inkml:brushProperty name="height" value="0.03333" units="cm"/>
      <inkml:brushProperty name="color" value="#FFFFFF"/>
      <inkml:brushProperty name="ignorePressure" value="1"/>
    </inkml:brush>
  </inkml:definitions>
  <inkml:trace contextRef="#ctx0" brushRef="#br0">2839 2629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8:12.272"/>
    </inkml:context>
    <inkml:brush xml:id="br0">
      <inkml:brushProperty name="width" value="0.23333" units="cm"/>
      <inkml:brushProperty name="height" value="0.23333" units="cm"/>
      <inkml:brushProperty name="color" value="#FFFFFF"/>
      <inkml:brushProperty name="ignorePressure" value="1"/>
    </inkml:brush>
  </inkml:definitions>
  <inkml:trace contextRef="#ctx0" brushRef="#br0">3916 1546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2:00:11.263"/>
    </inkml:context>
    <inkml:brush xml:id="br0">
      <inkml:brushProperty name="width" value="0.23333" units="cm"/>
      <inkml:brushProperty name="height" value="0.23333" units="cm"/>
      <inkml:brushProperty name="color" value="#FFFFFF"/>
      <inkml:brushProperty name="ignorePressure" value="1"/>
    </inkml:brush>
  </inkml:definitions>
  <inkml:trace contextRef="#ctx0" brushRef="#br0">1715 1243,'0'0,"-2"0,-1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1:57:57.073"/>
    </inkml:context>
    <inkml:brush xml:id="br0">
      <inkml:brushProperty name="width" value="0.03333" units="cm"/>
      <inkml:brushProperty name="height" value="0.03333" units="cm"/>
      <inkml:brushProperty name="color" value="#FFFFFF"/>
      <inkml:brushProperty name="ignorePressure" value="1"/>
    </inkml:brush>
    <inkml:brush xml:id="br1">
      <inkml:brushProperty name="width" value="0.23333" units="cm"/>
      <inkml:brushProperty name="height" value="0.23333" units="cm"/>
      <inkml:brushProperty name="color" value="#FFFFFF"/>
      <inkml:brushProperty name="ignorePressure" value="1"/>
    </inkml:brush>
  </inkml:definitions>
  <inkml:trace contextRef="#ctx0" brushRef="#br0">757 668,'2'0,"3"0,3-5,2-10,6-11,3-9,4-7,1-2,-2 6,-3 6,-4 9,-9 7,-8 9,-8 11,-6 5,-6 3,-3 3,0 0,3 0,2 0,6-1,3 0,4-2,0-1,1-2,1-1,2 0,-1-2,-2 0,2 1,-2 0,-1 2,0-2,0 0,0-1,-1 0,2 1,1 0,1 2,3 0,3-2,4-1,2-2,2-2,2 0,1-2,-2-2,-3-2,-2-1</inkml:trace>
  <inkml:trace contextRef="#ctx0" brushRef="#br1" timeOffset="47328.1045">673 872,'1'0,"1"0,2 0,0 0,1 0,0-1,-2-1,0-1,1-1,-1-1,0-1,-1 1,1 1,0-1,0 0,1 0,0-2,0 1,-1-1,-1 1,0 0,-2 0,0 1,0-1,0-1,0 1,0-1,0 1,0-1,0 2,0-1,0 0,0 1,0-1,0 1,0-1,0 1,0-1,0 1,0-1,0 1,0-1,0 1,1 0,1 2,0 0,0-1,0 0,0 1,1 0,1 1,0 1,0 0,-1-2,0 1,1 0,0 1,-1-1,0-1,0 0,0 1,0 0,1-1,-1 1,-1-2,-1 0,0 0,-1-2,1 1,-2-1,1 1,0-1,0 0,0 1,0-1,0 1,0-1,0 1,0-1,0 1,0-1,0 1,0-1,0 0,1 2,1 0,0-1,1 1,-2-1,0 0,0-1,-1 1,0 0,1 0,1 2,1-1,-1 1,-1-1,0 0,0-1,-1 0,0 0,-2 1,1-1,0 1,-1-1,-1 0,0-1,-1 1,1-1,1 1,1-1,0 0,-2 1,1-1,-1 2,-1 0,1 1,0 0,1-1,1 0,0-1,1 0,0-1,0 1,0-1,1 0,-1 1,0-1,0 1,0-1,0 0,0 1,0-1,0 1,0-1,0 1,0-1,0 1,0-1,0 1,0-1,0 1,0-1,0 1,-1 0,0 1,-1-1,1 1,0 0,-2 1,0 1,-2 1,1 1,1 0,1 3,0-1,2 0,-1-3,1-1,0-1,1-2,-1 0,0-1,-1 0,-1 0,0 0,-1 2,0-1,-1 1,1 0,-2 1,0 2,0 0,1-1,0 0,1 0,0 0,-1-1,2 0,0 0,-1 1,0-1,0 1,-1 0,0 0,2-1,-1 1,0-1,-1 2,-1-1,0-1,0 0,-1 1,1 1,-1-1,0-1,-1 0,0 1,1 0,1-1,0 2,-2 0,-1-1,1-1,0 1,0 0,-2 0,1 1,0 0,1-2,1 1,-1 0,0 0,-2 1,0 1,0-1,1 1,1 0,0 0,-2 1,-3-1,-1 0,2 0,1 0,1 0,-1 0,-2 0,-2 0,-3 0,-1 0,1 0,3 0,3 0,2 0,2 0,0 0,0 0,-1 0,1 0,0 0,1 0,0 0,0 0,1 0,-1 0,1 0,-1 0,1 1,0 0,-1 0,1 0,-1 0,1 0,2 2,0-1,1 1,-1 0,0-1,-1 1,-1 0,0 1,1 0,1 1,0 1,3-2,1 0,3-2,0-1,1 0,1-1,0 0,0 0,0-1,-1 1,1 0,-1-1,-2-1,-1-2,0 2,-3 1,-1 3,-2 0,0 1,-1 0,0 0,0 1,1 1,1 0,-1-1,1 0,-1 0,0-1,1 1,0 0,2 1,0 0,0 0,1 1,0-1,0 1,0-1,0-1,1 0,-1 1,-1-1,-1 0,1 0,0 0,1 1,-2-1,0 0,-2 1,0-2,-1 0,0-1,0 0,1 0,1 2,0-1,-1 1,0 0,0-1,0 0,1 0,0 0,1 1,1 1,1 0,0 0,1 0,0-1,0 0,0 1,0 0,0 0,-1 1,1-2,1-1,1 1,-1-1,-1 1,0 0,0 1,-1 0,0 1,0-1,0 1,0 0,0-1,0 1,0 0,0-1,-1 1,0-1,0 1,0-1,0 1,0-1,-2 1,1-1,-1 1,1-1,0 1,0-1,1 1,0-1,0 1,1-1,0 1,0 0,1-1,-1 1,0-1,0 1,0-1,0 1,0-1,0 1,0-1,0 1,0-1,0 1,0-1,0 1,0-1,0 1,0-1,0 1,0-1,0 1,0 0,0-1,0 1,0-1,1 0,1-2,0 0,1 0,-1 0,1 0,0-1,1 0,-1 1,-1 0,1 0,0-1,0 1,2 0,0 0,0 0,0-1,0 2,2-2,1 1,1-2,1 0,0 0,-1-1,-1 1,-1 0,-1 0,1 0,1 0,2-1,0 0,1 0,-1 0,-2 0,-2 1,0 1,-1 1,3-1,2-1,1 1,0-1,0 2,-1-1,-1 0,-1 0,-1-1,-1-1,0 1,-1-1,0 1,1 1,-1 0,0 0,2 0,-1-1,1-1,0 1,-1-1,0 0,0 0,-1-1,1 1,-1 0,0 0,0 0,3 0,2 0,-1 0,-1 0,0 0,-1 0,-1 0,0 0,-1 0,1 0,-1 0,0 0,1 0,-1 0,1 0,-2-1,-1-1,0-1,-1-2,0 0,1 0,-1-1,-1 0,-1 2,-1 0,-3 2,0 0,-1 2,-1 0,1 0,-1 0,1 1,2 2,4 0,2 1,2-1,-1 0,-2-1,-2 0,-3 0,-1-2,-1 1,0 0,-2 1,0 0,0 0,0 0,0-1,1-1,-1 1,1 0,0 1,1 0,0 0,-1 0,-1-1,-2-1,-3 1,0-1,2 0,0 0,2-1,1 1,-1 0,-1 0,0 0,0 0,-1 0,1 0,0 0,2 0,0 0,1 0,-1 0,1 0,-1 0,1 0,-1 0,0 0,0 0,1 0</inkml:trace>
  <inkml:trace contextRef="#ctx0" brushRef="#br1" timeOffset="53110.8112">650 690</inkml:trace>
  <inkml:trace contextRef="#ctx0" brushRef="#br1" timeOffset="57447.0922">667 690</inkml:trace>
  <inkml:trace contextRef="#ctx0" brushRef="#br1" timeOffset="66630.2257">687 848,'2'0,"1"0,3 0,4 0,1 0,-1-1,-3-1,-6-1,-1-2,-3 0,-2 1,-1 0,0 1,-1 0,1 0,2-2,1 0,1-2,0-1,-2 0,1 0,0 0,1-1,0 1,2-1,-1 1,1-1,0 1,2 1,1 2,2 2,1 0,-2-1,0-1,2-2,-1 0,-2-1,0 0,-2 0,0-1,-1 1,0-1,1 1,1 0,0-1,-1 1,0 0,-1-1,2 1,2 0,-1-1,0 1,0 0,-2 0,0-1,1 2,2 2,-1 1,0-1,-1-1,1-1,0-1,-1-2,0 1</inkml:trace>
  <inkml:trace contextRef="#ctx0" brushRef="#br1" timeOffset="72158.0748">403 685,'1'0,"2"-2,0-4,0-8,0-14,-4-13,-6-12,-6-8,-7-8,-2-6,2 2,2 3,3 9,5 12,3 12,4 12,0 9,0 11,-3 11,-5 11,-2 7,-3 4,0 2,-4 0,-1-2,1-5,2-3,3-4,5-4,3-3</inkml:trace>
  <inkml:trace contextRef="#ctx0" brushRef="#br1" timeOffset="83024.672">0 485,'0'1,"0"1,1 1,3 0,3 1,2-1,1 1,1 0,1 1,-1 0,0-1,-2 0,-1 1,-1-2,-2 1,-1 0,-2 0,0 0,0-1,1 0,1 1,1-1,1-1,1-1,0 0,-1 0,1-1,-5 0,-5 0,-4-4,-3-4,-3-4,0-4,1 0,2 1,2 4,2 2,2 2,3 2,3 2,4 2,3 0,0 1,1 2,0-1,-2 1,0-1,-1 0,-1 0,-1 0,-1 1,-1 1,0 2,-1-1,1-1,-1 0,1 1,1 0,-1 0,0 2,0-1,0 1,0 2,0 1,1 1,-1 0,0 0,-1 0,0 0,1 0,-1-2,0 0,0-1,-1-1,-1 0,0-1,0 0,0 1,0-1,0 0,0 1,1-1,2 0,2-2,1 0,1 1,2-1,0-1,1-1,0 0,-2 0,0-1,-1 0,-1 0,0-1,-1 1,1 0,-1 0,1 0,0 0,2 0,2 0,1 0,0 0,-1 0,0 0,-2 0,0 0,-2 0,1 0,0 0,-1 0,2 0,1 0,0 0,1 0,0-1,-2 0,-1-1,0-1,1-1,1-1,0 0,-2-1,0 1,-3 1,0-1,0 1,0-1,1-1,-1 2,2 1,-1 1,0 0,2 3,0 1,-1 1,-1 1,0-1,0-1,0 0,0 0,1-1,-1 0,0 0,1 0,-1-1,1 1,0 1,-1 1,1-1,-1 0,1 2,-1 0,1 0,-1 0,1 0,-2-3,1-2,-1-2,0 0,1 0,1 1,2-1,1 0,1 0,-1 1,-1 0,-2-2,-2 1,0 1,1 0,-1 1,1 0,0 0,0-1,0 1,1 1,-1-1,-2-2,-1 0,-1-1,1-1,0 0,1 1,1-1,-2 1,0-2,-1 1,0 0,-1-1,-1 2,0-1,0 1,-2 0,1 1,1-1,-1 0,-1 2,0-1,-1 1,1 0,-2 1,0 0,0 1,0 0,-1 0,0 0,1 0,-1 0,0 1,0-1,-2 1,-1 1,0 0,1 0,0 0,2-1,-1 0,1-1,1 0,-1 0,1 1,1 1,0 0,-1 1,2 1,-1 0,0-1,0-1,-1-1,0-1,1 2,0 0,3 0,3 1,2 0,0-1</inkml:trace>
  <inkml:trace contextRef="#ctx0" brushRef="#br1" timeOffset="135678.0337">150 342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2T02:00:21.583"/>
    </inkml:context>
    <inkml:brush xml:id="br0">
      <inkml:brushProperty name="width" value="0.23333" units="cm"/>
      <inkml:brushProperty name="height" value="0.23333" units="cm"/>
      <inkml:brushProperty name="color" value="#FFFFFF"/>
      <inkml:brushProperty name="ignorePressure" value="1"/>
    </inkml:brush>
  </inkml:definitions>
  <inkml:trace contextRef="#ctx0" brushRef="#br0">1191 862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04ADAC-9A45-4018-95A2-67806ED31709}" type="datetimeFigureOut">
              <a:rPr lang="en-US" smtClean="0"/>
              <a:t>1/17/2018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419E4-BB41-4953-BC72-323C6950F25B}" type="slidenum">
              <a:rPr lang="en-US" smtClean="0"/>
              <a:t>‹#›</a:t>
            </a:fld>
            <a:endParaRPr lang="en-US"/>
          </a:p>
        </p:txBody>
      </p:sp>
    </p:spTree>
    <p:extLst>
      <p:ext uri="{BB962C8B-B14F-4D97-AF65-F5344CB8AC3E}">
        <p14:creationId xmlns:p14="http://schemas.microsoft.com/office/powerpoint/2010/main" val="2743757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solidFill>
                  <a:schemeClr val="bg2"/>
                </a:solidFill>
              </a:rPr>
              <a:t>Each node constructs a local coreset and passes it to its parent node. </a:t>
            </a:r>
          </a:p>
          <a:p>
            <a:pPr lvl="1"/>
            <a:r>
              <a:rPr lang="en-US" dirty="0">
                <a:solidFill>
                  <a:schemeClr val="bg2"/>
                </a:solidFill>
              </a:rPr>
              <a:t>The parent node then combines the incoming coresets and constructs a coreset on the combination of its child coresets. </a:t>
            </a:r>
          </a:p>
          <a:p>
            <a:pPr lvl="1"/>
            <a:r>
              <a:rPr lang="en-US" dirty="0">
                <a:solidFill>
                  <a:schemeClr val="bg2"/>
                </a:solidFill>
              </a:rPr>
              <a:t>This process continues until the root of the tree is reached. </a:t>
            </a:r>
          </a:p>
          <a:p>
            <a:endParaRPr lang="en-US" dirty="0"/>
          </a:p>
        </p:txBody>
      </p:sp>
      <p:sp>
        <p:nvSpPr>
          <p:cNvPr id="4" name="Slide Number Placeholder 3"/>
          <p:cNvSpPr>
            <a:spLocks noGrp="1"/>
          </p:cNvSpPr>
          <p:nvPr>
            <p:ph type="sldNum" sz="quarter" idx="10"/>
          </p:nvPr>
        </p:nvSpPr>
        <p:spPr/>
        <p:txBody>
          <a:bodyPr/>
          <a:lstStyle/>
          <a:p>
            <a:fld id="{048419E4-BB41-4953-BC72-323C6950F25B}" type="slidenum">
              <a:rPr lang="en-US" smtClean="0"/>
              <a:t>29</a:t>
            </a:fld>
            <a:endParaRPr lang="en-US"/>
          </a:p>
        </p:txBody>
      </p:sp>
    </p:spTree>
    <p:extLst>
      <p:ext uri="{BB962C8B-B14F-4D97-AF65-F5344CB8AC3E}">
        <p14:creationId xmlns:p14="http://schemas.microsoft.com/office/powerpoint/2010/main" val="1339111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solidFill>
                  <a:schemeClr val="bg2"/>
                </a:solidFill>
              </a:rPr>
              <a:t>Each node constructs a local coreset and passes it to its parent node. </a:t>
            </a:r>
          </a:p>
          <a:p>
            <a:pPr lvl="1"/>
            <a:r>
              <a:rPr lang="en-US" dirty="0">
                <a:solidFill>
                  <a:schemeClr val="bg2"/>
                </a:solidFill>
              </a:rPr>
              <a:t>The parent node then combines the incoming coresets and constructs a coreset on the combination of its child coresets. </a:t>
            </a:r>
          </a:p>
          <a:p>
            <a:pPr lvl="1"/>
            <a:r>
              <a:rPr lang="en-US" dirty="0">
                <a:solidFill>
                  <a:schemeClr val="bg2"/>
                </a:solidFill>
              </a:rPr>
              <a:t>This process continues until the root of the tree is reached. </a:t>
            </a:r>
          </a:p>
          <a:p>
            <a:endParaRPr lang="en-US" dirty="0"/>
          </a:p>
        </p:txBody>
      </p:sp>
      <p:sp>
        <p:nvSpPr>
          <p:cNvPr id="4" name="Slide Number Placeholder 3"/>
          <p:cNvSpPr>
            <a:spLocks noGrp="1"/>
          </p:cNvSpPr>
          <p:nvPr>
            <p:ph type="sldNum" sz="quarter" idx="10"/>
          </p:nvPr>
        </p:nvSpPr>
        <p:spPr/>
        <p:txBody>
          <a:bodyPr/>
          <a:lstStyle/>
          <a:p>
            <a:fld id="{048419E4-BB41-4953-BC72-323C6950F25B}" type="slidenum">
              <a:rPr lang="en-US" smtClean="0"/>
              <a:t>31</a:t>
            </a:fld>
            <a:endParaRPr lang="en-US"/>
          </a:p>
        </p:txBody>
      </p:sp>
    </p:spTree>
    <p:extLst>
      <p:ext uri="{BB962C8B-B14F-4D97-AF65-F5344CB8AC3E}">
        <p14:creationId xmlns:p14="http://schemas.microsoft.com/office/powerpoint/2010/main" val="3453848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2819400"/>
            <a:ext cx="9144000" cy="1470025"/>
          </a:xfrm>
        </p:spPr>
        <p:txBody>
          <a:bodyPr/>
          <a:lstStyle/>
          <a:p>
            <a:r>
              <a:rPr lang="en-US" dirty="0"/>
              <a:t>Click to edit Chapter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Topic title style</a:t>
            </a:r>
          </a:p>
        </p:txBody>
      </p:sp>
      <p:sp>
        <p:nvSpPr>
          <p:cNvPr id="3" name="Content Placeholder 2"/>
          <p:cNvSpPr>
            <a:spLocks noGrp="1"/>
          </p:cNvSpPr>
          <p:nvPr>
            <p:ph idx="1"/>
          </p:nvPr>
        </p:nvSpPr>
        <p:spPr>
          <a:xfrm>
            <a:off x="457200" y="1752600"/>
            <a:ext cx="8229600" cy="4038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Topic title style</a:t>
            </a:r>
          </a:p>
        </p:txBody>
      </p:sp>
      <p:sp>
        <p:nvSpPr>
          <p:cNvPr id="3" name="Content Placeholder 2"/>
          <p:cNvSpPr>
            <a:spLocks noGrp="1"/>
          </p:cNvSpPr>
          <p:nvPr>
            <p:ph sz="half" idx="1" hasCustomPrompt="1"/>
          </p:nvPr>
        </p:nvSpPr>
        <p:spPr>
          <a:xfrm>
            <a:off x="457200" y="1600201"/>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Topic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1600200"/>
            <a:ext cx="4038600" cy="41910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Topic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Topic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2819400"/>
            <a:ext cx="9144000" cy="1470025"/>
          </a:xfrm>
        </p:spPr>
        <p:txBody>
          <a:bodyPr/>
          <a:lstStyle/>
          <a:p>
            <a:r>
              <a:rPr lang="en-US" dirty="0"/>
              <a:t>Click to edit Chapter title style</a:t>
            </a:r>
          </a:p>
        </p:txBody>
      </p:sp>
    </p:spTree>
    <p:extLst>
      <p:ext uri="{BB962C8B-B14F-4D97-AF65-F5344CB8AC3E}">
        <p14:creationId xmlns:p14="http://schemas.microsoft.com/office/powerpoint/2010/main" val="1949917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E27D-3E42-4FD3-9A96-1962E40D8AA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1D41C19-1046-4CFB-B4A3-8B4D482D3C8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8812D82-6FFF-4CD8-84A0-F64B8FB5FCA3}"/>
              </a:ext>
            </a:extLst>
          </p:cNvPr>
          <p:cNvSpPr>
            <a:spLocks noGrp="1"/>
          </p:cNvSpPr>
          <p:nvPr>
            <p:ph type="dt" sz="half" idx="10"/>
          </p:nvPr>
        </p:nvSpPr>
        <p:spPr/>
        <p:txBody>
          <a:bodyPr/>
          <a:lstStyle/>
          <a:p>
            <a:fld id="{1CFC43C7-4BCA-4EE5-9698-14A8ED41BCD7}" type="datetimeFigureOut">
              <a:rPr lang="en-US" smtClean="0"/>
              <a:t>1/17/2018</a:t>
            </a:fld>
            <a:endParaRPr lang="en-US"/>
          </a:p>
        </p:txBody>
      </p:sp>
      <p:sp>
        <p:nvSpPr>
          <p:cNvPr id="5" name="Footer Placeholder 4">
            <a:extLst>
              <a:ext uri="{FF2B5EF4-FFF2-40B4-BE49-F238E27FC236}">
                <a16:creationId xmlns:a16="http://schemas.microsoft.com/office/drawing/2014/main" id="{12B4E9AF-EEA7-4D09-BBAB-D3012B7B0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93BA1-B9C2-4E43-8D7A-FC29E0AA18BC}"/>
              </a:ext>
            </a:extLst>
          </p:cNvPr>
          <p:cNvSpPr>
            <a:spLocks noGrp="1"/>
          </p:cNvSpPr>
          <p:nvPr>
            <p:ph type="sldNum" sz="quarter" idx="12"/>
          </p:nvPr>
        </p:nvSpPr>
        <p:spPr/>
        <p:txBody>
          <a:bodyPr/>
          <a:lstStyle/>
          <a:p>
            <a:fld id="{36AA380D-D318-4B02-A500-4C05A8C8F5B1}" type="slidenum">
              <a:rPr lang="en-US" smtClean="0"/>
              <a:t>‹#›</a:t>
            </a:fld>
            <a:endParaRPr lang="en-US"/>
          </a:p>
        </p:txBody>
      </p:sp>
    </p:spTree>
    <p:extLst>
      <p:ext uri="{BB962C8B-B14F-4D97-AF65-F5344CB8AC3E}">
        <p14:creationId xmlns:p14="http://schemas.microsoft.com/office/powerpoint/2010/main" val="1154806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139825"/>
            <a:ext cx="7772400" cy="1069975"/>
          </a:xfrm>
        </p:spPr>
        <p:txBody>
          <a:bodyPr lIns="91440" anchor="t" anchorCtr="0">
            <a:normAutofit/>
          </a:bodyPr>
          <a:lstStyle>
            <a:lvl1pPr>
              <a:defRPr sz="4800" b="1" i="0"/>
            </a:lvl1pPr>
          </a:lstStyle>
          <a:p>
            <a:r>
              <a:rPr lang="en-US" dirty="0"/>
              <a:t>Click to edit Title style</a:t>
            </a:r>
          </a:p>
        </p:txBody>
      </p:sp>
      <p:sp>
        <p:nvSpPr>
          <p:cNvPr id="3" name="Subtitle 2"/>
          <p:cNvSpPr>
            <a:spLocks noGrp="1"/>
          </p:cNvSpPr>
          <p:nvPr>
            <p:ph type="subTitle" idx="1" hasCustomPrompt="1"/>
          </p:nvPr>
        </p:nvSpPr>
        <p:spPr>
          <a:xfrm>
            <a:off x="457200" y="2209800"/>
            <a:ext cx="6400800" cy="1752600"/>
          </a:xfrm>
          <a:prstGeom prst="rect">
            <a:avLst/>
          </a:prstGeo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spTree>
    <p:extLst>
      <p:ext uri="{BB962C8B-B14F-4D97-AF65-F5344CB8AC3E}">
        <p14:creationId xmlns:p14="http://schemas.microsoft.com/office/powerpoint/2010/main" val="19161812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971800"/>
            <a:ext cx="8229600" cy="1143000"/>
          </a:xfrm>
          <a:prstGeom prst="rect">
            <a:avLst/>
          </a:prstGeom>
        </p:spPr>
        <p:txBody>
          <a:bodyPr vert="horz" lIns="91440" tIns="45720" rIns="91440" bIns="45720" rtlCol="0" anchor="ctr">
            <a:normAutofit/>
          </a:bodyPr>
          <a:lstStyle/>
          <a:p>
            <a:r>
              <a:rPr lang="en-US" dirty="0"/>
              <a:t>Click to edit Chapter title style</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457200" rtl="0" eaLnBrk="1" latinLnBrk="0" hangingPunct="1">
        <a:spcBef>
          <a:spcPct val="0"/>
        </a:spcBef>
        <a:buNone/>
        <a:defRPr sz="4800" b="1" i="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27037"/>
            <a:ext cx="8229600" cy="1143000"/>
          </a:xfrm>
          <a:prstGeom prst="rect">
            <a:avLst/>
          </a:prstGeom>
        </p:spPr>
        <p:txBody>
          <a:bodyPr vert="horz" lIns="91440" tIns="45720" rIns="91440" bIns="45720" rtlCol="0" anchor="ctr">
            <a:normAutofit/>
          </a:bodyPr>
          <a:lstStyle/>
          <a:p>
            <a:r>
              <a:rPr lang="en-US" dirty="0"/>
              <a:t>Click to edit Topic title style</a:t>
            </a:r>
          </a:p>
        </p:txBody>
      </p:sp>
      <p:sp>
        <p:nvSpPr>
          <p:cNvPr id="3" name="Text Placeholder 2"/>
          <p:cNvSpPr>
            <a:spLocks noGrp="1"/>
          </p:cNvSpPr>
          <p:nvPr>
            <p:ph type="body" idx="1"/>
          </p:nvPr>
        </p:nvSpPr>
        <p:spPr>
          <a:xfrm>
            <a:off x="457200" y="1752600"/>
            <a:ext cx="8229600" cy="3962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60" r:id="rId5"/>
    <p:sldLayoutId id="2147483661" r:id="rId6"/>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31808241"/>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457200" rtl="0" eaLnBrk="1" latinLnBrk="0" hangingPunct="1">
        <a:spcBef>
          <a:spcPct val="0"/>
        </a:spcBef>
        <a:buNone/>
        <a:defRPr sz="4800" b="1" i="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1.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3.xml"/><Relationship Id="rId7" Type="http://schemas.openxmlformats.org/officeDocument/2006/relationships/image" Target="../media/image50.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4.xml"/><Relationship Id="rId7" Type="http://schemas.openxmlformats.org/officeDocument/2006/relationships/image" Target="../media/image70.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5.xml"/><Relationship Id="rId7" Type="http://schemas.openxmlformats.org/officeDocument/2006/relationships/image" Target="../media/image23.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6.xml"/><Relationship Id="rId7" Type="http://schemas.openxmlformats.org/officeDocument/2006/relationships/image" Target="../media/image91.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7.xml"/><Relationship Id="rId7" Type="http://schemas.openxmlformats.org/officeDocument/2006/relationships/image" Target="../media/image24.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8.xml"/><Relationship Id="rId7" Type="http://schemas.openxmlformats.org/officeDocument/2006/relationships/image" Target="../media/image120.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27.png"/></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9.xml"/><Relationship Id="rId7" Type="http://schemas.openxmlformats.org/officeDocument/2006/relationships/image" Target="../media/image20.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harshadrai/Distributed_kMeans"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8.png"/><Relationship Id="rId7" Type="http://schemas.openxmlformats.org/officeDocument/2006/relationships/diagramColors" Target="../diagrams/colors10.xm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54.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01.png"/><Relationship Id="rId7" Type="http://schemas.openxmlformats.org/officeDocument/2006/relationships/image" Target="../media/image240.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231.png"/><Relationship Id="rId11" Type="http://schemas.openxmlformats.org/officeDocument/2006/relationships/image" Target="../media/image280.png"/><Relationship Id="rId5" Type="http://schemas.openxmlformats.org/officeDocument/2006/relationships/image" Target="../media/image221.png"/><Relationship Id="rId10" Type="http://schemas.openxmlformats.org/officeDocument/2006/relationships/image" Target="../media/image270.png"/><Relationship Id="rId4" Type="http://schemas.openxmlformats.org/officeDocument/2006/relationships/image" Target="../media/image212.png"/><Relationship Id="rId9" Type="http://schemas.openxmlformats.org/officeDocument/2006/relationships/image" Target="../media/image260.png"/></Relationships>
</file>

<file path=ppt/slides/_rels/slide55.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30.png"/><Relationship Id="rId7" Type="http://schemas.openxmlformats.org/officeDocument/2006/relationships/image" Target="../media/image231.png"/><Relationship Id="rId12" Type="http://schemas.openxmlformats.org/officeDocument/2006/relationships/image" Target="../media/image280.png"/><Relationship Id="rId2" Type="http://schemas.openxmlformats.org/officeDocument/2006/relationships/image" Target="../media/image290.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270.png"/><Relationship Id="rId5" Type="http://schemas.openxmlformats.org/officeDocument/2006/relationships/image" Target="../media/image212.png"/><Relationship Id="rId10" Type="http://schemas.openxmlformats.org/officeDocument/2006/relationships/image" Target="../media/image260.png"/><Relationship Id="rId4" Type="http://schemas.openxmlformats.org/officeDocument/2006/relationships/image" Target="../media/image31.png"/><Relationship Id="rId9" Type="http://schemas.openxmlformats.org/officeDocument/2006/relationships/image" Target="../media/image250.png"/></Relationships>
</file>

<file path=ppt/slides/_rels/slide5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80.png"/><Relationship Id="rId3" Type="http://schemas.openxmlformats.org/officeDocument/2006/relationships/image" Target="../media/image34.png"/><Relationship Id="rId7" Type="http://schemas.openxmlformats.org/officeDocument/2006/relationships/image" Target="../media/image221.png"/><Relationship Id="rId12" Type="http://schemas.openxmlformats.org/officeDocument/2006/relationships/image" Target="../media/image270.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212.png"/><Relationship Id="rId11" Type="http://schemas.openxmlformats.org/officeDocument/2006/relationships/image" Target="../media/image260.png"/><Relationship Id="rId5" Type="http://schemas.openxmlformats.org/officeDocument/2006/relationships/image" Target="../media/image36.png"/><Relationship Id="rId10" Type="http://schemas.openxmlformats.org/officeDocument/2006/relationships/image" Target="../media/image250.png"/><Relationship Id="rId4" Type="http://schemas.openxmlformats.org/officeDocument/2006/relationships/image" Target="../media/image35.png"/><Relationship Id="rId9" Type="http://schemas.openxmlformats.org/officeDocument/2006/relationships/image" Target="../media/image240.png"/></Relationships>
</file>

<file path=ppt/slides/_rels/slide57.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2.png"/><Relationship Id="rId7" Type="http://schemas.openxmlformats.org/officeDocument/2006/relationships/image" Target="../media/image250.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231.png"/><Relationship Id="rId10" Type="http://schemas.openxmlformats.org/officeDocument/2006/relationships/image" Target="../media/image280.png"/><Relationship Id="rId4" Type="http://schemas.openxmlformats.org/officeDocument/2006/relationships/image" Target="../media/image221.png"/><Relationship Id="rId9" Type="http://schemas.openxmlformats.org/officeDocument/2006/relationships/image" Target="../media/image270.png"/></Relationships>
</file>

<file path=ppt/slides/_rels/slide5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png"/><Relationship Id="rId7" Type="http://schemas.openxmlformats.org/officeDocument/2006/relationships/image" Target="../media/image24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231.png"/><Relationship Id="rId11" Type="http://schemas.openxmlformats.org/officeDocument/2006/relationships/image" Target="../media/image280.png"/><Relationship Id="rId5" Type="http://schemas.openxmlformats.org/officeDocument/2006/relationships/image" Target="../media/image221.png"/><Relationship Id="rId10" Type="http://schemas.openxmlformats.org/officeDocument/2006/relationships/image" Target="../media/image270.png"/><Relationship Id="rId4" Type="http://schemas.openxmlformats.org/officeDocument/2006/relationships/image" Target="../media/image212.png"/><Relationship Id="rId9" Type="http://schemas.openxmlformats.org/officeDocument/2006/relationships/image" Target="../media/image260.png"/></Relationships>
</file>

<file path=ppt/slides/_rels/slide5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2.png"/><Relationship Id="rId7" Type="http://schemas.openxmlformats.org/officeDocument/2006/relationships/image" Target="../media/image250.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240.png"/><Relationship Id="rId5" Type="http://schemas.openxmlformats.org/officeDocument/2006/relationships/image" Target="../media/image231.png"/><Relationship Id="rId10" Type="http://schemas.openxmlformats.org/officeDocument/2006/relationships/image" Target="../media/image280.png"/><Relationship Id="rId4" Type="http://schemas.openxmlformats.org/officeDocument/2006/relationships/image" Target="../media/image221.png"/><Relationship Id="rId9"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diagramLayout" Target="../diagrams/layout100.xml"/><Relationship Id="rId13" Type="http://schemas.openxmlformats.org/officeDocument/2006/relationships/image" Target="../media/image52.png"/><Relationship Id="rId3" Type="http://schemas.openxmlformats.org/officeDocument/2006/relationships/diagramLayout" Target="../diagrams/layout11.xml"/><Relationship Id="rId7" Type="http://schemas.openxmlformats.org/officeDocument/2006/relationships/diagramData" Target="../diagrams/data110.xml"/><Relationship Id="rId12" Type="http://schemas.openxmlformats.org/officeDocument/2006/relationships/image" Target="../media/image20.png"/><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11" Type="http://schemas.openxmlformats.org/officeDocument/2006/relationships/image" Target="../media/image51.png"/><Relationship Id="rId5" Type="http://schemas.openxmlformats.org/officeDocument/2006/relationships/diagramColors" Target="../diagrams/colors11.xml"/><Relationship Id="rId10" Type="http://schemas.openxmlformats.org/officeDocument/2006/relationships/diagramColors" Target="../diagrams/colors100.xml"/><Relationship Id="rId4" Type="http://schemas.openxmlformats.org/officeDocument/2006/relationships/diagramQuickStyle" Target="../diagrams/quickStyle11.xml"/><Relationship Id="rId9" Type="http://schemas.openxmlformats.org/officeDocument/2006/relationships/diagramQuickStyle" Target="../diagrams/quickStyle100.xml"/></Relationships>
</file>

<file path=ppt/slides/_rels/slide6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8.png"/><Relationship Id="rId7" Type="http://schemas.openxmlformats.org/officeDocument/2006/relationships/diagramColors" Target="../diagrams/colors12.xml"/><Relationship Id="rId12" Type="http://schemas.openxmlformats.org/officeDocument/2006/relationships/diagramColors" Target="../diagrams/colors110.xml"/><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diagramQuickStyle" Target="../diagrams/quickStyle12.xml"/><Relationship Id="rId11" Type="http://schemas.openxmlformats.org/officeDocument/2006/relationships/diagramQuickStyle" Target="../diagrams/quickStyle110.xml"/><Relationship Id="rId5" Type="http://schemas.openxmlformats.org/officeDocument/2006/relationships/diagramLayout" Target="../diagrams/layout12.xml"/><Relationship Id="rId10" Type="http://schemas.openxmlformats.org/officeDocument/2006/relationships/diagramLayout" Target="../diagrams/layout110.xml"/><Relationship Id="rId4" Type="http://schemas.openxmlformats.org/officeDocument/2006/relationships/diagramData" Target="../diagrams/data12.xml"/><Relationship Id="rId9" Type="http://schemas.openxmlformats.org/officeDocument/2006/relationships/diagramData" Target="../diagrams/data13.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3.xml"/><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diagramColors" Target="../diagrams/colors13.xml"/><Relationship Id="rId11" Type="http://schemas.openxmlformats.org/officeDocument/2006/relationships/diagramColors" Target="../diagrams/colors120.xml"/><Relationship Id="rId5" Type="http://schemas.openxmlformats.org/officeDocument/2006/relationships/diagramQuickStyle" Target="../diagrams/quickStyle13.xml"/><Relationship Id="rId10" Type="http://schemas.openxmlformats.org/officeDocument/2006/relationships/diagramQuickStyle" Target="../diagrams/quickStyle120.xml"/><Relationship Id="rId4" Type="http://schemas.openxmlformats.org/officeDocument/2006/relationships/diagramLayout" Target="../diagrams/layout13.xml"/><Relationship Id="rId9" Type="http://schemas.openxmlformats.org/officeDocument/2006/relationships/diagramLayout" Target="../diagrams/layout120.xml"/></Relationships>
</file>

<file path=ppt/slides/_rels/slide64.xml.rels><?xml version="1.0" encoding="UTF-8" standalone="yes"?>
<Relationships xmlns="http://schemas.openxmlformats.org/package/2006/relationships"><Relationship Id="rId8" Type="http://schemas.openxmlformats.org/officeDocument/2006/relationships/diagramLayout" Target="../diagrams/layout130.xml"/><Relationship Id="rId3" Type="http://schemas.openxmlformats.org/officeDocument/2006/relationships/diagramLayout" Target="../diagrams/layout14.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5.xml"/><Relationship Id="rId6" Type="http://schemas.microsoft.com/office/2007/relationships/diagramDrawing" Target="../diagrams/drawing14.xml"/><Relationship Id="rId5" Type="http://schemas.openxmlformats.org/officeDocument/2006/relationships/diagramColors" Target="../diagrams/colors14.xml"/><Relationship Id="rId10" Type="http://schemas.openxmlformats.org/officeDocument/2006/relationships/diagramColors" Target="../diagrams/colors130.xml"/><Relationship Id="rId4" Type="http://schemas.openxmlformats.org/officeDocument/2006/relationships/diagramQuickStyle" Target="../diagrams/quickStyle14.xml"/><Relationship Id="rId9" Type="http://schemas.openxmlformats.org/officeDocument/2006/relationships/diagramQuickStyle" Target="../diagrams/quickStyle1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8" Type="http://schemas.openxmlformats.org/officeDocument/2006/relationships/diagramLayout" Target="../diagrams/layout140.xml"/><Relationship Id="rId3" Type="http://schemas.openxmlformats.org/officeDocument/2006/relationships/diagramLayout" Target="../diagrams/layout15.xml"/><Relationship Id="rId7" Type="http://schemas.openxmlformats.org/officeDocument/2006/relationships/diagramData" Target="../diagrams/data19.xml"/><Relationship Id="rId2" Type="http://schemas.openxmlformats.org/officeDocument/2006/relationships/diagramData" Target="../diagrams/data18.xml"/><Relationship Id="rId1" Type="http://schemas.openxmlformats.org/officeDocument/2006/relationships/slideLayout" Target="../slideLayouts/slideLayout5.xml"/><Relationship Id="rId6" Type="http://schemas.microsoft.com/office/2007/relationships/diagramDrawing" Target="../diagrams/drawing15.xml"/><Relationship Id="rId11" Type="http://schemas.openxmlformats.org/officeDocument/2006/relationships/image" Target="../media/image63.png"/><Relationship Id="rId5" Type="http://schemas.openxmlformats.org/officeDocument/2006/relationships/diagramColors" Target="../diagrams/colors15.xml"/><Relationship Id="rId10" Type="http://schemas.openxmlformats.org/officeDocument/2006/relationships/diagramColors" Target="../diagrams/colors140.xml"/><Relationship Id="rId4" Type="http://schemas.openxmlformats.org/officeDocument/2006/relationships/diagramQuickStyle" Target="../diagrams/quickStyle15.xml"/><Relationship Id="rId9" Type="http://schemas.openxmlformats.org/officeDocument/2006/relationships/diagramQuickStyle" Target="../diagrams/quickStyle140.xml"/></Relationships>
</file>

<file path=ppt/slides/_rels/slide67.xml.rels><?xml version="1.0" encoding="UTF-8" standalone="yes"?>
<Relationships xmlns="http://schemas.openxmlformats.org/package/2006/relationships"><Relationship Id="rId8" Type="http://schemas.openxmlformats.org/officeDocument/2006/relationships/diagramLayout" Target="../diagrams/layout150.xml"/><Relationship Id="rId3" Type="http://schemas.openxmlformats.org/officeDocument/2006/relationships/diagramLayout" Target="../diagrams/layout16.xml"/><Relationship Id="rId7" Type="http://schemas.openxmlformats.org/officeDocument/2006/relationships/diagramData" Target="../diagrams/data21.xml"/><Relationship Id="rId2" Type="http://schemas.openxmlformats.org/officeDocument/2006/relationships/diagramData" Target="../diagrams/data20.xml"/><Relationship Id="rId1" Type="http://schemas.openxmlformats.org/officeDocument/2006/relationships/slideLayout" Target="../slideLayouts/slideLayout5.xml"/><Relationship Id="rId6" Type="http://schemas.microsoft.com/office/2007/relationships/diagramDrawing" Target="../diagrams/drawing16.xml"/><Relationship Id="rId11" Type="http://schemas.openxmlformats.org/officeDocument/2006/relationships/image" Target="../media/image68.png"/><Relationship Id="rId5" Type="http://schemas.openxmlformats.org/officeDocument/2006/relationships/diagramColors" Target="../diagrams/colors16.xml"/><Relationship Id="rId10" Type="http://schemas.openxmlformats.org/officeDocument/2006/relationships/diagramColors" Target="../diagrams/colors150.xml"/><Relationship Id="rId4" Type="http://schemas.openxmlformats.org/officeDocument/2006/relationships/diagramQuickStyle" Target="../diagrams/quickStyle16.xml"/><Relationship Id="rId9" Type="http://schemas.openxmlformats.org/officeDocument/2006/relationships/diagramQuickStyle" Target="../diagrams/quickStyle150.xml"/></Relationships>
</file>

<file path=ppt/slides/_rels/slide68.xml.rels><?xml version="1.0" encoding="UTF-8" standalone="yes"?>
<Relationships xmlns="http://schemas.openxmlformats.org/package/2006/relationships"><Relationship Id="rId8" Type="http://schemas.openxmlformats.org/officeDocument/2006/relationships/diagramLayout" Target="../diagrams/layout160.xml"/><Relationship Id="rId3" Type="http://schemas.openxmlformats.org/officeDocument/2006/relationships/diagramLayout" Target="../diagrams/layout17.xml"/><Relationship Id="rId7" Type="http://schemas.openxmlformats.org/officeDocument/2006/relationships/diagramData" Target="../diagrams/data23.xml"/><Relationship Id="rId12" Type="http://schemas.openxmlformats.org/officeDocument/2006/relationships/image" Target="../media/image74.png"/><Relationship Id="rId2" Type="http://schemas.openxmlformats.org/officeDocument/2006/relationships/diagramData" Target="../diagrams/data22.xml"/><Relationship Id="rId1" Type="http://schemas.openxmlformats.org/officeDocument/2006/relationships/slideLayout" Target="../slideLayouts/slideLayout5.xml"/><Relationship Id="rId6" Type="http://schemas.microsoft.com/office/2007/relationships/diagramDrawing" Target="../diagrams/drawing17.xml"/><Relationship Id="rId11" Type="http://schemas.openxmlformats.org/officeDocument/2006/relationships/image" Target="../media/image73.png"/><Relationship Id="rId5" Type="http://schemas.openxmlformats.org/officeDocument/2006/relationships/diagramColors" Target="../diagrams/colors17.xml"/><Relationship Id="rId10" Type="http://schemas.openxmlformats.org/officeDocument/2006/relationships/diagramColors" Target="../diagrams/colors160.xml"/><Relationship Id="rId4" Type="http://schemas.openxmlformats.org/officeDocument/2006/relationships/diagramQuickStyle" Target="../diagrams/quickStyle17.xml"/><Relationship Id="rId9" Type="http://schemas.openxmlformats.org/officeDocument/2006/relationships/diagramQuickStyle" Target="../diagrams/quickStyle16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5.xml"/><Relationship Id="rId18" Type="http://schemas.openxmlformats.org/officeDocument/2006/relationships/image" Target="../media/image11.png"/><Relationship Id="rId3" Type="http://schemas.openxmlformats.org/officeDocument/2006/relationships/image" Target="../media/image5.png"/><Relationship Id="rId21" Type="http://schemas.openxmlformats.org/officeDocument/2006/relationships/customXml" Target="../ink/ink9.xml"/><Relationship Id="rId7" Type="http://schemas.openxmlformats.org/officeDocument/2006/relationships/customXml" Target="../ink/ink1.xml"/><Relationship Id="rId12" Type="http://schemas.openxmlformats.org/officeDocument/2006/relationships/customXml" Target="../ink/ink4.xml"/><Relationship Id="rId17" Type="http://schemas.openxmlformats.org/officeDocument/2006/relationships/customXml" Target="../ink/ink7.xml"/><Relationship Id="rId2" Type="http://schemas.openxmlformats.org/officeDocument/2006/relationships/image" Target="../media/image3.png"/><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customXml" Target="../ink/ink6.xml"/><Relationship Id="rId10" Type="http://schemas.openxmlformats.org/officeDocument/2006/relationships/customXml" Target="../ink/ink3.xml"/><Relationship Id="rId19" Type="http://schemas.openxmlformats.org/officeDocument/2006/relationships/customXml" Target="../ink/ink8.xml"/><Relationship Id="rId4" Type="http://schemas.microsoft.com/office/2007/relationships/hdphoto" Target="../media/hdphoto1.wdp"/><Relationship Id="rId9" Type="http://schemas.openxmlformats.org/officeDocument/2006/relationships/customXml" Target="../ink/ink2.xml"/><Relationship Id="rId14" Type="http://schemas.openxmlformats.org/officeDocument/2006/relationships/image" Target="../media/image9.png"/><Relationship Id="rId22"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14.xml"/><Relationship Id="rId18" Type="http://schemas.openxmlformats.org/officeDocument/2006/relationships/image" Target="../media/image11.png"/><Relationship Id="rId3" Type="http://schemas.openxmlformats.org/officeDocument/2006/relationships/image" Target="../media/image5.png"/><Relationship Id="rId21" Type="http://schemas.openxmlformats.org/officeDocument/2006/relationships/customXml" Target="../ink/ink18.xml"/><Relationship Id="rId7" Type="http://schemas.openxmlformats.org/officeDocument/2006/relationships/customXml" Target="../ink/ink10.xml"/><Relationship Id="rId12" Type="http://schemas.openxmlformats.org/officeDocument/2006/relationships/customXml" Target="../ink/ink13.xml"/><Relationship Id="rId17" Type="http://schemas.openxmlformats.org/officeDocument/2006/relationships/customXml" Target="../ink/ink16.xml"/><Relationship Id="rId2" Type="http://schemas.openxmlformats.org/officeDocument/2006/relationships/image" Target="../media/image3.png"/><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customXml" Target="../ink/ink15.xml"/><Relationship Id="rId23" Type="http://schemas.openxmlformats.org/officeDocument/2006/relationships/image" Target="../media/image14.png"/><Relationship Id="rId10" Type="http://schemas.openxmlformats.org/officeDocument/2006/relationships/customXml" Target="../ink/ink12.xml"/><Relationship Id="rId19" Type="http://schemas.openxmlformats.org/officeDocument/2006/relationships/customXml" Target="../ink/ink17.xml"/><Relationship Id="rId4" Type="http://schemas.microsoft.com/office/2007/relationships/hdphoto" Target="../media/hdphoto1.wdp"/><Relationship Id="rId9" Type="http://schemas.openxmlformats.org/officeDocument/2006/relationships/customXml" Target="../ink/ink11.xml"/><Relationship Id="rId14" Type="http://schemas.openxmlformats.org/officeDocument/2006/relationships/image" Target="../media/image9.png"/><Relationship Id="rId22"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5.xml"/><Relationship Id="rId4" Type="http://schemas.openxmlformats.org/officeDocument/2006/relationships/image" Target="../media/image74.JPG"/></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23.xml"/><Relationship Id="rId18" Type="http://schemas.openxmlformats.org/officeDocument/2006/relationships/image" Target="../media/image11.png"/><Relationship Id="rId3" Type="http://schemas.openxmlformats.org/officeDocument/2006/relationships/image" Target="../media/image5.png"/><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customXml" Target="../ink/ink25.xml"/><Relationship Id="rId2" Type="http://schemas.openxmlformats.org/officeDocument/2006/relationships/image" Target="../media/image3.png"/><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png"/><Relationship Id="rId24" Type="http://schemas.openxmlformats.org/officeDocument/2006/relationships/image" Target="../media/image15.png"/><Relationship Id="rId5" Type="http://schemas.openxmlformats.org/officeDocument/2006/relationships/image" Target="../media/image4.png"/><Relationship Id="rId15" Type="http://schemas.openxmlformats.org/officeDocument/2006/relationships/customXml" Target="../ink/ink24.xml"/><Relationship Id="rId23" Type="http://schemas.openxmlformats.org/officeDocument/2006/relationships/image" Target="../media/image14.png"/><Relationship Id="rId10" Type="http://schemas.openxmlformats.org/officeDocument/2006/relationships/customXml" Target="../ink/ink21.xml"/><Relationship Id="rId19" Type="http://schemas.openxmlformats.org/officeDocument/2006/relationships/customXml" Target="../ink/ink26.xml"/><Relationship Id="rId4" Type="http://schemas.microsoft.com/office/2007/relationships/hdphoto" Target="../media/hdphoto1.wdp"/><Relationship Id="rId9" Type="http://schemas.openxmlformats.org/officeDocument/2006/relationships/customXml" Target="../ink/ink20.xml"/><Relationship Id="rId14" Type="http://schemas.openxmlformats.org/officeDocument/2006/relationships/image" Target="../media/image9.png"/><Relationship Id="rId2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ctrTitle"/>
          </p:nvPr>
        </p:nvSpPr>
        <p:spPr>
          <a:xfrm>
            <a:off x="457200" y="1139825"/>
            <a:ext cx="8077200" cy="2136775"/>
          </a:xfrm>
        </p:spPr>
        <p:txBody>
          <a:bodyPr>
            <a:normAutofit/>
          </a:bodyPr>
          <a:lstStyle/>
          <a:p>
            <a:pPr algn="ctr"/>
            <a:r>
              <a:rPr lang="en-IN" sz="3200" dirty="0"/>
              <a:t>Distributed k-Means and k-Median Clustering on General Topologies</a:t>
            </a:r>
            <a:br>
              <a:rPr lang="en-IN" sz="3200" dirty="0"/>
            </a:br>
            <a:r>
              <a:rPr lang="en-IN" sz="2400" dirty="0"/>
              <a:t>Maria Florina </a:t>
            </a:r>
            <a:r>
              <a:rPr lang="en-IN" sz="2400" dirty="0" err="1"/>
              <a:t>Balcan</a:t>
            </a:r>
            <a:r>
              <a:rPr lang="en-IN" sz="2400" dirty="0"/>
              <a:t>, Steven Ehrlich, </a:t>
            </a:r>
            <a:r>
              <a:rPr lang="en-IN" sz="2400" dirty="0" err="1"/>
              <a:t>Yingyu</a:t>
            </a:r>
            <a:r>
              <a:rPr lang="en-IN" sz="2400" dirty="0"/>
              <a:t> </a:t>
            </a:r>
            <a:r>
              <a:rPr lang="en-IN" sz="2400" dirty="0" err="1"/>
              <a:t>Liangz</a:t>
            </a:r>
            <a:endParaRPr lang="en-US" sz="1600" dirty="0"/>
          </a:p>
        </p:txBody>
      </p:sp>
      <p:sp>
        <p:nvSpPr>
          <p:cNvPr id="39" name="Subtitle 38"/>
          <p:cNvSpPr>
            <a:spLocks noGrp="1"/>
          </p:cNvSpPr>
          <p:nvPr>
            <p:ph type="subTitle" idx="1"/>
          </p:nvPr>
        </p:nvSpPr>
        <p:spPr>
          <a:xfrm>
            <a:off x="4572000" y="3243776"/>
            <a:ext cx="4343400" cy="2014024"/>
          </a:xfrm>
        </p:spPr>
        <p:txBody>
          <a:bodyPr>
            <a:normAutofit fontScale="25000" lnSpcReduction="20000"/>
          </a:bodyPr>
          <a:lstStyle/>
          <a:p>
            <a:r>
              <a:rPr lang="en-IN" sz="7400" b="1" dirty="0">
                <a:latin typeface="Garamond" panose="02020404030301010803" pitchFamily="18" charset="0"/>
              </a:rPr>
              <a:t>Presented by:</a:t>
            </a:r>
          </a:p>
          <a:p>
            <a:r>
              <a:rPr lang="en-IN" sz="7400" dirty="0">
                <a:latin typeface="Garamond" panose="02020404030301010803" pitchFamily="18" charset="0"/>
              </a:rPr>
              <a:t>Aishwarya Anandan (aananda2)</a:t>
            </a:r>
          </a:p>
          <a:p>
            <a:r>
              <a:rPr lang="en-IN" sz="7400" dirty="0">
                <a:latin typeface="Garamond" panose="02020404030301010803" pitchFamily="18" charset="0"/>
              </a:rPr>
              <a:t>Harshad Rai (hrrai2)</a:t>
            </a:r>
          </a:p>
          <a:p>
            <a:r>
              <a:rPr lang="en-IN" sz="7400" dirty="0">
                <a:latin typeface="Garamond" panose="02020404030301010803" pitchFamily="18" charset="0"/>
              </a:rPr>
              <a:t>Rachneet Kaur (rk4)</a:t>
            </a:r>
          </a:p>
          <a:p>
            <a:r>
              <a:rPr lang="en-IN" sz="7400" dirty="0">
                <a:latin typeface="Garamond" panose="02020404030301010803" pitchFamily="18" charset="0"/>
              </a:rPr>
              <a:t>Vipul Satone(vsatone2)</a:t>
            </a:r>
          </a:p>
          <a:p>
            <a:br>
              <a:rPr lang="en-IN" dirty="0"/>
            </a:br>
            <a:endParaRPr lang="en-US" dirty="0"/>
          </a:p>
        </p:txBody>
      </p:sp>
    </p:spTree>
    <p:extLst>
      <p:ext uri="{BB962C8B-B14F-4D97-AF65-F5344CB8AC3E}">
        <p14:creationId xmlns:p14="http://schemas.microsoft.com/office/powerpoint/2010/main" val="788483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4633B0-7047-4C67-9F35-21F6AEBFAD5A}"/>
              </a:ext>
            </a:extLst>
          </p:cNvPr>
          <p:cNvSpPr>
            <a:spLocks noGrp="1"/>
          </p:cNvSpPr>
          <p:nvPr>
            <p:ph type="title"/>
          </p:nvPr>
        </p:nvSpPr>
        <p:spPr/>
        <p:txBody>
          <a:bodyPr/>
          <a:lstStyle/>
          <a:p>
            <a:r>
              <a:rPr lang="en-US" dirty="0"/>
              <a:t>What is a coreset/ ϵ-coreset?</a:t>
            </a:r>
          </a:p>
        </p:txBody>
      </p:sp>
      <p:sp>
        <p:nvSpPr>
          <p:cNvPr id="6" name="Content Placeholder 5">
            <a:extLst>
              <a:ext uri="{FF2B5EF4-FFF2-40B4-BE49-F238E27FC236}">
                <a16:creationId xmlns:a16="http://schemas.microsoft.com/office/drawing/2014/main" id="{10500404-986B-4893-BA3C-DA91930D879F}"/>
              </a:ext>
            </a:extLst>
          </p:cNvPr>
          <p:cNvSpPr>
            <a:spLocks noGrp="1"/>
          </p:cNvSpPr>
          <p:nvPr>
            <p:ph idx="1"/>
          </p:nvPr>
        </p:nvSpPr>
        <p:spPr/>
        <p:txBody>
          <a:bodyPr/>
          <a:lstStyle/>
          <a:p>
            <a:r>
              <a:rPr lang="en-US" dirty="0"/>
              <a:t>An ϵ-coreset is a weighted set of points whose cost on any set of centers is approximately the cost of the original data on those same centers up to accuracy ϵ. </a:t>
            </a:r>
          </a:p>
          <a:p>
            <a:r>
              <a:rPr lang="en-US" dirty="0"/>
              <a:t>Thus an approximate solution for the coreset is also an approximate solution for the original data.</a:t>
            </a:r>
          </a:p>
        </p:txBody>
      </p:sp>
    </p:spTree>
    <p:extLst>
      <p:ext uri="{BB962C8B-B14F-4D97-AF65-F5344CB8AC3E}">
        <p14:creationId xmlns:p14="http://schemas.microsoft.com/office/powerpoint/2010/main" val="486134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48100C-33A7-4B0F-A3C1-0FA8CB082A19}"/>
              </a:ext>
            </a:extLst>
          </p:cNvPr>
          <p:cNvSpPr>
            <a:spLocks noGrp="1"/>
          </p:cNvSpPr>
          <p:nvPr>
            <p:ph type="ctrTitle"/>
          </p:nvPr>
        </p:nvSpPr>
        <p:spPr/>
        <p:txBody>
          <a:bodyPr/>
          <a:lstStyle/>
          <a:p>
            <a:pPr algn="ctr"/>
            <a:r>
              <a:rPr lang="en-US" dirty="0"/>
              <a:t>How are coresets constructed?</a:t>
            </a:r>
          </a:p>
        </p:txBody>
      </p:sp>
    </p:spTree>
    <p:extLst>
      <p:ext uri="{BB962C8B-B14F-4D97-AF65-F5344CB8AC3E}">
        <p14:creationId xmlns:p14="http://schemas.microsoft.com/office/powerpoint/2010/main" val="2432486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442A27-E8EE-4841-AE11-607252809612}"/>
              </a:ext>
            </a:extLst>
          </p:cNvPr>
          <p:cNvSpPr>
            <a:spLocks noGrp="1"/>
          </p:cNvSpPr>
          <p:nvPr>
            <p:ph type="title"/>
          </p:nvPr>
        </p:nvSpPr>
        <p:spPr>
          <a:xfrm>
            <a:off x="-1447800" y="76201"/>
            <a:ext cx="228600" cy="609600"/>
          </a:xfrm>
        </p:spPr>
        <p:txBody>
          <a:bodyPr>
            <a:normAutofit fontScale="90000"/>
          </a:bodyPr>
          <a:lstStyle/>
          <a:p>
            <a:endParaRPr lang="en-US" dirty="0"/>
          </a:p>
        </p:txBody>
      </p:sp>
      <p:pic>
        <p:nvPicPr>
          <p:cNvPr id="10" name="Content Placeholder 9">
            <a:extLst>
              <a:ext uri="{FF2B5EF4-FFF2-40B4-BE49-F238E27FC236}">
                <a16:creationId xmlns:a16="http://schemas.microsoft.com/office/drawing/2014/main" id="{B97C499B-91D7-4F01-B4E8-BBB5E526D6FB}"/>
              </a:ext>
            </a:extLst>
          </p:cNvPr>
          <p:cNvPicPr>
            <a:picLocks noGrp="1" noChangeAspect="1"/>
          </p:cNvPicPr>
          <p:nvPr>
            <p:ph idx="1"/>
          </p:nvPr>
        </p:nvPicPr>
        <p:blipFill>
          <a:blip r:embed="rId2"/>
          <a:stretch>
            <a:fillRect/>
          </a:stretch>
        </p:blipFill>
        <p:spPr>
          <a:xfrm>
            <a:off x="2228877" y="809768"/>
            <a:ext cx="249958" cy="249958"/>
          </a:xfrm>
          <a:prstGeom prst="rect">
            <a:avLst/>
          </a:prstGeom>
        </p:spPr>
      </p:pic>
      <p:sp>
        <p:nvSpPr>
          <p:cNvPr id="9" name="Oval 8">
            <a:extLst>
              <a:ext uri="{FF2B5EF4-FFF2-40B4-BE49-F238E27FC236}">
                <a16:creationId xmlns:a16="http://schemas.microsoft.com/office/drawing/2014/main" id="{A83ABE0E-97D4-4967-8C77-C8DF37A3BDBC}"/>
              </a:ext>
            </a:extLst>
          </p:cNvPr>
          <p:cNvSpPr/>
          <p:nvPr/>
        </p:nvSpPr>
        <p:spPr>
          <a:xfrm>
            <a:off x="1143000" y="114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400127-599E-4042-8943-5894F43A3F4A}"/>
              </a:ext>
            </a:extLst>
          </p:cNvPr>
          <p:cNvPicPr>
            <a:picLocks noChangeAspect="1"/>
          </p:cNvPicPr>
          <p:nvPr/>
        </p:nvPicPr>
        <p:blipFill>
          <a:blip r:embed="rId2"/>
          <a:stretch>
            <a:fillRect/>
          </a:stretch>
        </p:blipFill>
        <p:spPr>
          <a:xfrm>
            <a:off x="2068338" y="2033542"/>
            <a:ext cx="249958" cy="249958"/>
          </a:xfrm>
          <a:prstGeom prst="rect">
            <a:avLst/>
          </a:prstGeom>
        </p:spPr>
      </p:pic>
      <p:pic>
        <p:nvPicPr>
          <p:cNvPr id="12" name="Picture 11">
            <a:extLst>
              <a:ext uri="{FF2B5EF4-FFF2-40B4-BE49-F238E27FC236}">
                <a16:creationId xmlns:a16="http://schemas.microsoft.com/office/drawing/2014/main" id="{18559ACE-DBC1-4A0E-B7A3-350C0A4DE929}"/>
              </a:ext>
            </a:extLst>
          </p:cNvPr>
          <p:cNvPicPr>
            <a:picLocks noChangeAspect="1"/>
          </p:cNvPicPr>
          <p:nvPr/>
        </p:nvPicPr>
        <p:blipFill>
          <a:blip r:embed="rId2"/>
          <a:stretch>
            <a:fillRect/>
          </a:stretch>
        </p:blipFill>
        <p:spPr>
          <a:xfrm>
            <a:off x="1876309" y="723380"/>
            <a:ext cx="249958" cy="249958"/>
          </a:xfrm>
          <a:prstGeom prst="rect">
            <a:avLst/>
          </a:prstGeom>
        </p:spPr>
      </p:pic>
      <p:pic>
        <p:nvPicPr>
          <p:cNvPr id="13" name="Picture 12">
            <a:extLst>
              <a:ext uri="{FF2B5EF4-FFF2-40B4-BE49-F238E27FC236}">
                <a16:creationId xmlns:a16="http://schemas.microsoft.com/office/drawing/2014/main" id="{266514DA-F09F-4DBB-9A61-F6EB09AD5F21}"/>
              </a:ext>
            </a:extLst>
          </p:cNvPr>
          <p:cNvPicPr>
            <a:picLocks noChangeAspect="1"/>
          </p:cNvPicPr>
          <p:nvPr/>
        </p:nvPicPr>
        <p:blipFill>
          <a:blip r:embed="rId2"/>
          <a:stretch>
            <a:fillRect/>
          </a:stretch>
        </p:blipFill>
        <p:spPr>
          <a:xfrm>
            <a:off x="4979383" y="2274338"/>
            <a:ext cx="249958" cy="249958"/>
          </a:xfrm>
          <a:prstGeom prst="rect">
            <a:avLst/>
          </a:prstGeom>
        </p:spPr>
      </p:pic>
      <p:pic>
        <p:nvPicPr>
          <p:cNvPr id="14" name="Picture 13">
            <a:extLst>
              <a:ext uri="{FF2B5EF4-FFF2-40B4-BE49-F238E27FC236}">
                <a16:creationId xmlns:a16="http://schemas.microsoft.com/office/drawing/2014/main" id="{271320A4-CC16-4C1C-8EF9-0F40DF8EC34B}"/>
              </a:ext>
            </a:extLst>
          </p:cNvPr>
          <p:cNvPicPr>
            <a:picLocks noChangeAspect="1"/>
          </p:cNvPicPr>
          <p:nvPr/>
        </p:nvPicPr>
        <p:blipFill>
          <a:blip r:embed="rId2"/>
          <a:stretch>
            <a:fillRect/>
          </a:stretch>
        </p:blipFill>
        <p:spPr>
          <a:xfrm>
            <a:off x="5617442" y="2684780"/>
            <a:ext cx="249958" cy="249958"/>
          </a:xfrm>
          <a:prstGeom prst="rect">
            <a:avLst/>
          </a:prstGeom>
        </p:spPr>
      </p:pic>
      <p:sp>
        <p:nvSpPr>
          <p:cNvPr id="15" name="Oval 14">
            <a:extLst>
              <a:ext uri="{FF2B5EF4-FFF2-40B4-BE49-F238E27FC236}">
                <a16:creationId xmlns:a16="http://schemas.microsoft.com/office/drawing/2014/main" id="{6825DB50-B856-493D-AA36-3BC9CDFF449F}"/>
              </a:ext>
            </a:extLst>
          </p:cNvPr>
          <p:cNvSpPr/>
          <p:nvPr/>
        </p:nvSpPr>
        <p:spPr>
          <a:xfrm>
            <a:off x="1104900" y="154535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414C331-48B0-4B09-ABC7-7FA66CF84286}"/>
              </a:ext>
            </a:extLst>
          </p:cNvPr>
          <p:cNvSpPr/>
          <p:nvPr/>
        </p:nvSpPr>
        <p:spPr>
          <a:xfrm>
            <a:off x="1342390" y="139295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498DCC9-5FD5-44E9-A2D6-AB614F2D2899}"/>
              </a:ext>
            </a:extLst>
          </p:cNvPr>
          <p:cNvSpPr/>
          <p:nvPr/>
        </p:nvSpPr>
        <p:spPr>
          <a:xfrm>
            <a:off x="1550438" y="8971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57F86F-2CE7-47BF-B92A-30ED8F746D19}"/>
              </a:ext>
            </a:extLst>
          </p:cNvPr>
          <p:cNvSpPr/>
          <p:nvPr/>
        </p:nvSpPr>
        <p:spPr>
          <a:xfrm>
            <a:off x="1702838" y="14508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A71C6-2CD7-4BB7-9F7C-10A0271CAD05}"/>
              </a:ext>
            </a:extLst>
          </p:cNvPr>
          <p:cNvSpPr/>
          <p:nvPr/>
        </p:nvSpPr>
        <p:spPr>
          <a:xfrm>
            <a:off x="1907076" y="166217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B573C31-B3C7-423E-A887-A8D05B98D8B2}"/>
              </a:ext>
            </a:extLst>
          </p:cNvPr>
          <p:cNvSpPr/>
          <p:nvPr/>
        </p:nvSpPr>
        <p:spPr>
          <a:xfrm>
            <a:off x="1284257"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61A7A87-797A-4D28-8B97-848D11033B66}"/>
              </a:ext>
            </a:extLst>
          </p:cNvPr>
          <p:cNvSpPr/>
          <p:nvPr/>
        </p:nvSpPr>
        <p:spPr>
          <a:xfrm>
            <a:off x="1768878" y="21981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EFC0FD-519D-41C0-949A-E506CAA5B7D3}"/>
              </a:ext>
            </a:extLst>
          </p:cNvPr>
          <p:cNvSpPr/>
          <p:nvPr/>
        </p:nvSpPr>
        <p:spPr>
          <a:xfrm>
            <a:off x="2318296" y="181457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73F53AB-A487-4495-BB84-9EE431328D62}"/>
              </a:ext>
            </a:extLst>
          </p:cNvPr>
          <p:cNvSpPr/>
          <p:nvPr/>
        </p:nvSpPr>
        <p:spPr>
          <a:xfrm>
            <a:off x="1900726" y="1098837"/>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42B1501-AE9B-4DB8-B4C8-2E94809C1555}"/>
              </a:ext>
            </a:extLst>
          </p:cNvPr>
          <p:cNvSpPr/>
          <p:nvPr/>
        </p:nvSpPr>
        <p:spPr>
          <a:xfrm>
            <a:off x="2286000" y="12984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873D65-E772-439F-8BE6-C15725538150}"/>
              </a:ext>
            </a:extLst>
          </p:cNvPr>
          <p:cNvSpPr/>
          <p:nvPr/>
        </p:nvSpPr>
        <p:spPr>
          <a:xfrm>
            <a:off x="1809286" y="393497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CC0818-59AE-41EB-A5D8-99AF8B6127B9}"/>
              </a:ext>
            </a:extLst>
          </p:cNvPr>
          <p:cNvSpPr/>
          <p:nvPr/>
        </p:nvSpPr>
        <p:spPr>
          <a:xfrm>
            <a:off x="1976926" y="370637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B5861A-143B-4008-AE29-4B127CAB60F4}"/>
              </a:ext>
            </a:extLst>
          </p:cNvPr>
          <p:cNvSpPr/>
          <p:nvPr/>
        </p:nvSpPr>
        <p:spPr>
          <a:xfrm>
            <a:off x="2252853" y="359866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5345FD-23E9-468C-94E5-4655D02E8BFE}"/>
              </a:ext>
            </a:extLst>
          </p:cNvPr>
          <p:cNvSpPr/>
          <p:nvPr/>
        </p:nvSpPr>
        <p:spPr>
          <a:xfrm>
            <a:off x="1572779" y="4343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129C0D4-992D-413D-91B7-B29981AEA411}"/>
              </a:ext>
            </a:extLst>
          </p:cNvPr>
          <p:cNvSpPr/>
          <p:nvPr/>
        </p:nvSpPr>
        <p:spPr>
          <a:xfrm>
            <a:off x="3204664" y="4569924"/>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5CF982-76C5-4290-B30B-996A921276C6}"/>
              </a:ext>
            </a:extLst>
          </p:cNvPr>
          <p:cNvSpPr/>
          <p:nvPr/>
        </p:nvSpPr>
        <p:spPr>
          <a:xfrm>
            <a:off x="2252256" y="4164562"/>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B6CCE04-8850-4AB7-B1DD-C9B19645AE03}"/>
              </a:ext>
            </a:extLst>
          </p:cNvPr>
          <p:cNvSpPr/>
          <p:nvPr/>
        </p:nvSpPr>
        <p:spPr>
          <a:xfrm>
            <a:off x="2209800" y="4417524"/>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D597523-42D3-4BD3-87A1-6CF5F1EA201B}"/>
              </a:ext>
            </a:extLst>
          </p:cNvPr>
          <p:cNvSpPr/>
          <p:nvPr/>
        </p:nvSpPr>
        <p:spPr>
          <a:xfrm>
            <a:off x="2872842" y="39654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ECF1999-D18A-46BA-8F7E-2E963D3C736C}"/>
              </a:ext>
            </a:extLst>
          </p:cNvPr>
          <p:cNvSpPr/>
          <p:nvPr/>
        </p:nvSpPr>
        <p:spPr>
          <a:xfrm>
            <a:off x="2564594" y="4343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15155C-8036-413A-BB73-0703CFB0AF72}"/>
              </a:ext>
            </a:extLst>
          </p:cNvPr>
          <p:cNvSpPr/>
          <p:nvPr/>
        </p:nvSpPr>
        <p:spPr>
          <a:xfrm>
            <a:off x="1805012" y="47904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6644B17-5D8F-4F18-B4F3-DCA02E991EF6}"/>
              </a:ext>
            </a:extLst>
          </p:cNvPr>
          <p:cNvSpPr/>
          <p:nvPr/>
        </p:nvSpPr>
        <p:spPr>
          <a:xfrm>
            <a:off x="2318296" y="48666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FF91995-583A-43A7-8930-35868F23B6AF}"/>
              </a:ext>
            </a:extLst>
          </p:cNvPr>
          <p:cNvSpPr/>
          <p:nvPr/>
        </p:nvSpPr>
        <p:spPr>
          <a:xfrm>
            <a:off x="2720442" y="3581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4BFFD4D-D8F4-40F3-BBB8-D14F788F3CE1}"/>
              </a:ext>
            </a:extLst>
          </p:cNvPr>
          <p:cNvSpPr/>
          <p:nvPr/>
        </p:nvSpPr>
        <p:spPr>
          <a:xfrm>
            <a:off x="3200400" y="409753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4B1E8D9-DBFA-4DA6-86B4-56EC98E9C8D8}"/>
              </a:ext>
            </a:extLst>
          </p:cNvPr>
          <p:cNvSpPr/>
          <p:nvPr/>
        </p:nvSpPr>
        <p:spPr>
          <a:xfrm>
            <a:off x="2836428" y="46126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8D38F2-BA44-4061-8E63-B80F4D71047E}"/>
              </a:ext>
            </a:extLst>
          </p:cNvPr>
          <p:cNvSpPr/>
          <p:nvPr/>
        </p:nvSpPr>
        <p:spPr>
          <a:xfrm>
            <a:off x="2644242" y="495808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6F06FA-BAD1-4778-8229-FEEE955FF6C4}"/>
              </a:ext>
            </a:extLst>
          </p:cNvPr>
          <p:cNvSpPr/>
          <p:nvPr/>
        </p:nvSpPr>
        <p:spPr>
          <a:xfrm>
            <a:off x="4983425" y="26299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4D7D5D4-5196-445D-982F-313798B0D0E5}"/>
              </a:ext>
            </a:extLst>
          </p:cNvPr>
          <p:cNvSpPr/>
          <p:nvPr/>
        </p:nvSpPr>
        <p:spPr>
          <a:xfrm>
            <a:off x="5410200" y="23505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165CF78-0658-403B-8FC7-DA23B2D9B8B6}"/>
              </a:ext>
            </a:extLst>
          </p:cNvPr>
          <p:cNvSpPr/>
          <p:nvPr/>
        </p:nvSpPr>
        <p:spPr>
          <a:xfrm>
            <a:off x="5354320" y="304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4643B0D-2FD7-4221-9BA6-7B394A060C9B}"/>
              </a:ext>
            </a:extLst>
          </p:cNvPr>
          <p:cNvSpPr/>
          <p:nvPr/>
        </p:nvSpPr>
        <p:spPr>
          <a:xfrm>
            <a:off x="5000741" y="177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60A5F98-49D7-4C4A-B176-AEB0FC223E9F}"/>
              </a:ext>
            </a:extLst>
          </p:cNvPr>
          <p:cNvSpPr/>
          <p:nvPr/>
        </p:nvSpPr>
        <p:spPr>
          <a:xfrm>
            <a:off x="5956300" y="23652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8BDAED9-4FB2-4265-89D4-A75D2F2214D7}"/>
              </a:ext>
            </a:extLst>
          </p:cNvPr>
          <p:cNvSpPr/>
          <p:nvPr/>
        </p:nvSpPr>
        <p:spPr>
          <a:xfrm>
            <a:off x="5654040" y="1930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2ED9E9C-E373-439A-AE1E-806BBAE4DEF0}"/>
              </a:ext>
            </a:extLst>
          </p:cNvPr>
          <p:cNvSpPr/>
          <p:nvPr/>
        </p:nvSpPr>
        <p:spPr>
          <a:xfrm>
            <a:off x="4674092" y="19949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70BE4-222E-4419-B0D1-7C9C3A7514DE}"/>
              </a:ext>
            </a:extLst>
          </p:cNvPr>
          <p:cNvSpPr/>
          <p:nvPr/>
        </p:nvSpPr>
        <p:spPr>
          <a:xfrm>
            <a:off x="5541242" y="1640376"/>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0B9483-DBA2-43B5-9A7F-E8F5A42492C9}"/>
              </a:ext>
            </a:extLst>
          </p:cNvPr>
          <p:cNvSpPr/>
          <p:nvPr/>
        </p:nvSpPr>
        <p:spPr>
          <a:xfrm>
            <a:off x="4770120" y="304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E9B9026-6577-4DE1-8598-B604D309D557}"/>
              </a:ext>
            </a:extLst>
          </p:cNvPr>
          <p:cNvSpPr/>
          <p:nvPr/>
        </p:nvSpPr>
        <p:spPr>
          <a:xfrm>
            <a:off x="5153141" y="20457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123F35D-0905-4EDB-A8A1-D232F6973906}"/>
              </a:ext>
            </a:extLst>
          </p:cNvPr>
          <p:cNvSpPr/>
          <p:nvPr/>
        </p:nvSpPr>
        <p:spPr>
          <a:xfrm>
            <a:off x="4582160" y="2399317"/>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D5E9D54A-D4A0-4CA2-BDEC-1DF321E2E374}"/>
              </a:ext>
            </a:extLst>
          </p:cNvPr>
          <p:cNvSpPr txBox="1"/>
          <p:nvPr/>
        </p:nvSpPr>
        <p:spPr>
          <a:xfrm>
            <a:off x="2236630" y="5643880"/>
            <a:ext cx="1556708" cy="369332"/>
          </a:xfrm>
          <a:prstGeom prst="rect">
            <a:avLst/>
          </a:prstGeom>
          <a:noFill/>
        </p:spPr>
        <p:txBody>
          <a:bodyPr wrap="none" rtlCol="0">
            <a:spAutoFit/>
          </a:bodyPr>
          <a:lstStyle/>
          <a:p>
            <a:r>
              <a:rPr lang="en-US" dirty="0"/>
              <a:t>Original data P</a:t>
            </a:r>
          </a:p>
        </p:txBody>
      </p:sp>
    </p:spTree>
    <p:extLst>
      <p:ext uri="{BB962C8B-B14F-4D97-AF65-F5344CB8AC3E}">
        <p14:creationId xmlns:p14="http://schemas.microsoft.com/office/powerpoint/2010/main" val="81392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442A27-E8EE-4841-AE11-607252809612}"/>
              </a:ext>
            </a:extLst>
          </p:cNvPr>
          <p:cNvSpPr>
            <a:spLocks noGrp="1"/>
          </p:cNvSpPr>
          <p:nvPr>
            <p:ph type="title"/>
          </p:nvPr>
        </p:nvSpPr>
        <p:spPr>
          <a:xfrm>
            <a:off x="-1447800" y="76201"/>
            <a:ext cx="228600" cy="609600"/>
          </a:xfrm>
        </p:spPr>
        <p:txBody>
          <a:bodyPr>
            <a:normAutofit fontScale="90000"/>
          </a:bodyPr>
          <a:lstStyle/>
          <a:p>
            <a:endParaRPr lang="en-US" dirty="0"/>
          </a:p>
        </p:txBody>
      </p:sp>
      <p:pic>
        <p:nvPicPr>
          <p:cNvPr id="10" name="Content Placeholder 9">
            <a:extLst>
              <a:ext uri="{FF2B5EF4-FFF2-40B4-BE49-F238E27FC236}">
                <a16:creationId xmlns:a16="http://schemas.microsoft.com/office/drawing/2014/main" id="{B97C499B-91D7-4F01-B4E8-BBB5E526D6FB}"/>
              </a:ext>
            </a:extLst>
          </p:cNvPr>
          <p:cNvPicPr>
            <a:picLocks noGrp="1" noChangeAspect="1"/>
          </p:cNvPicPr>
          <p:nvPr>
            <p:ph idx="1"/>
          </p:nvPr>
        </p:nvPicPr>
        <p:blipFill>
          <a:blip r:embed="rId2"/>
          <a:stretch>
            <a:fillRect/>
          </a:stretch>
        </p:blipFill>
        <p:spPr>
          <a:xfrm>
            <a:off x="2228877" y="809768"/>
            <a:ext cx="249958" cy="249958"/>
          </a:xfrm>
          <a:prstGeom prst="rect">
            <a:avLst/>
          </a:prstGeom>
        </p:spPr>
      </p:pic>
      <p:sp>
        <p:nvSpPr>
          <p:cNvPr id="9" name="Oval 8">
            <a:extLst>
              <a:ext uri="{FF2B5EF4-FFF2-40B4-BE49-F238E27FC236}">
                <a16:creationId xmlns:a16="http://schemas.microsoft.com/office/drawing/2014/main" id="{A83ABE0E-97D4-4967-8C77-C8DF37A3BDBC}"/>
              </a:ext>
            </a:extLst>
          </p:cNvPr>
          <p:cNvSpPr/>
          <p:nvPr/>
        </p:nvSpPr>
        <p:spPr>
          <a:xfrm>
            <a:off x="1143000" y="114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400127-599E-4042-8943-5894F43A3F4A}"/>
              </a:ext>
            </a:extLst>
          </p:cNvPr>
          <p:cNvPicPr>
            <a:picLocks noChangeAspect="1"/>
          </p:cNvPicPr>
          <p:nvPr/>
        </p:nvPicPr>
        <p:blipFill>
          <a:blip r:embed="rId2"/>
          <a:stretch>
            <a:fillRect/>
          </a:stretch>
        </p:blipFill>
        <p:spPr>
          <a:xfrm>
            <a:off x="2068338" y="2033542"/>
            <a:ext cx="249958" cy="249958"/>
          </a:xfrm>
          <a:prstGeom prst="rect">
            <a:avLst/>
          </a:prstGeom>
        </p:spPr>
      </p:pic>
      <p:pic>
        <p:nvPicPr>
          <p:cNvPr id="12" name="Picture 11">
            <a:extLst>
              <a:ext uri="{FF2B5EF4-FFF2-40B4-BE49-F238E27FC236}">
                <a16:creationId xmlns:a16="http://schemas.microsoft.com/office/drawing/2014/main" id="{18559ACE-DBC1-4A0E-B7A3-350C0A4DE929}"/>
              </a:ext>
            </a:extLst>
          </p:cNvPr>
          <p:cNvPicPr>
            <a:picLocks noChangeAspect="1"/>
          </p:cNvPicPr>
          <p:nvPr/>
        </p:nvPicPr>
        <p:blipFill>
          <a:blip r:embed="rId2"/>
          <a:stretch>
            <a:fillRect/>
          </a:stretch>
        </p:blipFill>
        <p:spPr>
          <a:xfrm>
            <a:off x="1876309" y="723380"/>
            <a:ext cx="249958" cy="249958"/>
          </a:xfrm>
          <a:prstGeom prst="rect">
            <a:avLst/>
          </a:prstGeom>
        </p:spPr>
      </p:pic>
      <p:pic>
        <p:nvPicPr>
          <p:cNvPr id="13" name="Picture 12">
            <a:extLst>
              <a:ext uri="{FF2B5EF4-FFF2-40B4-BE49-F238E27FC236}">
                <a16:creationId xmlns:a16="http://schemas.microsoft.com/office/drawing/2014/main" id="{266514DA-F09F-4DBB-9A61-F6EB09AD5F21}"/>
              </a:ext>
            </a:extLst>
          </p:cNvPr>
          <p:cNvPicPr>
            <a:picLocks noChangeAspect="1"/>
          </p:cNvPicPr>
          <p:nvPr/>
        </p:nvPicPr>
        <p:blipFill>
          <a:blip r:embed="rId2"/>
          <a:stretch>
            <a:fillRect/>
          </a:stretch>
        </p:blipFill>
        <p:spPr>
          <a:xfrm>
            <a:off x="4979383" y="2274338"/>
            <a:ext cx="249958" cy="249958"/>
          </a:xfrm>
          <a:prstGeom prst="rect">
            <a:avLst/>
          </a:prstGeom>
        </p:spPr>
      </p:pic>
      <p:pic>
        <p:nvPicPr>
          <p:cNvPr id="14" name="Picture 13">
            <a:extLst>
              <a:ext uri="{FF2B5EF4-FFF2-40B4-BE49-F238E27FC236}">
                <a16:creationId xmlns:a16="http://schemas.microsoft.com/office/drawing/2014/main" id="{271320A4-CC16-4C1C-8EF9-0F40DF8EC34B}"/>
              </a:ext>
            </a:extLst>
          </p:cNvPr>
          <p:cNvPicPr>
            <a:picLocks noChangeAspect="1"/>
          </p:cNvPicPr>
          <p:nvPr/>
        </p:nvPicPr>
        <p:blipFill>
          <a:blip r:embed="rId2"/>
          <a:stretch>
            <a:fillRect/>
          </a:stretch>
        </p:blipFill>
        <p:spPr>
          <a:xfrm>
            <a:off x="5617442" y="2684780"/>
            <a:ext cx="249958" cy="249958"/>
          </a:xfrm>
          <a:prstGeom prst="rect">
            <a:avLst/>
          </a:prstGeom>
        </p:spPr>
      </p:pic>
      <p:sp>
        <p:nvSpPr>
          <p:cNvPr id="15" name="Oval 14">
            <a:extLst>
              <a:ext uri="{FF2B5EF4-FFF2-40B4-BE49-F238E27FC236}">
                <a16:creationId xmlns:a16="http://schemas.microsoft.com/office/drawing/2014/main" id="{6825DB50-B856-493D-AA36-3BC9CDFF449F}"/>
              </a:ext>
            </a:extLst>
          </p:cNvPr>
          <p:cNvSpPr/>
          <p:nvPr/>
        </p:nvSpPr>
        <p:spPr>
          <a:xfrm>
            <a:off x="1104900" y="154535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414C331-48B0-4B09-ABC7-7FA66CF84286}"/>
              </a:ext>
            </a:extLst>
          </p:cNvPr>
          <p:cNvSpPr/>
          <p:nvPr/>
        </p:nvSpPr>
        <p:spPr>
          <a:xfrm>
            <a:off x="1342390" y="139295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498DCC9-5FD5-44E9-A2D6-AB614F2D2899}"/>
              </a:ext>
            </a:extLst>
          </p:cNvPr>
          <p:cNvSpPr/>
          <p:nvPr/>
        </p:nvSpPr>
        <p:spPr>
          <a:xfrm>
            <a:off x="1550438" y="8971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57F86F-2CE7-47BF-B92A-30ED8F746D19}"/>
              </a:ext>
            </a:extLst>
          </p:cNvPr>
          <p:cNvSpPr/>
          <p:nvPr/>
        </p:nvSpPr>
        <p:spPr>
          <a:xfrm>
            <a:off x="1702838" y="14508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A71C6-2CD7-4BB7-9F7C-10A0271CAD05}"/>
              </a:ext>
            </a:extLst>
          </p:cNvPr>
          <p:cNvSpPr/>
          <p:nvPr/>
        </p:nvSpPr>
        <p:spPr>
          <a:xfrm>
            <a:off x="1907076" y="166217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B573C31-B3C7-423E-A887-A8D05B98D8B2}"/>
              </a:ext>
            </a:extLst>
          </p:cNvPr>
          <p:cNvSpPr/>
          <p:nvPr/>
        </p:nvSpPr>
        <p:spPr>
          <a:xfrm>
            <a:off x="1284257"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61A7A87-797A-4D28-8B97-848D11033B66}"/>
              </a:ext>
            </a:extLst>
          </p:cNvPr>
          <p:cNvSpPr/>
          <p:nvPr/>
        </p:nvSpPr>
        <p:spPr>
          <a:xfrm>
            <a:off x="1768878" y="21981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EFC0FD-519D-41C0-949A-E506CAA5B7D3}"/>
              </a:ext>
            </a:extLst>
          </p:cNvPr>
          <p:cNvSpPr/>
          <p:nvPr/>
        </p:nvSpPr>
        <p:spPr>
          <a:xfrm>
            <a:off x="2318296" y="181457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73F53AB-A487-4495-BB84-9EE431328D62}"/>
              </a:ext>
            </a:extLst>
          </p:cNvPr>
          <p:cNvSpPr/>
          <p:nvPr/>
        </p:nvSpPr>
        <p:spPr>
          <a:xfrm>
            <a:off x="1900726" y="1098837"/>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42B1501-AE9B-4DB8-B4C8-2E94809C1555}"/>
              </a:ext>
            </a:extLst>
          </p:cNvPr>
          <p:cNvSpPr/>
          <p:nvPr/>
        </p:nvSpPr>
        <p:spPr>
          <a:xfrm>
            <a:off x="2286000" y="12984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873D65-E772-439F-8BE6-C15725538150}"/>
              </a:ext>
            </a:extLst>
          </p:cNvPr>
          <p:cNvSpPr/>
          <p:nvPr/>
        </p:nvSpPr>
        <p:spPr>
          <a:xfrm>
            <a:off x="1809286" y="393497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CC0818-59AE-41EB-A5D8-99AF8B6127B9}"/>
              </a:ext>
            </a:extLst>
          </p:cNvPr>
          <p:cNvSpPr/>
          <p:nvPr/>
        </p:nvSpPr>
        <p:spPr>
          <a:xfrm>
            <a:off x="1976926" y="370637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B5861A-143B-4008-AE29-4B127CAB60F4}"/>
              </a:ext>
            </a:extLst>
          </p:cNvPr>
          <p:cNvSpPr/>
          <p:nvPr/>
        </p:nvSpPr>
        <p:spPr>
          <a:xfrm>
            <a:off x="2252853" y="359866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5345FD-23E9-468C-94E5-4655D02E8BFE}"/>
              </a:ext>
            </a:extLst>
          </p:cNvPr>
          <p:cNvSpPr/>
          <p:nvPr/>
        </p:nvSpPr>
        <p:spPr>
          <a:xfrm>
            <a:off x="1572779" y="4343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129C0D4-992D-413D-91B7-B29981AEA411}"/>
              </a:ext>
            </a:extLst>
          </p:cNvPr>
          <p:cNvSpPr/>
          <p:nvPr/>
        </p:nvSpPr>
        <p:spPr>
          <a:xfrm>
            <a:off x="3204664" y="4569924"/>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5CF982-76C5-4290-B30B-996A921276C6}"/>
              </a:ext>
            </a:extLst>
          </p:cNvPr>
          <p:cNvSpPr/>
          <p:nvPr/>
        </p:nvSpPr>
        <p:spPr>
          <a:xfrm>
            <a:off x="2252256" y="4164562"/>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B6CCE04-8850-4AB7-B1DD-C9B19645AE03}"/>
              </a:ext>
            </a:extLst>
          </p:cNvPr>
          <p:cNvSpPr/>
          <p:nvPr/>
        </p:nvSpPr>
        <p:spPr>
          <a:xfrm>
            <a:off x="2209800" y="4417524"/>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D597523-42D3-4BD3-87A1-6CF5F1EA201B}"/>
              </a:ext>
            </a:extLst>
          </p:cNvPr>
          <p:cNvSpPr/>
          <p:nvPr/>
        </p:nvSpPr>
        <p:spPr>
          <a:xfrm>
            <a:off x="2872842" y="39654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ECF1999-D18A-46BA-8F7E-2E963D3C736C}"/>
              </a:ext>
            </a:extLst>
          </p:cNvPr>
          <p:cNvSpPr/>
          <p:nvPr/>
        </p:nvSpPr>
        <p:spPr>
          <a:xfrm>
            <a:off x="2564594" y="4343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15155C-8036-413A-BB73-0703CFB0AF72}"/>
              </a:ext>
            </a:extLst>
          </p:cNvPr>
          <p:cNvSpPr/>
          <p:nvPr/>
        </p:nvSpPr>
        <p:spPr>
          <a:xfrm>
            <a:off x="1805012" y="47904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6644B17-5D8F-4F18-B4F3-DCA02E991EF6}"/>
              </a:ext>
            </a:extLst>
          </p:cNvPr>
          <p:cNvSpPr/>
          <p:nvPr/>
        </p:nvSpPr>
        <p:spPr>
          <a:xfrm>
            <a:off x="2318296" y="48666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FF91995-583A-43A7-8930-35868F23B6AF}"/>
              </a:ext>
            </a:extLst>
          </p:cNvPr>
          <p:cNvSpPr/>
          <p:nvPr/>
        </p:nvSpPr>
        <p:spPr>
          <a:xfrm>
            <a:off x="2720442" y="3581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4BFFD4D-D8F4-40F3-BBB8-D14F788F3CE1}"/>
              </a:ext>
            </a:extLst>
          </p:cNvPr>
          <p:cNvSpPr/>
          <p:nvPr/>
        </p:nvSpPr>
        <p:spPr>
          <a:xfrm>
            <a:off x="3200400" y="409753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4B1E8D9-DBFA-4DA6-86B4-56EC98E9C8D8}"/>
              </a:ext>
            </a:extLst>
          </p:cNvPr>
          <p:cNvSpPr/>
          <p:nvPr/>
        </p:nvSpPr>
        <p:spPr>
          <a:xfrm>
            <a:off x="2836428" y="46126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8D38F2-BA44-4061-8E63-B80F4D71047E}"/>
              </a:ext>
            </a:extLst>
          </p:cNvPr>
          <p:cNvSpPr/>
          <p:nvPr/>
        </p:nvSpPr>
        <p:spPr>
          <a:xfrm>
            <a:off x="2644242" y="495808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6F06FA-BAD1-4778-8229-FEEE955FF6C4}"/>
              </a:ext>
            </a:extLst>
          </p:cNvPr>
          <p:cNvSpPr/>
          <p:nvPr/>
        </p:nvSpPr>
        <p:spPr>
          <a:xfrm>
            <a:off x="4983425" y="26299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4D7D5D4-5196-445D-982F-313798B0D0E5}"/>
              </a:ext>
            </a:extLst>
          </p:cNvPr>
          <p:cNvSpPr/>
          <p:nvPr/>
        </p:nvSpPr>
        <p:spPr>
          <a:xfrm>
            <a:off x="5410200" y="23505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165CF78-0658-403B-8FC7-DA23B2D9B8B6}"/>
              </a:ext>
            </a:extLst>
          </p:cNvPr>
          <p:cNvSpPr/>
          <p:nvPr/>
        </p:nvSpPr>
        <p:spPr>
          <a:xfrm>
            <a:off x="5354320" y="304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4643B0D-2FD7-4221-9BA6-7B394A060C9B}"/>
              </a:ext>
            </a:extLst>
          </p:cNvPr>
          <p:cNvSpPr/>
          <p:nvPr/>
        </p:nvSpPr>
        <p:spPr>
          <a:xfrm>
            <a:off x="5000741" y="177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60A5F98-49D7-4C4A-B176-AEB0FC223E9F}"/>
              </a:ext>
            </a:extLst>
          </p:cNvPr>
          <p:cNvSpPr/>
          <p:nvPr/>
        </p:nvSpPr>
        <p:spPr>
          <a:xfrm>
            <a:off x="5956300" y="23652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8BDAED9-4FB2-4265-89D4-A75D2F2214D7}"/>
              </a:ext>
            </a:extLst>
          </p:cNvPr>
          <p:cNvSpPr/>
          <p:nvPr/>
        </p:nvSpPr>
        <p:spPr>
          <a:xfrm>
            <a:off x="5654040" y="1930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2ED9E9C-E373-439A-AE1E-806BBAE4DEF0}"/>
              </a:ext>
            </a:extLst>
          </p:cNvPr>
          <p:cNvSpPr/>
          <p:nvPr/>
        </p:nvSpPr>
        <p:spPr>
          <a:xfrm>
            <a:off x="4674092" y="19949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70BE4-222E-4419-B0D1-7C9C3A7514DE}"/>
              </a:ext>
            </a:extLst>
          </p:cNvPr>
          <p:cNvSpPr/>
          <p:nvPr/>
        </p:nvSpPr>
        <p:spPr>
          <a:xfrm>
            <a:off x="5541242" y="1640376"/>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0B9483-DBA2-43B5-9A7F-E8F5A42492C9}"/>
              </a:ext>
            </a:extLst>
          </p:cNvPr>
          <p:cNvSpPr/>
          <p:nvPr/>
        </p:nvSpPr>
        <p:spPr>
          <a:xfrm>
            <a:off x="4770120" y="304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E9B9026-6577-4DE1-8598-B604D309D557}"/>
              </a:ext>
            </a:extLst>
          </p:cNvPr>
          <p:cNvSpPr/>
          <p:nvPr/>
        </p:nvSpPr>
        <p:spPr>
          <a:xfrm>
            <a:off x="5153141" y="20457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123F35D-0905-4EDB-A8A1-D232F6973906}"/>
              </a:ext>
            </a:extLst>
          </p:cNvPr>
          <p:cNvSpPr/>
          <p:nvPr/>
        </p:nvSpPr>
        <p:spPr>
          <a:xfrm>
            <a:off x="4582160" y="2399317"/>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3A3521FC-66E3-4B57-A5AC-6FBC2407335F}"/>
              </a:ext>
            </a:extLst>
          </p:cNvPr>
          <p:cNvSpPr/>
          <p:nvPr/>
        </p:nvSpPr>
        <p:spPr>
          <a:xfrm>
            <a:off x="1615263" y="1401602"/>
            <a:ext cx="379498" cy="287512"/>
          </a:xfrm>
          <a:prstGeom prst="mathMultiply">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DD9752A-C868-46AA-B38E-D9222640F55C}"/>
              </a:ext>
            </a:extLst>
          </p:cNvPr>
          <p:cNvPicPr>
            <a:picLocks noChangeAspect="1"/>
          </p:cNvPicPr>
          <p:nvPr/>
        </p:nvPicPr>
        <p:blipFill>
          <a:blip r:embed="rId3"/>
          <a:stretch>
            <a:fillRect/>
          </a:stretch>
        </p:blipFill>
        <p:spPr>
          <a:xfrm>
            <a:off x="5165314" y="2380992"/>
            <a:ext cx="341406" cy="304826"/>
          </a:xfrm>
          <a:prstGeom prst="rect">
            <a:avLst/>
          </a:prstGeom>
        </p:spPr>
      </p:pic>
      <p:pic>
        <p:nvPicPr>
          <p:cNvPr id="53" name="Picture 52">
            <a:extLst>
              <a:ext uri="{FF2B5EF4-FFF2-40B4-BE49-F238E27FC236}">
                <a16:creationId xmlns:a16="http://schemas.microsoft.com/office/drawing/2014/main" id="{2CEFD425-F305-4915-BD82-A2FC0087EEC5}"/>
              </a:ext>
            </a:extLst>
          </p:cNvPr>
          <p:cNvPicPr>
            <a:picLocks noChangeAspect="1"/>
          </p:cNvPicPr>
          <p:nvPr/>
        </p:nvPicPr>
        <p:blipFill>
          <a:blip r:embed="rId3"/>
          <a:stretch>
            <a:fillRect/>
          </a:stretch>
        </p:blipFill>
        <p:spPr>
          <a:xfrm>
            <a:off x="2236630" y="4294648"/>
            <a:ext cx="341406" cy="304826"/>
          </a:xfrm>
          <a:prstGeom prst="rect">
            <a:avLst/>
          </a:prstGeom>
        </p:spPr>
      </p:pic>
      <p:sp>
        <p:nvSpPr>
          <p:cNvPr id="54" name="TextBox 53">
            <a:extLst>
              <a:ext uri="{FF2B5EF4-FFF2-40B4-BE49-F238E27FC236}">
                <a16:creationId xmlns:a16="http://schemas.microsoft.com/office/drawing/2014/main" id="{D5E9D54A-D4A0-4CA2-BDEC-1DF321E2E374}"/>
              </a:ext>
            </a:extLst>
          </p:cNvPr>
          <p:cNvSpPr txBox="1"/>
          <p:nvPr/>
        </p:nvSpPr>
        <p:spPr>
          <a:xfrm>
            <a:off x="2236630" y="5643880"/>
            <a:ext cx="2941126" cy="369332"/>
          </a:xfrm>
          <a:prstGeom prst="rect">
            <a:avLst/>
          </a:prstGeom>
          <a:noFill/>
        </p:spPr>
        <p:txBody>
          <a:bodyPr wrap="none" rtlCol="0">
            <a:spAutoFit/>
          </a:bodyPr>
          <a:lstStyle/>
          <a:p>
            <a:r>
              <a:rPr lang="en-US" dirty="0"/>
              <a:t>Original data P with centers X</a:t>
            </a:r>
          </a:p>
        </p:txBody>
      </p:sp>
      <p:sp>
        <p:nvSpPr>
          <p:cNvPr id="2" name="TextBox 1">
            <a:extLst>
              <a:ext uri="{FF2B5EF4-FFF2-40B4-BE49-F238E27FC236}">
                <a16:creationId xmlns:a16="http://schemas.microsoft.com/office/drawing/2014/main" id="{E88662EB-AB89-41ED-8FA4-D3FFF674536F}"/>
              </a:ext>
            </a:extLst>
          </p:cNvPr>
          <p:cNvSpPr txBox="1"/>
          <p:nvPr/>
        </p:nvSpPr>
        <p:spPr>
          <a:xfrm>
            <a:off x="6108700" y="1401602"/>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A9C527BD-7047-4DE8-B4A3-00B830DFA41E}"/>
              </a:ext>
            </a:extLst>
          </p:cNvPr>
          <p:cNvSpPr txBox="1"/>
          <p:nvPr/>
        </p:nvSpPr>
        <p:spPr>
          <a:xfrm>
            <a:off x="5867400" y="3275495"/>
            <a:ext cx="2895600" cy="646331"/>
          </a:xfrm>
          <a:prstGeom prst="rect">
            <a:avLst/>
          </a:prstGeom>
          <a:noFill/>
        </p:spPr>
        <p:txBody>
          <a:bodyPr wrap="square" rtlCol="0">
            <a:spAutoFit/>
          </a:bodyPr>
          <a:lstStyle/>
          <a:p>
            <a:r>
              <a:rPr lang="en-US" b="1" dirty="0"/>
              <a:t>1) Compute constant approximate solution</a:t>
            </a:r>
          </a:p>
        </p:txBody>
      </p:sp>
      <p:sp>
        <p:nvSpPr>
          <p:cNvPr id="4" name="TextBox 3">
            <a:extLst>
              <a:ext uri="{FF2B5EF4-FFF2-40B4-BE49-F238E27FC236}">
                <a16:creationId xmlns:a16="http://schemas.microsoft.com/office/drawing/2014/main" id="{119A7B71-FD37-4B1E-B7E2-9D68BDD5B380}"/>
              </a:ext>
            </a:extLst>
          </p:cNvPr>
          <p:cNvSpPr txBox="1"/>
          <p:nvPr/>
        </p:nvSpPr>
        <p:spPr>
          <a:xfrm>
            <a:off x="5867400" y="4240762"/>
            <a:ext cx="184731" cy="646331"/>
          </a:xfrm>
          <a:prstGeom prst="rect">
            <a:avLst/>
          </a:prstGeom>
          <a:noFill/>
        </p:spPr>
        <p:txBody>
          <a:bodyPr wrap="none" rtlCol="0">
            <a:spAutoFit/>
          </a:bodyPr>
          <a:lstStyle/>
          <a:p>
            <a:endParaRPr lang="en-US" b="1" dirty="0"/>
          </a:p>
          <a:p>
            <a:endParaRPr lang="en-US" dirty="0"/>
          </a:p>
        </p:txBody>
      </p:sp>
    </p:spTree>
    <p:extLst>
      <p:ext uri="{BB962C8B-B14F-4D97-AF65-F5344CB8AC3E}">
        <p14:creationId xmlns:p14="http://schemas.microsoft.com/office/powerpoint/2010/main" val="2818852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442A27-E8EE-4841-AE11-607252809612}"/>
              </a:ext>
            </a:extLst>
          </p:cNvPr>
          <p:cNvSpPr>
            <a:spLocks noGrp="1"/>
          </p:cNvSpPr>
          <p:nvPr>
            <p:ph type="title"/>
          </p:nvPr>
        </p:nvSpPr>
        <p:spPr>
          <a:xfrm>
            <a:off x="-1447800" y="76201"/>
            <a:ext cx="228600" cy="609600"/>
          </a:xfrm>
        </p:spPr>
        <p:txBody>
          <a:bodyPr>
            <a:normAutofit fontScale="90000"/>
          </a:bodyPr>
          <a:lstStyle/>
          <a:p>
            <a:endParaRPr lang="en-US" dirty="0"/>
          </a:p>
        </p:txBody>
      </p:sp>
      <p:pic>
        <p:nvPicPr>
          <p:cNvPr id="10" name="Content Placeholder 9">
            <a:extLst>
              <a:ext uri="{FF2B5EF4-FFF2-40B4-BE49-F238E27FC236}">
                <a16:creationId xmlns:a16="http://schemas.microsoft.com/office/drawing/2014/main" id="{B97C499B-91D7-4F01-B4E8-BBB5E526D6FB}"/>
              </a:ext>
            </a:extLst>
          </p:cNvPr>
          <p:cNvPicPr>
            <a:picLocks noGrp="1" noChangeAspect="1"/>
          </p:cNvPicPr>
          <p:nvPr>
            <p:ph idx="1"/>
          </p:nvPr>
        </p:nvPicPr>
        <p:blipFill>
          <a:blip r:embed="rId2"/>
          <a:stretch>
            <a:fillRect/>
          </a:stretch>
        </p:blipFill>
        <p:spPr>
          <a:xfrm>
            <a:off x="2228877" y="809768"/>
            <a:ext cx="249958" cy="249958"/>
          </a:xfrm>
          <a:prstGeom prst="rect">
            <a:avLst/>
          </a:prstGeom>
        </p:spPr>
      </p:pic>
      <p:sp>
        <p:nvSpPr>
          <p:cNvPr id="9" name="Oval 8">
            <a:extLst>
              <a:ext uri="{FF2B5EF4-FFF2-40B4-BE49-F238E27FC236}">
                <a16:creationId xmlns:a16="http://schemas.microsoft.com/office/drawing/2014/main" id="{A83ABE0E-97D4-4967-8C77-C8DF37A3BDBC}"/>
              </a:ext>
            </a:extLst>
          </p:cNvPr>
          <p:cNvSpPr/>
          <p:nvPr/>
        </p:nvSpPr>
        <p:spPr>
          <a:xfrm>
            <a:off x="1143000" y="114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400127-599E-4042-8943-5894F43A3F4A}"/>
              </a:ext>
            </a:extLst>
          </p:cNvPr>
          <p:cNvPicPr>
            <a:picLocks noChangeAspect="1"/>
          </p:cNvPicPr>
          <p:nvPr/>
        </p:nvPicPr>
        <p:blipFill>
          <a:blip r:embed="rId2"/>
          <a:stretch>
            <a:fillRect/>
          </a:stretch>
        </p:blipFill>
        <p:spPr>
          <a:xfrm>
            <a:off x="2068338" y="2033542"/>
            <a:ext cx="249958" cy="249958"/>
          </a:xfrm>
          <a:prstGeom prst="rect">
            <a:avLst/>
          </a:prstGeom>
        </p:spPr>
      </p:pic>
      <p:pic>
        <p:nvPicPr>
          <p:cNvPr id="12" name="Picture 11">
            <a:extLst>
              <a:ext uri="{FF2B5EF4-FFF2-40B4-BE49-F238E27FC236}">
                <a16:creationId xmlns:a16="http://schemas.microsoft.com/office/drawing/2014/main" id="{18559ACE-DBC1-4A0E-B7A3-350C0A4DE929}"/>
              </a:ext>
            </a:extLst>
          </p:cNvPr>
          <p:cNvPicPr>
            <a:picLocks noChangeAspect="1"/>
          </p:cNvPicPr>
          <p:nvPr/>
        </p:nvPicPr>
        <p:blipFill>
          <a:blip r:embed="rId2"/>
          <a:stretch>
            <a:fillRect/>
          </a:stretch>
        </p:blipFill>
        <p:spPr>
          <a:xfrm>
            <a:off x="1876309" y="723380"/>
            <a:ext cx="249958" cy="249958"/>
          </a:xfrm>
          <a:prstGeom prst="rect">
            <a:avLst/>
          </a:prstGeom>
        </p:spPr>
      </p:pic>
      <p:pic>
        <p:nvPicPr>
          <p:cNvPr id="13" name="Picture 12">
            <a:extLst>
              <a:ext uri="{FF2B5EF4-FFF2-40B4-BE49-F238E27FC236}">
                <a16:creationId xmlns:a16="http://schemas.microsoft.com/office/drawing/2014/main" id="{266514DA-F09F-4DBB-9A61-F6EB09AD5F21}"/>
              </a:ext>
            </a:extLst>
          </p:cNvPr>
          <p:cNvPicPr>
            <a:picLocks noChangeAspect="1"/>
          </p:cNvPicPr>
          <p:nvPr/>
        </p:nvPicPr>
        <p:blipFill>
          <a:blip r:embed="rId2"/>
          <a:stretch>
            <a:fillRect/>
          </a:stretch>
        </p:blipFill>
        <p:spPr>
          <a:xfrm>
            <a:off x="4979383" y="2274338"/>
            <a:ext cx="249958" cy="249958"/>
          </a:xfrm>
          <a:prstGeom prst="rect">
            <a:avLst/>
          </a:prstGeom>
        </p:spPr>
      </p:pic>
      <p:pic>
        <p:nvPicPr>
          <p:cNvPr id="14" name="Picture 13">
            <a:extLst>
              <a:ext uri="{FF2B5EF4-FFF2-40B4-BE49-F238E27FC236}">
                <a16:creationId xmlns:a16="http://schemas.microsoft.com/office/drawing/2014/main" id="{271320A4-CC16-4C1C-8EF9-0F40DF8EC34B}"/>
              </a:ext>
            </a:extLst>
          </p:cNvPr>
          <p:cNvPicPr>
            <a:picLocks noChangeAspect="1"/>
          </p:cNvPicPr>
          <p:nvPr/>
        </p:nvPicPr>
        <p:blipFill>
          <a:blip r:embed="rId2"/>
          <a:stretch>
            <a:fillRect/>
          </a:stretch>
        </p:blipFill>
        <p:spPr>
          <a:xfrm>
            <a:off x="5617442" y="2684780"/>
            <a:ext cx="249958" cy="249958"/>
          </a:xfrm>
          <a:prstGeom prst="rect">
            <a:avLst/>
          </a:prstGeom>
        </p:spPr>
      </p:pic>
      <p:sp>
        <p:nvSpPr>
          <p:cNvPr id="15" name="Oval 14">
            <a:extLst>
              <a:ext uri="{FF2B5EF4-FFF2-40B4-BE49-F238E27FC236}">
                <a16:creationId xmlns:a16="http://schemas.microsoft.com/office/drawing/2014/main" id="{6825DB50-B856-493D-AA36-3BC9CDFF449F}"/>
              </a:ext>
            </a:extLst>
          </p:cNvPr>
          <p:cNvSpPr/>
          <p:nvPr/>
        </p:nvSpPr>
        <p:spPr>
          <a:xfrm>
            <a:off x="1104900" y="154535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414C331-48B0-4B09-ABC7-7FA66CF84286}"/>
              </a:ext>
            </a:extLst>
          </p:cNvPr>
          <p:cNvSpPr/>
          <p:nvPr/>
        </p:nvSpPr>
        <p:spPr>
          <a:xfrm>
            <a:off x="1342390" y="139295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498DCC9-5FD5-44E9-A2D6-AB614F2D2899}"/>
              </a:ext>
            </a:extLst>
          </p:cNvPr>
          <p:cNvSpPr/>
          <p:nvPr/>
        </p:nvSpPr>
        <p:spPr>
          <a:xfrm>
            <a:off x="1550438" y="8971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57F86F-2CE7-47BF-B92A-30ED8F746D19}"/>
              </a:ext>
            </a:extLst>
          </p:cNvPr>
          <p:cNvSpPr/>
          <p:nvPr/>
        </p:nvSpPr>
        <p:spPr>
          <a:xfrm>
            <a:off x="1702838" y="14508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A71C6-2CD7-4BB7-9F7C-10A0271CAD05}"/>
              </a:ext>
            </a:extLst>
          </p:cNvPr>
          <p:cNvSpPr/>
          <p:nvPr/>
        </p:nvSpPr>
        <p:spPr>
          <a:xfrm>
            <a:off x="1907076" y="166217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B573C31-B3C7-423E-A887-A8D05B98D8B2}"/>
              </a:ext>
            </a:extLst>
          </p:cNvPr>
          <p:cNvSpPr/>
          <p:nvPr/>
        </p:nvSpPr>
        <p:spPr>
          <a:xfrm>
            <a:off x="1284257"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61A7A87-797A-4D28-8B97-848D11033B66}"/>
              </a:ext>
            </a:extLst>
          </p:cNvPr>
          <p:cNvSpPr/>
          <p:nvPr/>
        </p:nvSpPr>
        <p:spPr>
          <a:xfrm>
            <a:off x="1768878" y="21981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EFC0FD-519D-41C0-949A-E506CAA5B7D3}"/>
              </a:ext>
            </a:extLst>
          </p:cNvPr>
          <p:cNvSpPr/>
          <p:nvPr/>
        </p:nvSpPr>
        <p:spPr>
          <a:xfrm>
            <a:off x="2318296" y="181457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73F53AB-A487-4495-BB84-9EE431328D62}"/>
              </a:ext>
            </a:extLst>
          </p:cNvPr>
          <p:cNvSpPr/>
          <p:nvPr/>
        </p:nvSpPr>
        <p:spPr>
          <a:xfrm>
            <a:off x="1900726" y="1098837"/>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42B1501-AE9B-4DB8-B4C8-2E94809C1555}"/>
              </a:ext>
            </a:extLst>
          </p:cNvPr>
          <p:cNvSpPr/>
          <p:nvPr/>
        </p:nvSpPr>
        <p:spPr>
          <a:xfrm>
            <a:off x="2286000" y="12984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873D65-E772-439F-8BE6-C15725538150}"/>
              </a:ext>
            </a:extLst>
          </p:cNvPr>
          <p:cNvSpPr/>
          <p:nvPr/>
        </p:nvSpPr>
        <p:spPr>
          <a:xfrm>
            <a:off x="1809286" y="393497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CC0818-59AE-41EB-A5D8-99AF8B6127B9}"/>
              </a:ext>
            </a:extLst>
          </p:cNvPr>
          <p:cNvSpPr/>
          <p:nvPr/>
        </p:nvSpPr>
        <p:spPr>
          <a:xfrm>
            <a:off x="1976926" y="370637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B5861A-143B-4008-AE29-4B127CAB60F4}"/>
              </a:ext>
            </a:extLst>
          </p:cNvPr>
          <p:cNvSpPr/>
          <p:nvPr/>
        </p:nvSpPr>
        <p:spPr>
          <a:xfrm>
            <a:off x="2252853" y="359866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5345FD-23E9-468C-94E5-4655D02E8BFE}"/>
              </a:ext>
            </a:extLst>
          </p:cNvPr>
          <p:cNvSpPr/>
          <p:nvPr/>
        </p:nvSpPr>
        <p:spPr>
          <a:xfrm>
            <a:off x="1572779" y="4343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129C0D4-992D-413D-91B7-B29981AEA411}"/>
              </a:ext>
            </a:extLst>
          </p:cNvPr>
          <p:cNvSpPr/>
          <p:nvPr/>
        </p:nvSpPr>
        <p:spPr>
          <a:xfrm>
            <a:off x="3204664" y="4569924"/>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5CF982-76C5-4290-B30B-996A921276C6}"/>
              </a:ext>
            </a:extLst>
          </p:cNvPr>
          <p:cNvSpPr/>
          <p:nvPr/>
        </p:nvSpPr>
        <p:spPr>
          <a:xfrm>
            <a:off x="2252256" y="4164562"/>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B6CCE04-8850-4AB7-B1DD-C9B19645AE03}"/>
              </a:ext>
            </a:extLst>
          </p:cNvPr>
          <p:cNvSpPr/>
          <p:nvPr/>
        </p:nvSpPr>
        <p:spPr>
          <a:xfrm>
            <a:off x="2209800" y="4417524"/>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D597523-42D3-4BD3-87A1-6CF5F1EA201B}"/>
              </a:ext>
            </a:extLst>
          </p:cNvPr>
          <p:cNvSpPr/>
          <p:nvPr/>
        </p:nvSpPr>
        <p:spPr>
          <a:xfrm>
            <a:off x="2872842" y="39654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ECF1999-D18A-46BA-8F7E-2E963D3C736C}"/>
              </a:ext>
            </a:extLst>
          </p:cNvPr>
          <p:cNvSpPr/>
          <p:nvPr/>
        </p:nvSpPr>
        <p:spPr>
          <a:xfrm>
            <a:off x="2564594" y="4343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15155C-8036-413A-BB73-0703CFB0AF72}"/>
              </a:ext>
            </a:extLst>
          </p:cNvPr>
          <p:cNvSpPr/>
          <p:nvPr/>
        </p:nvSpPr>
        <p:spPr>
          <a:xfrm>
            <a:off x="1805012" y="47904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6644B17-5D8F-4F18-B4F3-DCA02E991EF6}"/>
              </a:ext>
            </a:extLst>
          </p:cNvPr>
          <p:cNvSpPr/>
          <p:nvPr/>
        </p:nvSpPr>
        <p:spPr>
          <a:xfrm>
            <a:off x="2318296" y="48666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FF91995-583A-43A7-8930-35868F23B6AF}"/>
              </a:ext>
            </a:extLst>
          </p:cNvPr>
          <p:cNvSpPr/>
          <p:nvPr/>
        </p:nvSpPr>
        <p:spPr>
          <a:xfrm>
            <a:off x="2720442" y="3581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4BFFD4D-D8F4-40F3-BBB8-D14F788F3CE1}"/>
              </a:ext>
            </a:extLst>
          </p:cNvPr>
          <p:cNvSpPr/>
          <p:nvPr/>
        </p:nvSpPr>
        <p:spPr>
          <a:xfrm>
            <a:off x="3200400" y="409753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4B1E8D9-DBFA-4DA6-86B4-56EC98E9C8D8}"/>
              </a:ext>
            </a:extLst>
          </p:cNvPr>
          <p:cNvSpPr/>
          <p:nvPr/>
        </p:nvSpPr>
        <p:spPr>
          <a:xfrm>
            <a:off x="2836428" y="46126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8D38F2-BA44-4061-8E63-B80F4D71047E}"/>
              </a:ext>
            </a:extLst>
          </p:cNvPr>
          <p:cNvSpPr/>
          <p:nvPr/>
        </p:nvSpPr>
        <p:spPr>
          <a:xfrm>
            <a:off x="2644242" y="495808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6F06FA-BAD1-4778-8229-FEEE955FF6C4}"/>
              </a:ext>
            </a:extLst>
          </p:cNvPr>
          <p:cNvSpPr/>
          <p:nvPr/>
        </p:nvSpPr>
        <p:spPr>
          <a:xfrm>
            <a:off x="4983425" y="26299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4D7D5D4-5196-445D-982F-313798B0D0E5}"/>
              </a:ext>
            </a:extLst>
          </p:cNvPr>
          <p:cNvSpPr/>
          <p:nvPr/>
        </p:nvSpPr>
        <p:spPr>
          <a:xfrm>
            <a:off x="5410200" y="23505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165CF78-0658-403B-8FC7-DA23B2D9B8B6}"/>
              </a:ext>
            </a:extLst>
          </p:cNvPr>
          <p:cNvSpPr/>
          <p:nvPr/>
        </p:nvSpPr>
        <p:spPr>
          <a:xfrm>
            <a:off x="5354320" y="304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4643B0D-2FD7-4221-9BA6-7B394A060C9B}"/>
              </a:ext>
            </a:extLst>
          </p:cNvPr>
          <p:cNvSpPr/>
          <p:nvPr/>
        </p:nvSpPr>
        <p:spPr>
          <a:xfrm>
            <a:off x="5000741" y="177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60A5F98-49D7-4C4A-B176-AEB0FC223E9F}"/>
              </a:ext>
            </a:extLst>
          </p:cNvPr>
          <p:cNvSpPr/>
          <p:nvPr/>
        </p:nvSpPr>
        <p:spPr>
          <a:xfrm>
            <a:off x="5956300" y="23652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8BDAED9-4FB2-4265-89D4-A75D2F2214D7}"/>
              </a:ext>
            </a:extLst>
          </p:cNvPr>
          <p:cNvSpPr/>
          <p:nvPr/>
        </p:nvSpPr>
        <p:spPr>
          <a:xfrm>
            <a:off x="5654040" y="1930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2ED9E9C-E373-439A-AE1E-806BBAE4DEF0}"/>
              </a:ext>
            </a:extLst>
          </p:cNvPr>
          <p:cNvSpPr/>
          <p:nvPr/>
        </p:nvSpPr>
        <p:spPr>
          <a:xfrm>
            <a:off x="4674092" y="19949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70BE4-222E-4419-B0D1-7C9C3A7514DE}"/>
              </a:ext>
            </a:extLst>
          </p:cNvPr>
          <p:cNvSpPr/>
          <p:nvPr/>
        </p:nvSpPr>
        <p:spPr>
          <a:xfrm>
            <a:off x="5541242" y="1640376"/>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0B9483-DBA2-43B5-9A7F-E8F5A42492C9}"/>
              </a:ext>
            </a:extLst>
          </p:cNvPr>
          <p:cNvSpPr/>
          <p:nvPr/>
        </p:nvSpPr>
        <p:spPr>
          <a:xfrm>
            <a:off x="4770120" y="304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E9B9026-6577-4DE1-8598-B604D309D557}"/>
              </a:ext>
            </a:extLst>
          </p:cNvPr>
          <p:cNvSpPr/>
          <p:nvPr/>
        </p:nvSpPr>
        <p:spPr>
          <a:xfrm>
            <a:off x="5153141" y="20457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123F35D-0905-4EDB-A8A1-D232F6973906}"/>
              </a:ext>
            </a:extLst>
          </p:cNvPr>
          <p:cNvSpPr/>
          <p:nvPr/>
        </p:nvSpPr>
        <p:spPr>
          <a:xfrm>
            <a:off x="4582160" y="2399317"/>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3A3521FC-66E3-4B57-A5AC-6FBC2407335F}"/>
              </a:ext>
            </a:extLst>
          </p:cNvPr>
          <p:cNvSpPr/>
          <p:nvPr/>
        </p:nvSpPr>
        <p:spPr>
          <a:xfrm>
            <a:off x="1615263" y="1401602"/>
            <a:ext cx="379498" cy="287512"/>
          </a:xfrm>
          <a:prstGeom prst="mathMultiply">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DD9752A-C868-46AA-B38E-D9222640F55C}"/>
              </a:ext>
            </a:extLst>
          </p:cNvPr>
          <p:cNvPicPr>
            <a:picLocks noChangeAspect="1"/>
          </p:cNvPicPr>
          <p:nvPr/>
        </p:nvPicPr>
        <p:blipFill>
          <a:blip r:embed="rId3"/>
          <a:stretch>
            <a:fillRect/>
          </a:stretch>
        </p:blipFill>
        <p:spPr>
          <a:xfrm>
            <a:off x="5165314" y="2380992"/>
            <a:ext cx="341406" cy="304826"/>
          </a:xfrm>
          <a:prstGeom prst="rect">
            <a:avLst/>
          </a:prstGeom>
        </p:spPr>
      </p:pic>
      <p:pic>
        <p:nvPicPr>
          <p:cNvPr id="53" name="Picture 52">
            <a:extLst>
              <a:ext uri="{FF2B5EF4-FFF2-40B4-BE49-F238E27FC236}">
                <a16:creationId xmlns:a16="http://schemas.microsoft.com/office/drawing/2014/main" id="{2CEFD425-F305-4915-BD82-A2FC0087EEC5}"/>
              </a:ext>
            </a:extLst>
          </p:cNvPr>
          <p:cNvPicPr>
            <a:picLocks noChangeAspect="1"/>
          </p:cNvPicPr>
          <p:nvPr/>
        </p:nvPicPr>
        <p:blipFill>
          <a:blip r:embed="rId3"/>
          <a:stretch>
            <a:fillRect/>
          </a:stretch>
        </p:blipFill>
        <p:spPr>
          <a:xfrm>
            <a:off x="2236630" y="4294648"/>
            <a:ext cx="341406" cy="304826"/>
          </a:xfrm>
          <a:prstGeom prst="rect">
            <a:avLst/>
          </a:prstGeom>
        </p:spPr>
      </p:pic>
      <p:sp>
        <p:nvSpPr>
          <p:cNvPr id="54" name="TextBox 53">
            <a:extLst>
              <a:ext uri="{FF2B5EF4-FFF2-40B4-BE49-F238E27FC236}">
                <a16:creationId xmlns:a16="http://schemas.microsoft.com/office/drawing/2014/main" id="{D5E9D54A-D4A0-4CA2-BDEC-1DF321E2E374}"/>
              </a:ext>
            </a:extLst>
          </p:cNvPr>
          <p:cNvSpPr txBox="1"/>
          <p:nvPr/>
        </p:nvSpPr>
        <p:spPr>
          <a:xfrm>
            <a:off x="2236630" y="5643880"/>
            <a:ext cx="2941126" cy="369332"/>
          </a:xfrm>
          <a:prstGeom prst="rect">
            <a:avLst/>
          </a:prstGeom>
          <a:noFill/>
        </p:spPr>
        <p:txBody>
          <a:bodyPr wrap="none" rtlCol="0">
            <a:spAutoFit/>
          </a:bodyPr>
          <a:lstStyle/>
          <a:p>
            <a:r>
              <a:rPr lang="en-US" dirty="0"/>
              <a:t>Original data P with centers X</a:t>
            </a:r>
          </a:p>
        </p:txBody>
      </p:sp>
      <p:sp>
        <p:nvSpPr>
          <p:cNvPr id="2" name="TextBox 1">
            <a:extLst>
              <a:ext uri="{FF2B5EF4-FFF2-40B4-BE49-F238E27FC236}">
                <a16:creationId xmlns:a16="http://schemas.microsoft.com/office/drawing/2014/main" id="{E88662EB-AB89-41ED-8FA4-D3FFF674536F}"/>
              </a:ext>
            </a:extLst>
          </p:cNvPr>
          <p:cNvSpPr txBox="1"/>
          <p:nvPr/>
        </p:nvSpPr>
        <p:spPr>
          <a:xfrm>
            <a:off x="6108700" y="1401602"/>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A9C527BD-7047-4DE8-B4A3-00B830DFA41E}"/>
              </a:ext>
            </a:extLst>
          </p:cNvPr>
          <p:cNvSpPr txBox="1"/>
          <p:nvPr/>
        </p:nvSpPr>
        <p:spPr>
          <a:xfrm>
            <a:off x="5867400" y="3275495"/>
            <a:ext cx="2895600" cy="646331"/>
          </a:xfrm>
          <a:prstGeom prst="rect">
            <a:avLst/>
          </a:prstGeom>
          <a:noFill/>
        </p:spPr>
        <p:txBody>
          <a:bodyPr wrap="square" rtlCol="0">
            <a:spAutoFit/>
          </a:bodyPr>
          <a:lstStyle/>
          <a:p>
            <a:r>
              <a:rPr lang="en-US" b="1" dirty="0"/>
              <a:t>1) Compute constant approximate solution</a:t>
            </a:r>
          </a:p>
        </p:txBody>
      </p:sp>
      <p:sp>
        <p:nvSpPr>
          <p:cNvPr id="4" name="TextBox 3">
            <a:extLst>
              <a:ext uri="{FF2B5EF4-FFF2-40B4-BE49-F238E27FC236}">
                <a16:creationId xmlns:a16="http://schemas.microsoft.com/office/drawing/2014/main" id="{119A7B71-FD37-4B1E-B7E2-9D68BDD5B380}"/>
              </a:ext>
            </a:extLst>
          </p:cNvPr>
          <p:cNvSpPr txBox="1"/>
          <p:nvPr/>
        </p:nvSpPr>
        <p:spPr>
          <a:xfrm>
            <a:off x="5867400" y="4240762"/>
            <a:ext cx="2819362" cy="646331"/>
          </a:xfrm>
          <a:prstGeom prst="rect">
            <a:avLst/>
          </a:prstGeom>
          <a:noFill/>
        </p:spPr>
        <p:txBody>
          <a:bodyPr wrap="none" rtlCol="0">
            <a:spAutoFit/>
          </a:bodyPr>
          <a:lstStyle/>
          <a:p>
            <a:r>
              <a:rPr lang="en-US" b="1" dirty="0"/>
              <a:t>2) Calculate cost of solution</a:t>
            </a:r>
          </a:p>
          <a:p>
            <a:endParaRPr lang="en-US" dirty="0"/>
          </a:p>
        </p:txBody>
      </p:sp>
    </p:spTree>
    <p:extLst>
      <p:ext uri="{BB962C8B-B14F-4D97-AF65-F5344CB8AC3E}">
        <p14:creationId xmlns:p14="http://schemas.microsoft.com/office/powerpoint/2010/main" val="2409280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442A27-E8EE-4841-AE11-607252809612}"/>
              </a:ext>
            </a:extLst>
          </p:cNvPr>
          <p:cNvSpPr>
            <a:spLocks noGrp="1"/>
          </p:cNvSpPr>
          <p:nvPr>
            <p:ph type="title"/>
          </p:nvPr>
        </p:nvSpPr>
        <p:spPr>
          <a:xfrm>
            <a:off x="-1447800" y="76201"/>
            <a:ext cx="228600" cy="609600"/>
          </a:xfrm>
        </p:spPr>
        <p:txBody>
          <a:bodyPr>
            <a:normAutofit fontScale="90000"/>
          </a:bodyPr>
          <a:lstStyle/>
          <a:p>
            <a:endParaRPr lang="en-US" dirty="0"/>
          </a:p>
        </p:txBody>
      </p:sp>
      <p:pic>
        <p:nvPicPr>
          <p:cNvPr id="10" name="Content Placeholder 9">
            <a:extLst>
              <a:ext uri="{FF2B5EF4-FFF2-40B4-BE49-F238E27FC236}">
                <a16:creationId xmlns:a16="http://schemas.microsoft.com/office/drawing/2014/main" id="{B97C499B-91D7-4F01-B4E8-BBB5E526D6FB}"/>
              </a:ext>
            </a:extLst>
          </p:cNvPr>
          <p:cNvPicPr>
            <a:picLocks noGrp="1" noChangeAspect="1"/>
          </p:cNvPicPr>
          <p:nvPr>
            <p:ph idx="1"/>
          </p:nvPr>
        </p:nvPicPr>
        <p:blipFill>
          <a:blip r:embed="rId2">
            <a:duotone>
              <a:prstClr val="black"/>
              <a:srgbClr val="00B050">
                <a:tint val="45000"/>
                <a:satMod val="400000"/>
              </a:srgbClr>
            </a:duotone>
          </a:blip>
          <a:stretch>
            <a:fillRect/>
          </a:stretch>
        </p:blipFill>
        <p:spPr>
          <a:xfrm>
            <a:off x="2228877" y="809768"/>
            <a:ext cx="249958" cy="249958"/>
          </a:xfrm>
          <a:prstGeom prst="rect">
            <a:avLst/>
          </a:prstGeom>
        </p:spPr>
      </p:pic>
      <p:sp>
        <p:nvSpPr>
          <p:cNvPr id="9" name="Oval 8">
            <a:extLst>
              <a:ext uri="{FF2B5EF4-FFF2-40B4-BE49-F238E27FC236}">
                <a16:creationId xmlns:a16="http://schemas.microsoft.com/office/drawing/2014/main" id="{A83ABE0E-97D4-4967-8C77-C8DF37A3BDBC}"/>
              </a:ext>
            </a:extLst>
          </p:cNvPr>
          <p:cNvSpPr/>
          <p:nvPr/>
        </p:nvSpPr>
        <p:spPr>
          <a:xfrm>
            <a:off x="1143000" y="1143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400127-599E-4042-8943-5894F43A3F4A}"/>
              </a:ext>
            </a:extLst>
          </p:cNvPr>
          <p:cNvPicPr>
            <a:picLocks noChangeAspect="1"/>
          </p:cNvPicPr>
          <p:nvPr/>
        </p:nvPicPr>
        <p:blipFill>
          <a:blip r:embed="rId2">
            <a:duotone>
              <a:prstClr val="black"/>
              <a:srgbClr val="00B050">
                <a:tint val="45000"/>
                <a:satMod val="400000"/>
              </a:srgbClr>
            </a:duotone>
          </a:blip>
          <a:stretch>
            <a:fillRect/>
          </a:stretch>
        </p:blipFill>
        <p:spPr>
          <a:xfrm>
            <a:off x="2068338" y="2033542"/>
            <a:ext cx="249958" cy="249958"/>
          </a:xfrm>
          <a:prstGeom prst="rect">
            <a:avLst/>
          </a:prstGeom>
        </p:spPr>
      </p:pic>
      <p:pic>
        <p:nvPicPr>
          <p:cNvPr id="12" name="Picture 11">
            <a:extLst>
              <a:ext uri="{FF2B5EF4-FFF2-40B4-BE49-F238E27FC236}">
                <a16:creationId xmlns:a16="http://schemas.microsoft.com/office/drawing/2014/main" id="{18559ACE-DBC1-4A0E-B7A3-350C0A4DE929}"/>
              </a:ext>
            </a:extLst>
          </p:cNvPr>
          <p:cNvPicPr>
            <a:picLocks noChangeAspect="1"/>
          </p:cNvPicPr>
          <p:nvPr/>
        </p:nvPicPr>
        <p:blipFill>
          <a:blip r:embed="rId2">
            <a:duotone>
              <a:prstClr val="black"/>
              <a:srgbClr val="00B050">
                <a:tint val="45000"/>
                <a:satMod val="400000"/>
              </a:srgbClr>
            </a:duotone>
          </a:blip>
          <a:stretch>
            <a:fillRect/>
          </a:stretch>
        </p:blipFill>
        <p:spPr>
          <a:xfrm>
            <a:off x="1876309" y="723380"/>
            <a:ext cx="249958" cy="249958"/>
          </a:xfrm>
          <a:prstGeom prst="rect">
            <a:avLst/>
          </a:prstGeom>
        </p:spPr>
      </p:pic>
      <p:pic>
        <p:nvPicPr>
          <p:cNvPr id="14" name="Picture 13">
            <a:extLst>
              <a:ext uri="{FF2B5EF4-FFF2-40B4-BE49-F238E27FC236}">
                <a16:creationId xmlns:a16="http://schemas.microsoft.com/office/drawing/2014/main" id="{271320A4-CC16-4C1C-8EF9-0F40DF8EC34B}"/>
              </a:ext>
            </a:extLst>
          </p:cNvPr>
          <p:cNvPicPr>
            <a:picLocks noChangeAspect="1"/>
          </p:cNvPicPr>
          <p:nvPr/>
        </p:nvPicPr>
        <p:blipFill>
          <a:blip r:embed="rId2">
            <a:duotone>
              <a:prstClr val="black"/>
              <a:srgbClr val="00B050">
                <a:tint val="45000"/>
                <a:satMod val="400000"/>
              </a:srgbClr>
            </a:duotone>
          </a:blip>
          <a:stretch>
            <a:fillRect/>
          </a:stretch>
        </p:blipFill>
        <p:spPr>
          <a:xfrm>
            <a:off x="5617442" y="2684780"/>
            <a:ext cx="249958" cy="249958"/>
          </a:xfrm>
          <a:prstGeom prst="rect">
            <a:avLst/>
          </a:prstGeom>
        </p:spPr>
      </p:pic>
      <p:sp>
        <p:nvSpPr>
          <p:cNvPr id="15" name="Oval 14">
            <a:extLst>
              <a:ext uri="{FF2B5EF4-FFF2-40B4-BE49-F238E27FC236}">
                <a16:creationId xmlns:a16="http://schemas.microsoft.com/office/drawing/2014/main" id="{6825DB50-B856-493D-AA36-3BC9CDFF449F}"/>
              </a:ext>
            </a:extLst>
          </p:cNvPr>
          <p:cNvSpPr/>
          <p:nvPr/>
        </p:nvSpPr>
        <p:spPr>
          <a:xfrm>
            <a:off x="1104900" y="154535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98DCC9-5FD5-44E9-A2D6-AB614F2D2899}"/>
              </a:ext>
            </a:extLst>
          </p:cNvPr>
          <p:cNvSpPr/>
          <p:nvPr/>
        </p:nvSpPr>
        <p:spPr>
          <a:xfrm>
            <a:off x="1550438" y="8971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B573C31-B3C7-423E-A887-A8D05B98D8B2}"/>
              </a:ext>
            </a:extLst>
          </p:cNvPr>
          <p:cNvSpPr/>
          <p:nvPr/>
        </p:nvSpPr>
        <p:spPr>
          <a:xfrm>
            <a:off x="1284257" y="19812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61A7A87-797A-4D28-8B97-848D11033B66}"/>
              </a:ext>
            </a:extLst>
          </p:cNvPr>
          <p:cNvSpPr/>
          <p:nvPr/>
        </p:nvSpPr>
        <p:spPr>
          <a:xfrm>
            <a:off x="1768878" y="21981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EFC0FD-519D-41C0-949A-E506CAA5B7D3}"/>
              </a:ext>
            </a:extLst>
          </p:cNvPr>
          <p:cNvSpPr/>
          <p:nvPr/>
        </p:nvSpPr>
        <p:spPr>
          <a:xfrm>
            <a:off x="2318296" y="1814571"/>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42B1501-AE9B-4DB8-B4C8-2E94809C1555}"/>
              </a:ext>
            </a:extLst>
          </p:cNvPr>
          <p:cNvSpPr/>
          <p:nvPr/>
        </p:nvSpPr>
        <p:spPr>
          <a:xfrm>
            <a:off x="2286000" y="129845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873D65-E772-439F-8BE6-C15725538150}"/>
              </a:ext>
            </a:extLst>
          </p:cNvPr>
          <p:cNvSpPr/>
          <p:nvPr/>
        </p:nvSpPr>
        <p:spPr>
          <a:xfrm>
            <a:off x="1809286" y="393497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CC0818-59AE-41EB-A5D8-99AF8B6127B9}"/>
              </a:ext>
            </a:extLst>
          </p:cNvPr>
          <p:cNvSpPr/>
          <p:nvPr/>
        </p:nvSpPr>
        <p:spPr>
          <a:xfrm>
            <a:off x="1976926" y="370637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B5861A-143B-4008-AE29-4B127CAB60F4}"/>
              </a:ext>
            </a:extLst>
          </p:cNvPr>
          <p:cNvSpPr/>
          <p:nvPr/>
        </p:nvSpPr>
        <p:spPr>
          <a:xfrm>
            <a:off x="2252853" y="3598661"/>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5345FD-23E9-468C-94E5-4655D02E8BFE}"/>
              </a:ext>
            </a:extLst>
          </p:cNvPr>
          <p:cNvSpPr/>
          <p:nvPr/>
        </p:nvSpPr>
        <p:spPr>
          <a:xfrm>
            <a:off x="1572779" y="4343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129C0D4-992D-413D-91B7-B29981AEA411}"/>
              </a:ext>
            </a:extLst>
          </p:cNvPr>
          <p:cNvSpPr/>
          <p:nvPr/>
        </p:nvSpPr>
        <p:spPr>
          <a:xfrm>
            <a:off x="3204664" y="4569924"/>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D597523-42D3-4BD3-87A1-6CF5F1EA201B}"/>
              </a:ext>
            </a:extLst>
          </p:cNvPr>
          <p:cNvSpPr/>
          <p:nvPr/>
        </p:nvSpPr>
        <p:spPr>
          <a:xfrm>
            <a:off x="2872842" y="396545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15155C-8036-413A-BB73-0703CFB0AF72}"/>
              </a:ext>
            </a:extLst>
          </p:cNvPr>
          <p:cNvSpPr/>
          <p:nvPr/>
        </p:nvSpPr>
        <p:spPr>
          <a:xfrm>
            <a:off x="1805012" y="47904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6644B17-5D8F-4F18-B4F3-DCA02E991EF6}"/>
              </a:ext>
            </a:extLst>
          </p:cNvPr>
          <p:cNvSpPr/>
          <p:nvPr/>
        </p:nvSpPr>
        <p:spPr>
          <a:xfrm>
            <a:off x="2318296" y="48666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FF91995-583A-43A7-8930-35868F23B6AF}"/>
              </a:ext>
            </a:extLst>
          </p:cNvPr>
          <p:cNvSpPr/>
          <p:nvPr/>
        </p:nvSpPr>
        <p:spPr>
          <a:xfrm>
            <a:off x="2720442" y="3581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4BFFD4D-D8F4-40F3-BBB8-D14F788F3CE1}"/>
              </a:ext>
            </a:extLst>
          </p:cNvPr>
          <p:cNvSpPr/>
          <p:nvPr/>
        </p:nvSpPr>
        <p:spPr>
          <a:xfrm>
            <a:off x="3200400" y="409753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4B1E8D9-DBFA-4DA6-86B4-56EC98E9C8D8}"/>
              </a:ext>
            </a:extLst>
          </p:cNvPr>
          <p:cNvSpPr/>
          <p:nvPr/>
        </p:nvSpPr>
        <p:spPr>
          <a:xfrm>
            <a:off x="2836428" y="46126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8D38F2-BA44-4061-8E63-B80F4D71047E}"/>
              </a:ext>
            </a:extLst>
          </p:cNvPr>
          <p:cNvSpPr/>
          <p:nvPr/>
        </p:nvSpPr>
        <p:spPr>
          <a:xfrm>
            <a:off x="2644242" y="495808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165CF78-0658-403B-8FC7-DA23B2D9B8B6}"/>
              </a:ext>
            </a:extLst>
          </p:cNvPr>
          <p:cNvSpPr/>
          <p:nvPr/>
        </p:nvSpPr>
        <p:spPr>
          <a:xfrm>
            <a:off x="5354320" y="304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4643B0D-2FD7-4221-9BA6-7B394A060C9B}"/>
              </a:ext>
            </a:extLst>
          </p:cNvPr>
          <p:cNvSpPr/>
          <p:nvPr/>
        </p:nvSpPr>
        <p:spPr>
          <a:xfrm>
            <a:off x="5000741" y="177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60A5F98-49D7-4C4A-B176-AEB0FC223E9F}"/>
              </a:ext>
            </a:extLst>
          </p:cNvPr>
          <p:cNvSpPr/>
          <p:nvPr/>
        </p:nvSpPr>
        <p:spPr>
          <a:xfrm>
            <a:off x="5956300" y="236529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8BDAED9-4FB2-4265-89D4-A75D2F2214D7}"/>
              </a:ext>
            </a:extLst>
          </p:cNvPr>
          <p:cNvSpPr/>
          <p:nvPr/>
        </p:nvSpPr>
        <p:spPr>
          <a:xfrm>
            <a:off x="5654040" y="1930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2ED9E9C-E373-439A-AE1E-806BBAE4DEF0}"/>
              </a:ext>
            </a:extLst>
          </p:cNvPr>
          <p:cNvSpPr/>
          <p:nvPr/>
        </p:nvSpPr>
        <p:spPr>
          <a:xfrm>
            <a:off x="4674092" y="19949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70BE4-222E-4419-B0D1-7C9C3A7514DE}"/>
              </a:ext>
            </a:extLst>
          </p:cNvPr>
          <p:cNvSpPr/>
          <p:nvPr/>
        </p:nvSpPr>
        <p:spPr>
          <a:xfrm>
            <a:off x="5541242" y="1640376"/>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0B9483-DBA2-43B5-9A7F-E8F5A42492C9}"/>
              </a:ext>
            </a:extLst>
          </p:cNvPr>
          <p:cNvSpPr/>
          <p:nvPr/>
        </p:nvSpPr>
        <p:spPr>
          <a:xfrm>
            <a:off x="4770120" y="304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123F35D-0905-4EDB-A8A1-D232F6973906}"/>
              </a:ext>
            </a:extLst>
          </p:cNvPr>
          <p:cNvSpPr/>
          <p:nvPr/>
        </p:nvSpPr>
        <p:spPr>
          <a:xfrm>
            <a:off x="4582160" y="2399317"/>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3A3521FC-66E3-4B57-A5AC-6FBC2407335F}"/>
              </a:ext>
            </a:extLst>
          </p:cNvPr>
          <p:cNvSpPr/>
          <p:nvPr/>
        </p:nvSpPr>
        <p:spPr>
          <a:xfrm>
            <a:off x="1615263" y="1401602"/>
            <a:ext cx="379498" cy="287512"/>
          </a:xfrm>
          <a:prstGeom prst="mathMultiply">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DD9752A-C868-46AA-B38E-D9222640F55C}"/>
              </a:ext>
            </a:extLst>
          </p:cNvPr>
          <p:cNvPicPr>
            <a:picLocks noChangeAspect="1"/>
          </p:cNvPicPr>
          <p:nvPr/>
        </p:nvPicPr>
        <p:blipFill>
          <a:blip r:embed="rId3"/>
          <a:stretch>
            <a:fillRect/>
          </a:stretch>
        </p:blipFill>
        <p:spPr>
          <a:xfrm>
            <a:off x="5165314" y="2380992"/>
            <a:ext cx="341406" cy="304826"/>
          </a:xfrm>
          <a:prstGeom prst="rect">
            <a:avLst/>
          </a:prstGeom>
        </p:spPr>
      </p:pic>
      <p:pic>
        <p:nvPicPr>
          <p:cNvPr id="53" name="Picture 52">
            <a:extLst>
              <a:ext uri="{FF2B5EF4-FFF2-40B4-BE49-F238E27FC236}">
                <a16:creationId xmlns:a16="http://schemas.microsoft.com/office/drawing/2014/main" id="{2CEFD425-F305-4915-BD82-A2FC0087EEC5}"/>
              </a:ext>
            </a:extLst>
          </p:cNvPr>
          <p:cNvPicPr>
            <a:picLocks noChangeAspect="1"/>
          </p:cNvPicPr>
          <p:nvPr/>
        </p:nvPicPr>
        <p:blipFill>
          <a:blip r:embed="rId3"/>
          <a:stretch>
            <a:fillRect/>
          </a:stretch>
        </p:blipFill>
        <p:spPr>
          <a:xfrm>
            <a:off x="2236630" y="4294648"/>
            <a:ext cx="341406" cy="304826"/>
          </a:xfrm>
          <a:prstGeom prst="rect">
            <a:avLst/>
          </a:prstGeom>
        </p:spPr>
      </p:pic>
      <p:sp>
        <p:nvSpPr>
          <p:cNvPr id="54" name="TextBox 53">
            <a:extLst>
              <a:ext uri="{FF2B5EF4-FFF2-40B4-BE49-F238E27FC236}">
                <a16:creationId xmlns:a16="http://schemas.microsoft.com/office/drawing/2014/main" id="{D5E9D54A-D4A0-4CA2-BDEC-1DF321E2E374}"/>
              </a:ext>
            </a:extLst>
          </p:cNvPr>
          <p:cNvSpPr txBox="1"/>
          <p:nvPr/>
        </p:nvSpPr>
        <p:spPr>
          <a:xfrm>
            <a:off x="2236630" y="5643880"/>
            <a:ext cx="2510624" cy="369332"/>
          </a:xfrm>
          <a:prstGeom prst="rect">
            <a:avLst/>
          </a:prstGeom>
          <a:noFill/>
        </p:spPr>
        <p:txBody>
          <a:bodyPr wrap="none" rtlCol="0">
            <a:spAutoFit/>
          </a:bodyPr>
          <a:lstStyle/>
          <a:p>
            <a:r>
              <a:rPr lang="en-US" dirty="0" err="1"/>
              <a:t>Coreset</a:t>
            </a:r>
            <a:r>
              <a:rPr lang="en-US" dirty="0"/>
              <a:t> P’ with centers X</a:t>
            </a:r>
          </a:p>
        </p:txBody>
      </p:sp>
      <p:sp>
        <p:nvSpPr>
          <p:cNvPr id="2" name="TextBox 1">
            <a:extLst>
              <a:ext uri="{FF2B5EF4-FFF2-40B4-BE49-F238E27FC236}">
                <a16:creationId xmlns:a16="http://schemas.microsoft.com/office/drawing/2014/main" id="{E88662EB-AB89-41ED-8FA4-D3FFF674536F}"/>
              </a:ext>
            </a:extLst>
          </p:cNvPr>
          <p:cNvSpPr txBox="1"/>
          <p:nvPr/>
        </p:nvSpPr>
        <p:spPr>
          <a:xfrm>
            <a:off x="6108700" y="1401602"/>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A9C527BD-7047-4DE8-B4A3-00B830DFA41E}"/>
              </a:ext>
            </a:extLst>
          </p:cNvPr>
          <p:cNvSpPr txBox="1"/>
          <p:nvPr/>
        </p:nvSpPr>
        <p:spPr>
          <a:xfrm>
            <a:off x="5867400" y="3275495"/>
            <a:ext cx="2895600" cy="646331"/>
          </a:xfrm>
          <a:prstGeom prst="rect">
            <a:avLst/>
          </a:prstGeom>
          <a:noFill/>
        </p:spPr>
        <p:txBody>
          <a:bodyPr wrap="square" rtlCol="0">
            <a:spAutoFit/>
          </a:bodyPr>
          <a:lstStyle/>
          <a:p>
            <a:r>
              <a:rPr lang="en-US" b="1" dirty="0"/>
              <a:t>1) Compute constant approximate solution</a:t>
            </a:r>
          </a:p>
        </p:txBody>
      </p:sp>
      <p:sp>
        <p:nvSpPr>
          <p:cNvPr id="5" name="TextBox 4">
            <a:extLst>
              <a:ext uri="{FF2B5EF4-FFF2-40B4-BE49-F238E27FC236}">
                <a16:creationId xmlns:a16="http://schemas.microsoft.com/office/drawing/2014/main" id="{0FACCFF8-71EA-4BAD-BEAD-D2719FA1F2E5}"/>
              </a:ext>
            </a:extLst>
          </p:cNvPr>
          <p:cNvSpPr txBox="1"/>
          <p:nvPr/>
        </p:nvSpPr>
        <p:spPr>
          <a:xfrm>
            <a:off x="5867400" y="4236871"/>
            <a:ext cx="2819362" cy="646331"/>
          </a:xfrm>
          <a:prstGeom prst="rect">
            <a:avLst/>
          </a:prstGeom>
          <a:noFill/>
        </p:spPr>
        <p:txBody>
          <a:bodyPr wrap="none" rtlCol="0">
            <a:spAutoFit/>
          </a:bodyPr>
          <a:lstStyle/>
          <a:p>
            <a:r>
              <a:rPr lang="en-US" b="1" dirty="0"/>
              <a:t>2) Calculate cost of solution</a:t>
            </a:r>
          </a:p>
          <a:p>
            <a:endParaRPr lang="en-US" dirty="0"/>
          </a:p>
        </p:txBody>
      </p:sp>
      <p:sp>
        <p:nvSpPr>
          <p:cNvPr id="6" name="TextBox 5">
            <a:extLst>
              <a:ext uri="{FF2B5EF4-FFF2-40B4-BE49-F238E27FC236}">
                <a16:creationId xmlns:a16="http://schemas.microsoft.com/office/drawing/2014/main" id="{2732FD3B-3191-4251-A50B-357EAAB5AD6E}"/>
              </a:ext>
            </a:extLst>
          </p:cNvPr>
          <p:cNvSpPr txBox="1"/>
          <p:nvPr/>
        </p:nvSpPr>
        <p:spPr>
          <a:xfrm>
            <a:off x="5867400" y="4942840"/>
            <a:ext cx="2819361" cy="1200329"/>
          </a:xfrm>
          <a:prstGeom prst="rect">
            <a:avLst/>
          </a:prstGeom>
          <a:noFill/>
        </p:spPr>
        <p:txBody>
          <a:bodyPr wrap="square" rtlCol="0">
            <a:spAutoFit/>
          </a:bodyPr>
          <a:lstStyle/>
          <a:p>
            <a:r>
              <a:rPr lang="en-US" b="1" dirty="0"/>
              <a:t>3) Sample points with</a:t>
            </a:r>
          </a:p>
          <a:p>
            <a:r>
              <a:rPr lang="en-US" b="1" dirty="0"/>
              <a:t>probability proportional to their contributions to the cost. </a:t>
            </a:r>
          </a:p>
        </p:txBody>
      </p:sp>
    </p:spTree>
    <p:extLst>
      <p:ext uri="{BB962C8B-B14F-4D97-AF65-F5344CB8AC3E}">
        <p14:creationId xmlns:p14="http://schemas.microsoft.com/office/powerpoint/2010/main" val="3897453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83A9-9321-4353-871F-93166C86340C}"/>
              </a:ext>
            </a:extLst>
          </p:cNvPr>
          <p:cNvSpPr>
            <a:spLocks noGrp="1"/>
          </p:cNvSpPr>
          <p:nvPr>
            <p:ph type="title"/>
          </p:nvPr>
        </p:nvSpPr>
        <p:spPr/>
        <p:txBody>
          <a:bodyPr/>
          <a:lstStyle/>
          <a:p>
            <a:r>
              <a:rPr lang="en-US" b="1" u="sng" dirty="0"/>
              <a:t>Methodology</a:t>
            </a:r>
          </a:p>
        </p:txBody>
      </p:sp>
      <p:sp>
        <p:nvSpPr>
          <p:cNvPr id="3" name="Content Placeholder 2">
            <a:extLst>
              <a:ext uri="{FF2B5EF4-FFF2-40B4-BE49-F238E27FC236}">
                <a16:creationId xmlns:a16="http://schemas.microsoft.com/office/drawing/2014/main" id="{839F3730-BFEC-4A43-98E6-34B5FE241D62}"/>
              </a:ext>
            </a:extLst>
          </p:cNvPr>
          <p:cNvSpPr>
            <a:spLocks noGrp="1"/>
          </p:cNvSpPr>
          <p:nvPr>
            <p:ph idx="1"/>
          </p:nvPr>
        </p:nvSpPr>
        <p:spPr/>
        <p:txBody>
          <a:bodyPr>
            <a:normAutofit fontScale="92500" lnSpcReduction="20000"/>
          </a:bodyPr>
          <a:lstStyle/>
          <a:p>
            <a:r>
              <a:rPr lang="en-US" dirty="0"/>
              <a:t>The dataset is distributed on several nodes in an undirected connected graph. </a:t>
            </a:r>
          </a:p>
          <a:p>
            <a:r>
              <a:rPr lang="en-US" dirty="0">
                <a:solidFill>
                  <a:schemeClr val="bg1">
                    <a:lumMod val="85000"/>
                  </a:schemeClr>
                </a:solidFill>
              </a:rPr>
              <a:t>A local constant approximation solution is computed </a:t>
            </a:r>
          </a:p>
          <a:p>
            <a:r>
              <a:rPr lang="en-US" dirty="0">
                <a:solidFill>
                  <a:schemeClr val="bg1">
                    <a:lumMod val="85000"/>
                  </a:schemeClr>
                </a:solidFill>
              </a:rPr>
              <a:t>The total cost of local solution communicated to the other nodes in the graph using a message passing algorithm. </a:t>
            </a:r>
          </a:p>
          <a:p>
            <a:r>
              <a:rPr lang="en-US" dirty="0">
                <a:solidFill>
                  <a:schemeClr val="bg1">
                    <a:lumMod val="85000"/>
                  </a:schemeClr>
                </a:solidFill>
              </a:rPr>
              <a:t>Based on the cost of nodes and the contribution of the data towards their local solution, the local data are sampled to form local coresets</a:t>
            </a:r>
          </a:p>
        </p:txBody>
      </p:sp>
    </p:spTree>
    <p:extLst>
      <p:ext uri="{BB962C8B-B14F-4D97-AF65-F5344CB8AC3E}">
        <p14:creationId xmlns:p14="http://schemas.microsoft.com/office/powerpoint/2010/main" val="3067256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7AEC06-CF0C-4B19-8932-09CCE14DC507}"/>
              </a:ext>
            </a:extLst>
          </p:cNvPr>
          <p:cNvSpPr>
            <a:spLocks noGrp="1"/>
          </p:cNvSpPr>
          <p:nvPr>
            <p:ph type="title"/>
          </p:nvPr>
        </p:nvSpPr>
        <p:spPr>
          <a:xfrm>
            <a:off x="-762000" y="427036"/>
            <a:ext cx="228600" cy="1325563"/>
          </a:xfrm>
        </p:spPr>
        <p:txBody>
          <a:bodyPr/>
          <a:lstStyle/>
          <a:p>
            <a:endParaRPr lang="en-US" dirty="0"/>
          </a:p>
        </p:txBody>
      </p:sp>
      <p:pic>
        <p:nvPicPr>
          <p:cNvPr id="9" name="Content Placeholder 8">
            <a:extLst>
              <a:ext uri="{FF2B5EF4-FFF2-40B4-BE49-F238E27FC236}">
                <a16:creationId xmlns:a16="http://schemas.microsoft.com/office/drawing/2014/main" id="{B1AC6697-130F-43E4-9D28-9FE7E061ECE6}"/>
              </a:ext>
            </a:extLst>
          </p:cNvPr>
          <p:cNvPicPr>
            <a:picLocks noGrp="1" noChangeAspect="1"/>
          </p:cNvPicPr>
          <p:nvPr>
            <p:ph idx="1"/>
          </p:nvPr>
        </p:nvPicPr>
        <p:blipFill>
          <a:blip r:embed="rId2"/>
          <a:stretch>
            <a:fillRect/>
          </a:stretch>
        </p:blipFill>
        <p:spPr>
          <a:xfrm>
            <a:off x="1803400" y="2475079"/>
            <a:ext cx="627942" cy="634039"/>
          </a:xfrm>
          <a:prstGeom prst="rect">
            <a:avLst/>
          </a:prstGeom>
        </p:spPr>
      </p:pic>
      <p:sp>
        <p:nvSpPr>
          <p:cNvPr id="7" name="Oval 6">
            <a:extLst>
              <a:ext uri="{FF2B5EF4-FFF2-40B4-BE49-F238E27FC236}">
                <a16:creationId xmlns:a16="http://schemas.microsoft.com/office/drawing/2014/main" id="{8E8C611B-C9B9-45CB-ABA6-014B5F103DAB}"/>
              </a:ext>
            </a:extLst>
          </p:cNvPr>
          <p:cNvSpPr/>
          <p:nvPr/>
        </p:nvSpPr>
        <p:spPr>
          <a:xfrm>
            <a:off x="3733800" y="1485899"/>
            <a:ext cx="533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v4</a:t>
            </a:r>
          </a:p>
        </p:txBody>
      </p:sp>
      <p:pic>
        <p:nvPicPr>
          <p:cNvPr id="10" name="Picture 9">
            <a:extLst>
              <a:ext uri="{FF2B5EF4-FFF2-40B4-BE49-F238E27FC236}">
                <a16:creationId xmlns:a16="http://schemas.microsoft.com/office/drawing/2014/main" id="{F1C84A57-1AA6-47F4-917F-4504AC6678AD}"/>
              </a:ext>
            </a:extLst>
          </p:cNvPr>
          <p:cNvPicPr>
            <a:picLocks noChangeAspect="1"/>
          </p:cNvPicPr>
          <p:nvPr/>
        </p:nvPicPr>
        <p:blipFill>
          <a:blip r:embed="rId2"/>
          <a:stretch>
            <a:fillRect/>
          </a:stretch>
        </p:blipFill>
        <p:spPr>
          <a:xfrm>
            <a:off x="3519316" y="3581399"/>
            <a:ext cx="627942" cy="634039"/>
          </a:xfrm>
          <a:prstGeom prst="rect">
            <a:avLst/>
          </a:prstGeom>
        </p:spPr>
      </p:pic>
      <p:pic>
        <p:nvPicPr>
          <p:cNvPr id="11" name="Picture 10">
            <a:extLst>
              <a:ext uri="{FF2B5EF4-FFF2-40B4-BE49-F238E27FC236}">
                <a16:creationId xmlns:a16="http://schemas.microsoft.com/office/drawing/2014/main" id="{4D4056D6-D9F5-427D-AC9C-E32B31C8A01D}"/>
              </a:ext>
            </a:extLst>
          </p:cNvPr>
          <p:cNvPicPr>
            <a:picLocks noChangeAspect="1"/>
          </p:cNvPicPr>
          <p:nvPr/>
        </p:nvPicPr>
        <p:blipFill>
          <a:blip r:embed="rId2"/>
          <a:stretch>
            <a:fillRect/>
          </a:stretch>
        </p:blipFill>
        <p:spPr>
          <a:xfrm>
            <a:off x="4410429" y="4953000"/>
            <a:ext cx="627942" cy="634039"/>
          </a:xfrm>
          <a:prstGeom prst="rect">
            <a:avLst/>
          </a:prstGeom>
        </p:spPr>
      </p:pic>
      <p:pic>
        <p:nvPicPr>
          <p:cNvPr id="12" name="Picture 11">
            <a:extLst>
              <a:ext uri="{FF2B5EF4-FFF2-40B4-BE49-F238E27FC236}">
                <a16:creationId xmlns:a16="http://schemas.microsoft.com/office/drawing/2014/main" id="{B3A4CA6D-5BEB-48F2-A9AC-3C41DB1FC5AB}"/>
              </a:ext>
            </a:extLst>
          </p:cNvPr>
          <p:cNvPicPr>
            <a:picLocks noChangeAspect="1"/>
          </p:cNvPicPr>
          <p:nvPr/>
        </p:nvPicPr>
        <p:blipFill>
          <a:blip r:embed="rId2"/>
          <a:stretch>
            <a:fillRect/>
          </a:stretch>
        </p:blipFill>
        <p:spPr>
          <a:xfrm>
            <a:off x="5343171" y="2604941"/>
            <a:ext cx="627942" cy="634039"/>
          </a:xfrm>
          <a:prstGeom prst="rect">
            <a:avLst/>
          </a:prstGeom>
        </p:spPr>
      </p:pic>
      <p:pic>
        <p:nvPicPr>
          <p:cNvPr id="13" name="Picture 12">
            <a:extLst>
              <a:ext uri="{FF2B5EF4-FFF2-40B4-BE49-F238E27FC236}">
                <a16:creationId xmlns:a16="http://schemas.microsoft.com/office/drawing/2014/main" id="{E2F1365C-2E12-4495-8EA6-1E310542B1B7}"/>
              </a:ext>
            </a:extLst>
          </p:cNvPr>
          <p:cNvPicPr>
            <a:picLocks noChangeAspect="1"/>
          </p:cNvPicPr>
          <p:nvPr/>
        </p:nvPicPr>
        <p:blipFill>
          <a:blip r:embed="rId2"/>
          <a:stretch>
            <a:fillRect/>
          </a:stretch>
        </p:blipFill>
        <p:spPr>
          <a:xfrm>
            <a:off x="6781800" y="914400"/>
            <a:ext cx="627942" cy="634039"/>
          </a:xfrm>
          <a:prstGeom prst="rect">
            <a:avLst/>
          </a:prstGeom>
        </p:spPr>
      </p:pic>
      <p:cxnSp>
        <p:nvCxnSpPr>
          <p:cNvPr id="15" name="Straight Connector 14">
            <a:extLst>
              <a:ext uri="{FF2B5EF4-FFF2-40B4-BE49-F238E27FC236}">
                <a16:creationId xmlns:a16="http://schemas.microsoft.com/office/drawing/2014/main" id="{A58F58B0-9712-4D89-8C8B-41F8276FAB88}"/>
              </a:ext>
            </a:extLst>
          </p:cNvPr>
          <p:cNvCxnSpPr>
            <a:cxnSpLocks/>
          </p:cNvCxnSpPr>
          <p:nvPr/>
        </p:nvCxnSpPr>
        <p:spPr>
          <a:xfrm>
            <a:off x="2286000" y="2971800"/>
            <a:ext cx="1295400" cy="777083"/>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2D1D7C6-341C-4962-8524-2C0957C33B74}"/>
              </a:ext>
            </a:extLst>
          </p:cNvPr>
          <p:cNvCxnSpPr>
            <a:cxnSpLocks/>
            <a:endCxn id="7" idx="2"/>
          </p:cNvCxnSpPr>
          <p:nvPr/>
        </p:nvCxnSpPr>
        <p:spPr>
          <a:xfrm flipV="1">
            <a:off x="2324100" y="1752599"/>
            <a:ext cx="1409700" cy="85234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62FF5C5F-4C08-47E5-AFD0-8680024084FD}"/>
              </a:ext>
            </a:extLst>
          </p:cNvPr>
          <p:cNvCxnSpPr>
            <a:stCxn id="7" idx="5"/>
          </p:cNvCxnSpPr>
          <p:nvPr/>
        </p:nvCxnSpPr>
        <p:spPr>
          <a:xfrm>
            <a:off x="4189085" y="1941184"/>
            <a:ext cx="1297315" cy="802016"/>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326DAA2-C77B-4149-ABB2-9946C7F8ABD2}"/>
              </a:ext>
            </a:extLst>
          </p:cNvPr>
          <p:cNvCxnSpPr>
            <a:cxnSpLocks/>
          </p:cNvCxnSpPr>
          <p:nvPr/>
        </p:nvCxnSpPr>
        <p:spPr>
          <a:xfrm flipV="1">
            <a:off x="4038600" y="3048000"/>
            <a:ext cx="1447800" cy="700884"/>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8E058975-5F18-4958-A2F6-739A2B634C8F}"/>
              </a:ext>
            </a:extLst>
          </p:cNvPr>
          <p:cNvCxnSpPr/>
          <p:nvPr/>
        </p:nvCxnSpPr>
        <p:spPr>
          <a:xfrm>
            <a:off x="4000500" y="4114800"/>
            <a:ext cx="571500" cy="9144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302032AA-3127-45EA-B443-6E10D17CEFEC}"/>
              </a:ext>
            </a:extLst>
          </p:cNvPr>
          <p:cNvCxnSpPr/>
          <p:nvPr/>
        </p:nvCxnSpPr>
        <p:spPr>
          <a:xfrm flipV="1">
            <a:off x="5791200" y="1371600"/>
            <a:ext cx="1143000" cy="1295400"/>
          </a:xfrm>
          <a:prstGeom prst="line">
            <a:avLst/>
          </a:prstGeom>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5A19B5E7-97C3-4A4E-9820-8ECA2B27019A}"/>
              </a:ext>
            </a:extLst>
          </p:cNvPr>
          <p:cNvSpPr txBox="1"/>
          <p:nvPr/>
        </p:nvSpPr>
        <p:spPr>
          <a:xfrm>
            <a:off x="4521460" y="5059471"/>
            <a:ext cx="405880" cy="369332"/>
          </a:xfrm>
          <a:prstGeom prst="rect">
            <a:avLst/>
          </a:prstGeom>
          <a:noFill/>
        </p:spPr>
        <p:txBody>
          <a:bodyPr wrap="none" rtlCol="0">
            <a:spAutoFit/>
          </a:bodyPr>
          <a:lstStyle/>
          <a:p>
            <a:r>
              <a:rPr lang="en-US" dirty="0"/>
              <a:t>v1</a:t>
            </a:r>
          </a:p>
        </p:txBody>
      </p:sp>
      <p:sp>
        <p:nvSpPr>
          <p:cNvPr id="37" name="TextBox 36">
            <a:extLst>
              <a:ext uri="{FF2B5EF4-FFF2-40B4-BE49-F238E27FC236}">
                <a16:creationId xmlns:a16="http://schemas.microsoft.com/office/drawing/2014/main" id="{2398EA2A-B464-4DBD-981F-86FC99BBA5AA}"/>
              </a:ext>
            </a:extLst>
          </p:cNvPr>
          <p:cNvSpPr txBox="1"/>
          <p:nvPr/>
        </p:nvSpPr>
        <p:spPr>
          <a:xfrm>
            <a:off x="3607060" y="3676576"/>
            <a:ext cx="405880" cy="369332"/>
          </a:xfrm>
          <a:prstGeom prst="rect">
            <a:avLst/>
          </a:prstGeom>
          <a:noFill/>
        </p:spPr>
        <p:txBody>
          <a:bodyPr wrap="none" rtlCol="0">
            <a:spAutoFit/>
          </a:bodyPr>
          <a:lstStyle/>
          <a:p>
            <a:r>
              <a:rPr lang="en-US" dirty="0"/>
              <a:t>v2</a:t>
            </a:r>
          </a:p>
        </p:txBody>
      </p:sp>
      <p:sp>
        <p:nvSpPr>
          <p:cNvPr id="38" name="TextBox 37">
            <a:extLst>
              <a:ext uri="{FF2B5EF4-FFF2-40B4-BE49-F238E27FC236}">
                <a16:creationId xmlns:a16="http://schemas.microsoft.com/office/drawing/2014/main" id="{FDE1D9D6-ECCB-44DF-9C94-37620FC61BA2}"/>
              </a:ext>
            </a:extLst>
          </p:cNvPr>
          <p:cNvSpPr txBox="1"/>
          <p:nvPr/>
        </p:nvSpPr>
        <p:spPr>
          <a:xfrm>
            <a:off x="1893518" y="2576210"/>
            <a:ext cx="405880" cy="369332"/>
          </a:xfrm>
          <a:prstGeom prst="rect">
            <a:avLst/>
          </a:prstGeom>
          <a:noFill/>
        </p:spPr>
        <p:txBody>
          <a:bodyPr wrap="none" rtlCol="0">
            <a:spAutoFit/>
          </a:bodyPr>
          <a:lstStyle/>
          <a:p>
            <a:r>
              <a:rPr lang="en-US" dirty="0"/>
              <a:t>v3</a:t>
            </a:r>
          </a:p>
        </p:txBody>
      </p:sp>
      <p:sp>
        <p:nvSpPr>
          <p:cNvPr id="39" name="TextBox 38">
            <a:extLst>
              <a:ext uri="{FF2B5EF4-FFF2-40B4-BE49-F238E27FC236}">
                <a16:creationId xmlns:a16="http://schemas.microsoft.com/office/drawing/2014/main" id="{97C9C365-A140-4AB3-A43D-6956C1F24805}"/>
              </a:ext>
            </a:extLst>
          </p:cNvPr>
          <p:cNvSpPr txBox="1"/>
          <p:nvPr/>
        </p:nvSpPr>
        <p:spPr>
          <a:xfrm>
            <a:off x="5489430" y="2692053"/>
            <a:ext cx="405880" cy="369332"/>
          </a:xfrm>
          <a:prstGeom prst="rect">
            <a:avLst/>
          </a:prstGeom>
          <a:noFill/>
        </p:spPr>
        <p:txBody>
          <a:bodyPr wrap="none" rtlCol="0">
            <a:spAutoFit/>
          </a:bodyPr>
          <a:lstStyle/>
          <a:p>
            <a:r>
              <a:rPr lang="en-US" dirty="0"/>
              <a:t>v5</a:t>
            </a:r>
          </a:p>
        </p:txBody>
      </p:sp>
      <p:sp>
        <p:nvSpPr>
          <p:cNvPr id="40" name="TextBox 39">
            <a:extLst>
              <a:ext uri="{FF2B5EF4-FFF2-40B4-BE49-F238E27FC236}">
                <a16:creationId xmlns:a16="http://schemas.microsoft.com/office/drawing/2014/main" id="{8BD5B07F-3F2C-41F2-8EA3-7685EADB6958}"/>
              </a:ext>
            </a:extLst>
          </p:cNvPr>
          <p:cNvSpPr txBox="1"/>
          <p:nvPr/>
        </p:nvSpPr>
        <p:spPr>
          <a:xfrm>
            <a:off x="6892831" y="977215"/>
            <a:ext cx="405880" cy="369332"/>
          </a:xfrm>
          <a:prstGeom prst="rect">
            <a:avLst/>
          </a:prstGeom>
          <a:noFill/>
        </p:spPr>
        <p:txBody>
          <a:bodyPr wrap="none" rtlCol="0">
            <a:spAutoFit/>
          </a:bodyPr>
          <a:lstStyle/>
          <a:p>
            <a:r>
              <a:rPr lang="en-US" dirty="0"/>
              <a:t>v6</a:t>
            </a:r>
          </a:p>
        </p:txBody>
      </p:sp>
    </p:spTree>
    <p:extLst>
      <p:ext uri="{BB962C8B-B14F-4D97-AF65-F5344CB8AC3E}">
        <p14:creationId xmlns:p14="http://schemas.microsoft.com/office/powerpoint/2010/main" val="1119494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7AEC06-CF0C-4B19-8932-09CCE14DC507}"/>
              </a:ext>
            </a:extLst>
          </p:cNvPr>
          <p:cNvSpPr>
            <a:spLocks noGrp="1"/>
          </p:cNvSpPr>
          <p:nvPr>
            <p:ph type="title"/>
          </p:nvPr>
        </p:nvSpPr>
        <p:spPr>
          <a:xfrm>
            <a:off x="-762000" y="427036"/>
            <a:ext cx="228600" cy="1325563"/>
          </a:xfrm>
        </p:spPr>
        <p:txBody>
          <a:bodyPr/>
          <a:lstStyle/>
          <a:p>
            <a:endParaRPr lang="en-US" dirty="0"/>
          </a:p>
        </p:txBody>
      </p:sp>
      <p:pic>
        <p:nvPicPr>
          <p:cNvPr id="9" name="Content Placeholder 8">
            <a:extLst>
              <a:ext uri="{FF2B5EF4-FFF2-40B4-BE49-F238E27FC236}">
                <a16:creationId xmlns:a16="http://schemas.microsoft.com/office/drawing/2014/main" id="{B1AC6697-130F-43E4-9D28-9FE7E061ECE6}"/>
              </a:ext>
            </a:extLst>
          </p:cNvPr>
          <p:cNvPicPr>
            <a:picLocks noGrp="1" noChangeAspect="1"/>
          </p:cNvPicPr>
          <p:nvPr>
            <p:ph idx="1"/>
          </p:nvPr>
        </p:nvPicPr>
        <p:blipFill>
          <a:blip r:embed="rId2"/>
          <a:stretch>
            <a:fillRect/>
          </a:stretch>
        </p:blipFill>
        <p:spPr>
          <a:xfrm>
            <a:off x="1803400" y="2475079"/>
            <a:ext cx="627942" cy="634039"/>
          </a:xfrm>
          <a:prstGeom prst="rect">
            <a:avLst/>
          </a:prstGeom>
        </p:spPr>
      </p:pic>
      <p:sp>
        <p:nvSpPr>
          <p:cNvPr id="7" name="Oval 6">
            <a:extLst>
              <a:ext uri="{FF2B5EF4-FFF2-40B4-BE49-F238E27FC236}">
                <a16:creationId xmlns:a16="http://schemas.microsoft.com/office/drawing/2014/main" id="{8E8C611B-C9B9-45CB-ABA6-014B5F103DAB}"/>
              </a:ext>
            </a:extLst>
          </p:cNvPr>
          <p:cNvSpPr/>
          <p:nvPr/>
        </p:nvSpPr>
        <p:spPr>
          <a:xfrm>
            <a:off x="3733800" y="1485899"/>
            <a:ext cx="533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v4</a:t>
            </a:r>
          </a:p>
        </p:txBody>
      </p:sp>
      <p:pic>
        <p:nvPicPr>
          <p:cNvPr id="10" name="Picture 9">
            <a:extLst>
              <a:ext uri="{FF2B5EF4-FFF2-40B4-BE49-F238E27FC236}">
                <a16:creationId xmlns:a16="http://schemas.microsoft.com/office/drawing/2014/main" id="{F1C84A57-1AA6-47F4-917F-4504AC6678AD}"/>
              </a:ext>
            </a:extLst>
          </p:cNvPr>
          <p:cNvPicPr>
            <a:picLocks noChangeAspect="1"/>
          </p:cNvPicPr>
          <p:nvPr/>
        </p:nvPicPr>
        <p:blipFill>
          <a:blip r:embed="rId2"/>
          <a:stretch>
            <a:fillRect/>
          </a:stretch>
        </p:blipFill>
        <p:spPr>
          <a:xfrm>
            <a:off x="3519316" y="3581399"/>
            <a:ext cx="627942" cy="634039"/>
          </a:xfrm>
          <a:prstGeom prst="rect">
            <a:avLst/>
          </a:prstGeom>
        </p:spPr>
      </p:pic>
      <p:pic>
        <p:nvPicPr>
          <p:cNvPr id="11" name="Picture 10">
            <a:extLst>
              <a:ext uri="{FF2B5EF4-FFF2-40B4-BE49-F238E27FC236}">
                <a16:creationId xmlns:a16="http://schemas.microsoft.com/office/drawing/2014/main" id="{4D4056D6-D9F5-427D-AC9C-E32B31C8A01D}"/>
              </a:ext>
            </a:extLst>
          </p:cNvPr>
          <p:cNvPicPr>
            <a:picLocks noChangeAspect="1"/>
          </p:cNvPicPr>
          <p:nvPr/>
        </p:nvPicPr>
        <p:blipFill>
          <a:blip r:embed="rId2"/>
          <a:stretch>
            <a:fillRect/>
          </a:stretch>
        </p:blipFill>
        <p:spPr>
          <a:xfrm>
            <a:off x="4410429" y="4953000"/>
            <a:ext cx="627942" cy="634039"/>
          </a:xfrm>
          <a:prstGeom prst="rect">
            <a:avLst/>
          </a:prstGeom>
        </p:spPr>
      </p:pic>
      <p:pic>
        <p:nvPicPr>
          <p:cNvPr id="12" name="Picture 11">
            <a:extLst>
              <a:ext uri="{FF2B5EF4-FFF2-40B4-BE49-F238E27FC236}">
                <a16:creationId xmlns:a16="http://schemas.microsoft.com/office/drawing/2014/main" id="{B3A4CA6D-5BEB-48F2-A9AC-3C41DB1FC5AB}"/>
              </a:ext>
            </a:extLst>
          </p:cNvPr>
          <p:cNvPicPr>
            <a:picLocks noChangeAspect="1"/>
          </p:cNvPicPr>
          <p:nvPr/>
        </p:nvPicPr>
        <p:blipFill>
          <a:blip r:embed="rId2"/>
          <a:stretch>
            <a:fillRect/>
          </a:stretch>
        </p:blipFill>
        <p:spPr>
          <a:xfrm>
            <a:off x="5343171" y="2604941"/>
            <a:ext cx="627942" cy="634039"/>
          </a:xfrm>
          <a:prstGeom prst="rect">
            <a:avLst/>
          </a:prstGeom>
        </p:spPr>
      </p:pic>
      <p:pic>
        <p:nvPicPr>
          <p:cNvPr id="13" name="Picture 12">
            <a:extLst>
              <a:ext uri="{FF2B5EF4-FFF2-40B4-BE49-F238E27FC236}">
                <a16:creationId xmlns:a16="http://schemas.microsoft.com/office/drawing/2014/main" id="{E2F1365C-2E12-4495-8EA6-1E310542B1B7}"/>
              </a:ext>
            </a:extLst>
          </p:cNvPr>
          <p:cNvPicPr>
            <a:picLocks noChangeAspect="1"/>
          </p:cNvPicPr>
          <p:nvPr/>
        </p:nvPicPr>
        <p:blipFill>
          <a:blip r:embed="rId2"/>
          <a:stretch>
            <a:fillRect/>
          </a:stretch>
        </p:blipFill>
        <p:spPr>
          <a:xfrm>
            <a:off x="6781800" y="914400"/>
            <a:ext cx="627942" cy="634039"/>
          </a:xfrm>
          <a:prstGeom prst="rect">
            <a:avLst/>
          </a:prstGeom>
        </p:spPr>
      </p:pic>
      <p:cxnSp>
        <p:nvCxnSpPr>
          <p:cNvPr id="15" name="Straight Connector 14">
            <a:extLst>
              <a:ext uri="{FF2B5EF4-FFF2-40B4-BE49-F238E27FC236}">
                <a16:creationId xmlns:a16="http://schemas.microsoft.com/office/drawing/2014/main" id="{A58F58B0-9712-4D89-8C8B-41F8276FAB88}"/>
              </a:ext>
            </a:extLst>
          </p:cNvPr>
          <p:cNvCxnSpPr>
            <a:cxnSpLocks/>
          </p:cNvCxnSpPr>
          <p:nvPr/>
        </p:nvCxnSpPr>
        <p:spPr>
          <a:xfrm>
            <a:off x="2286000" y="2971800"/>
            <a:ext cx="1295400" cy="777083"/>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2D1D7C6-341C-4962-8524-2C0957C33B74}"/>
              </a:ext>
            </a:extLst>
          </p:cNvPr>
          <p:cNvCxnSpPr>
            <a:cxnSpLocks/>
            <a:endCxn id="7" idx="2"/>
          </p:cNvCxnSpPr>
          <p:nvPr/>
        </p:nvCxnSpPr>
        <p:spPr>
          <a:xfrm flipV="1">
            <a:off x="2324100" y="1752599"/>
            <a:ext cx="1409700" cy="85234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62FF5C5F-4C08-47E5-AFD0-8680024084FD}"/>
              </a:ext>
            </a:extLst>
          </p:cNvPr>
          <p:cNvCxnSpPr>
            <a:stCxn id="7" idx="5"/>
          </p:cNvCxnSpPr>
          <p:nvPr/>
        </p:nvCxnSpPr>
        <p:spPr>
          <a:xfrm>
            <a:off x="4189085" y="1941184"/>
            <a:ext cx="1297315" cy="802016"/>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326DAA2-C77B-4149-ABB2-9946C7F8ABD2}"/>
              </a:ext>
            </a:extLst>
          </p:cNvPr>
          <p:cNvCxnSpPr>
            <a:cxnSpLocks/>
          </p:cNvCxnSpPr>
          <p:nvPr/>
        </p:nvCxnSpPr>
        <p:spPr>
          <a:xfrm flipV="1">
            <a:off x="4038600" y="3048000"/>
            <a:ext cx="1447800" cy="700884"/>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8E058975-5F18-4958-A2F6-739A2B634C8F}"/>
              </a:ext>
            </a:extLst>
          </p:cNvPr>
          <p:cNvCxnSpPr/>
          <p:nvPr/>
        </p:nvCxnSpPr>
        <p:spPr>
          <a:xfrm>
            <a:off x="4000500" y="4114800"/>
            <a:ext cx="571500" cy="9144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302032AA-3127-45EA-B443-6E10D17CEFEC}"/>
              </a:ext>
            </a:extLst>
          </p:cNvPr>
          <p:cNvCxnSpPr/>
          <p:nvPr/>
        </p:nvCxnSpPr>
        <p:spPr>
          <a:xfrm flipV="1">
            <a:off x="5791200" y="1371600"/>
            <a:ext cx="1143000" cy="1295400"/>
          </a:xfrm>
          <a:prstGeom prst="line">
            <a:avLst/>
          </a:prstGeom>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5A19B5E7-97C3-4A4E-9820-8ECA2B27019A}"/>
              </a:ext>
            </a:extLst>
          </p:cNvPr>
          <p:cNvSpPr txBox="1"/>
          <p:nvPr/>
        </p:nvSpPr>
        <p:spPr>
          <a:xfrm>
            <a:off x="4521460" y="5059471"/>
            <a:ext cx="405880" cy="369332"/>
          </a:xfrm>
          <a:prstGeom prst="rect">
            <a:avLst/>
          </a:prstGeom>
          <a:noFill/>
        </p:spPr>
        <p:txBody>
          <a:bodyPr wrap="none" rtlCol="0">
            <a:spAutoFit/>
          </a:bodyPr>
          <a:lstStyle/>
          <a:p>
            <a:r>
              <a:rPr lang="en-US" dirty="0"/>
              <a:t>v1</a:t>
            </a:r>
          </a:p>
        </p:txBody>
      </p:sp>
      <p:sp>
        <p:nvSpPr>
          <p:cNvPr id="37" name="TextBox 36">
            <a:extLst>
              <a:ext uri="{FF2B5EF4-FFF2-40B4-BE49-F238E27FC236}">
                <a16:creationId xmlns:a16="http://schemas.microsoft.com/office/drawing/2014/main" id="{2398EA2A-B464-4DBD-981F-86FC99BBA5AA}"/>
              </a:ext>
            </a:extLst>
          </p:cNvPr>
          <p:cNvSpPr txBox="1"/>
          <p:nvPr/>
        </p:nvSpPr>
        <p:spPr>
          <a:xfrm>
            <a:off x="3607060" y="3676576"/>
            <a:ext cx="405880" cy="369332"/>
          </a:xfrm>
          <a:prstGeom prst="rect">
            <a:avLst/>
          </a:prstGeom>
          <a:noFill/>
        </p:spPr>
        <p:txBody>
          <a:bodyPr wrap="none" rtlCol="0">
            <a:spAutoFit/>
          </a:bodyPr>
          <a:lstStyle/>
          <a:p>
            <a:r>
              <a:rPr lang="en-US" dirty="0"/>
              <a:t>v2</a:t>
            </a:r>
          </a:p>
        </p:txBody>
      </p:sp>
      <p:sp>
        <p:nvSpPr>
          <p:cNvPr id="38" name="TextBox 37">
            <a:extLst>
              <a:ext uri="{FF2B5EF4-FFF2-40B4-BE49-F238E27FC236}">
                <a16:creationId xmlns:a16="http://schemas.microsoft.com/office/drawing/2014/main" id="{FDE1D9D6-ECCB-44DF-9C94-37620FC61BA2}"/>
              </a:ext>
            </a:extLst>
          </p:cNvPr>
          <p:cNvSpPr txBox="1"/>
          <p:nvPr/>
        </p:nvSpPr>
        <p:spPr>
          <a:xfrm>
            <a:off x="1893518" y="2576210"/>
            <a:ext cx="405880" cy="369332"/>
          </a:xfrm>
          <a:prstGeom prst="rect">
            <a:avLst/>
          </a:prstGeom>
          <a:noFill/>
        </p:spPr>
        <p:txBody>
          <a:bodyPr wrap="none" rtlCol="0">
            <a:spAutoFit/>
          </a:bodyPr>
          <a:lstStyle/>
          <a:p>
            <a:r>
              <a:rPr lang="en-US" dirty="0"/>
              <a:t>v3</a:t>
            </a:r>
          </a:p>
        </p:txBody>
      </p:sp>
      <p:sp>
        <p:nvSpPr>
          <p:cNvPr id="39" name="TextBox 38">
            <a:extLst>
              <a:ext uri="{FF2B5EF4-FFF2-40B4-BE49-F238E27FC236}">
                <a16:creationId xmlns:a16="http://schemas.microsoft.com/office/drawing/2014/main" id="{97C9C365-A140-4AB3-A43D-6956C1F24805}"/>
              </a:ext>
            </a:extLst>
          </p:cNvPr>
          <p:cNvSpPr txBox="1"/>
          <p:nvPr/>
        </p:nvSpPr>
        <p:spPr>
          <a:xfrm>
            <a:off x="5489430" y="2692053"/>
            <a:ext cx="405880" cy="369332"/>
          </a:xfrm>
          <a:prstGeom prst="rect">
            <a:avLst/>
          </a:prstGeom>
          <a:noFill/>
        </p:spPr>
        <p:txBody>
          <a:bodyPr wrap="none" rtlCol="0">
            <a:spAutoFit/>
          </a:bodyPr>
          <a:lstStyle/>
          <a:p>
            <a:r>
              <a:rPr lang="en-US" dirty="0"/>
              <a:t>v5</a:t>
            </a:r>
          </a:p>
        </p:txBody>
      </p:sp>
      <p:sp>
        <p:nvSpPr>
          <p:cNvPr id="40" name="TextBox 39">
            <a:extLst>
              <a:ext uri="{FF2B5EF4-FFF2-40B4-BE49-F238E27FC236}">
                <a16:creationId xmlns:a16="http://schemas.microsoft.com/office/drawing/2014/main" id="{8BD5B07F-3F2C-41F2-8EA3-7685EADB6958}"/>
              </a:ext>
            </a:extLst>
          </p:cNvPr>
          <p:cNvSpPr txBox="1"/>
          <p:nvPr/>
        </p:nvSpPr>
        <p:spPr>
          <a:xfrm>
            <a:off x="6892831" y="977215"/>
            <a:ext cx="405880" cy="369332"/>
          </a:xfrm>
          <a:prstGeom prst="rect">
            <a:avLst/>
          </a:prstGeom>
          <a:noFill/>
        </p:spPr>
        <p:txBody>
          <a:bodyPr wrap="none" rtlCol="0">
            <a:spAutoFit/>
          </a:bodyPr>
          <a:lstStyle/>
          <a:p>
            <a:r>
              <a:rPr lang="en-US" dirty="0"/>
              <a:t>v6</a:t>
            </a:r>
          </a:p>
        </p:txBody>
      </p:sp>
      <p:sp>
        <p:nvSpPr>
          <p:cNvPr id="2" name="TextBox 1">
            <a:extLst>
              <a:ext uri="{FF2B5EF4-FFF2-40B4-BE49-F238E27FC236}">
                <a16:creationId xmlns:a16="http://schemas.microsoft.com/office/drawing/2014/main" id="{E41EC923-5437-4E2F-9FA9-51314AB76CBB}"/>
              </a:ext>
            </a:extLst>
          </p:cNvPr>
          <p:cNvSpPr txBox="1"/>
          <p:nvPr/>
        </p:nvSpPr>
        <p:spPr>
          <a:xfrm>
            <a:off x="5038371" y="5587039"/>
            <a:ext cx="450764" cy="400110"/>
          </a:xfrm>
          <a:prstGeom prst="rect">
            <a:avLst/>
          </a:prstGeom>
          <a:noFill/>
        </p:spPr>
        <p:txBody>
          <a:bodyPr wrap="none" rtlCol="0">
            <a:spAutoFit/>
          </a:bodyPr>
          <a:lstStyle/>
          <a:p>
            <a:r>
              <a:rPr lang="en-US" sz="2000" b="1" dirty="0"/>
              <a:t>P1</a:t>
            </a:r>
          </a:p>
        </p:txBody>
      </p:sp>
      <p:sp>
        <p:nvSpPr>
          <p:cNvPr id="3" name="Rectangle 2">
            <a:extLst>
              <a:ext uri="{FF2B5EF4-FFF2-40B4-BE49-F238E27FC236}">
                <a16:creationId xmlns:a16="http://schemas.microsoft.com/office/drawing/2014/main" id="{90FE0DC7-ADAA-43DB-A92E-853F5C6D290F}"/>
              </a:ext>
            </a:extLst>
          </p:cNvPr>
          <p:cNvSpPr/>
          <p:nvPr/>
        </p:nvSpPr>
        <p:spPr>
          <a:xfrm>
            <a:off x="3181944" y="4060938"/>
            <a:ext cx="450764" cy="400110"/>
          </a:xfrm>
          <a:prstGeom prst="rect">
            <a:avLst/>
          </a:prstGeom>
        </p:spPr>
        <p:txBody>
          <a:bodyPr wrap="none">
            <a:spAutoFit/>
          </a:bodyPr>
          <a:lstStyle/>
          <a:p>
            <a:r>
              <a:rPr lang="en-US" sz="2000" b="1" dirty="0"/>
              <a:t>P2</a:t>
            </a:r>
          </a:p>
        </p:txBody>
      </p:sp>
      <p:sp>
        <p:nvSpPr>
          <p:cNvPr id="4" name="Rectangle 3">
            <a:extLst>
              <a:ext uri="{FF2B5EF4-FFF2-40B4-BE49-F238E27FC236}">
                <a16:creationId xmlns:a16="http://schemas.microsoft.com/office/drawing/2014/main" id="{46B271A5-F5EF-4FEB-BBF2-D37D627DF48F}"/>
              </a:ext>
            </a:extLst>
          </p:cNvPr>
          <p:cNvSpPr/>
          <p:nvPr/>
        </p:nvSpPr>
        <p:spPr>
          <a:xfrm>
            <a:off x="1603267" y="2958008"/>
            <a:ext cx="450764" cy="400110"/>
          </a:xfrm>
          <a:prstGeom prst="rect">
            <a:avLst/>
          </a:prstGeom>
        </p:spPr>
        <p:txBody>
          <a:bodyPr wrap="none">
            <a:spAutoFit/>
          </a:bodyPr>
          <a:lstStyle/>
          <a:p>
            <a:r>
              <a:rPr lang="en-US" sz="2000" b="1" dirty="0"/>
              <a:t>P3</a:t>
            </a:r>
          </a:p>
        </p:txBody>
      </p:sp>
      <p:sp>
        <p:nvSpPr>
          <p:cNvPr id="6" name="Rectangle 5">
            <a:extLst>
              <a:ext uri="{FF2B5EF4-FFF2-40B4-BE49-F238E27FC236}">
                <a16:creationId xmlns:a16="http://schemas.microsoft.com/office/drawing/2014/main" id="{551005D4-45CA-47CF-9DBE-97B026C12449}"/>
              </a:ext>
            </a:extLst>
          </p:cNvPr>
          <p:cNvSpPr/>
          <p:nvPr/>
        </p:nvSpPr>
        <p:spPr>
          <a:xfrm>
            <a:off x="3384884" y="1213767"/>
            <a:ext cx="450764" cy="400110"/>
          </a:xfrm>
          <a:prstGeom prst="rect">
            <a:avLst/>
          </a:prstGeom>
        </p:spPr>
        <p:txBody>
          <a:bodyPr wrap="none">
            <a:spAutoFit/>
          </a:bodyPr>
          <a:lstStyle/>
          <a:p>
            <a:r>
              <a:rPr lang="en-US" sz="2000" b="1" dirty="0"/>
              <a:t>P4</a:t>
            </a:r>
          </a:p>
        </p:txBody>
      </p:sp>
      <p:sp>
        <p:nvSpPr>
          <p:cNvPr id="8" name="Rectangle 7">
            <a:extLst>
              <a:ext uri="{FF2B5EF4-FFF2-40B4-BE49-F238E27FC236}">
                <a16:creationId xmlns:a16="http://schemas.microsoft.com/office/drawing/2014/main" id="{28EA0717-34F0-48B1-9B84-B2221489A97D}"/>
              </a:ext>
            </a:extLst>
          </p:cNvPr>
          <p:cNvSpPr/>
          <p:nvPr/>
        </p:nvSpPr>
        <p:spPr>
          <a:xfrm>
            <a:off x="5907400" y="3048000"/>
            <a:ext cx="450764" cy="400110"/>
          </a:xfrm>
          <a:prstGeom prst="rect">
            <a:avLst/>
          </a:prstGeom>
        </p:spPr>
        <p:txBody>
          <a:bodyPr wrap="none">
            <a:spAutoFit/>
          </a:bodyPr>
          <a:lstStyle/>
          <a:p>
            <a:r>
              <a:rPr lang="en-US" sz="2000" b="1" dirty="0"/>
              <a:t>P5</a:t>
            </a:r>
          </a:p>
        </p:txBody>
      </p:sp>
      <p:sp>
        <p:nvSpPr>
          <p:cNvPr id="14" name="Rectangle 13">
            <a:extLst>
              <a:ext uri="{FF2B5EF4-FFF2-40B4-BE49-F238E27FC236}">
                <a16:creationId xmlns:a16="http://schemas.microsoft.com/office/drawing/2014/main" id="{9D8ABCB2-14F0-44D0-93BC-9F1C638833F8}"/>
              </a:ext>
            </a:extLst>
          </p:cNvPr>
          <p:cNvSpPr/>
          <p:nvPr/>
        </p:nvSpPr>
        <p:spPr>
          <a:xfrm>
            <a:off x="7239000" y="1485899"/>
            <a:ext cx="450764" cy="400110"/>
          </a:xfrm>
          <a:prstGeom prst="rect">
            <a:avLst/>
          </a:prstGeom>
        </p:spPr>
        <p:txBody>
          <a:bodyPr wrap="none">
            <a:spAutoFit/>
          </a:bodyPr>
          <a:lstStyle/>
          <a:p>
            <a:r>
              <a:rPr lang="en-US" sz="2000" b="1" dirty="0"/>
              <a:t>P6</a:t>
            </a:r>
          </a:p>
        </p:txBody>
      </p:sp>
    </p:spTree>
    <p:extLst>
      <p:ext uri="{BB962C8B-B14F-4D97-AF65-F5344CB8AC3E}">
        <p14:creationId xmlns:p14="http://schemas.microsoft.com/office/powerpoint/2010/main" val="679997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83A9-9321-4353-871F-93166C86340C}"/>
              </a:ext>
            </a:extLst>
          </p:cNvPr>
          <p:cNvSpPr>
            <a:spLocks noGrp="1"/>
          </p:cNvSpPr>
          <p:nvPr>
            <p:ph type="title"/>
          </p:nvPr>
        </p:nvSpPr>
        <p:spPr/>
        <p:txBody>
          <a:bodyPr/>
          <a:lstStyle/>
          <a:p>
            <a:r>
              <a:rPr lang="en-US" b="1" u="sng" dirty="0"/>
              <a:t>Methodology</a:t>
            </a:r>
          </a:p>
        </p:txBody>
      </p:sp>
      <p:sp>
        <p:nvSpPr>
          <p:cNvPr id="3" name="Content Placeholder 2">
            <a:extLst>
              <a:ext uri="{FF2B5EF4-FFF2-40B4-BE49-F238E27FC236}">
                <a16:creationId xmlns:a16="http://schemas.microsoft.com/office/drawing/2014/main" id="{839F3730-BFEC-4A43-98E6-34B5FE241D62}"/>
              </a:ext>
            </a:extLst>
          </p:cNvPr>
          <p:cNvSpPr>
            <a:spLocks noGrp="1"/>
          </p:cNvSpPr>
          <p:nvPr>
            <p:ph idx="1"/>
          </p:nvPr>
        </p:nvSpPr>
        <p:spPr/>
        <p:txBody>
          <a:bodyPr>
            <a:normAutofit fontScale="92500" lnSpcReduction="20000"/>
          </a:bodyPr>
          <a:lstStyle/>
          <a:p>
            <a:r>
              <a:rPr lang="en-US" dirty="0">
                <a:solidFill>
                  <a:schemeClr val="bg2"/>
                </a:solidFill>
              </a:rPr>
              <a:t>The dataset is distributed on several nodes in an undirected connected graph. </a:t>
            </a:r>
          </a:p>
          <a:p>
            <a:r>
              <a:rPr lang="en-US" dirty="0"/>
              <a:t>A local constant approximation solution is computed </a:t>
            </a:r>
          </a:p>
          <a:p>
            <a:r>
              <a:rPr lang="en-US" dirty="0">
                <a:solidFill>
                  <a:schemeClr val="bg1">
                    <a:lumMod val="85000"/>
                  </a:schemeClr>
                </a:solidFill>
              </a:rPr>
              <a:t>The total cost of local solution communicated to the other nodes in the graph using a message passing algorithm. </a:t>
            </a:r>
          </a:p>
          <a:p>
            <a:r>
              <a:rPr lang="en-US" dirty="0">
                <a:solidFill>
                  <a:schemeClr val="bg1">
                    <a:lumMod val="85000"/>
                  </a:schemeClr>
                </a:solidFill>
              </a:rPr>
              <a:t>Based on the cost of nodes and the contribution of the data towards their local solution, the local data are sampled to form local coresets</a:t>
            </a:r>
          </a:p>
        </p:txBody>
      </p:sp>
    </p:spTree>
    <p:extLst>
      <p:ext uri="{BB962C8B-B14F-4D97-AF65-F5344CB8AC3E}">
        <p14:creationId xmlns:p14="http://schemas.microsoft.com/office/powerpoint/2010/main" val="1136963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6B3A-050B-4F6E-93ED-6878F800A504}"/>
              </a:ext>
            </a:extLst>
          </p:cNvPr>
          <p:cNvSpPr>
            <a:spLocks noGrp="1"/>
          </p:cNvSpPr>
          <p:nvPr>
            <p:ph type="title"/>
          </p:nvPr>
        </p:nvSpPr>
        <p:spPr/>
        <p:txBody>
          <a:bodyPr/>
          <a:lstStyle/>
          <a:p>
            <a:r>
              <a:rPr lang="en-US" b="1" u="sng" dirty="0"/>
              <a:t>Introduction</a:t>
            </a:r>
          </a:p>
        </p:txBody>
      </p:sp>
      <p:sp>
        <p:nvSpPr>
          <p:cNvPr id="3" name="Content Placeholder 2">
            <a:extLst>
              <a:ext uri="{FF2B5EF4-FFF2-40B4-BE49-F238E27FC236}">
                <a16:creationId xmlns:a16="http://schemas.microsoft.com/office/drawing/2014/main" id="{7C33423E-2E3C-4330-8E3D-A8F3D4745C15}"/>
              </a:ext>
            </a:extLst>
          </p:cNvPr>
          <p:cNvSpPr>
            <a:spLocks noGrp="1"/>
          </p:cNvSpPr>
          <p:nvPr>
            <p:ph idx="1"/>
          </p:nvPr>
        </p:nvSpPr>
        <p:spPr/>
        <p:txBody>
          <a:bodyPr>
            <a:normAutofit/>
          </a:bodyPr>
          <a:lstStyle/>
          <a:p>
            <a:r>
              <a:rPr lang="en-US" dirty="0"/>
              <a:t>Era of Big Data</a:t>
            </a:r>
          </a:p>
          <a:p>
            <a:r>
              <a:rPr lang="en-US" dirty="0"/>
              <a:t>Data distributed over multiple locations</a:t>
            </a:r>
          </a:p>
          <a:p>
            <a:pPr lvl="1"/>
            <a:r>
              <a:rPr lang="en-US" dirty="0"/>
              <a:t>Distributed databases</a:t>
            </a:r>
          </a:p>
          <a:p>
            <a:pPr lvl="1"/>
            <a:r>
              <a:rPr lang="en-US" dirty="0"/>
              <a:t>Images and videos over networks</a:t>
            </a:r>
          </a:p>
          <a:p>
            <a:pPr lvl="1"/>
            <a:r>
              <a:rPr lang="en-US" dirty="0"/>
              <a:t>Sensors</a:t>
            </a:r>
          </a:p>
          <a:p>
            <a:pPr marL="514350" indent="-457200"/>
            <a:r>
              <a:rPr lang="en-US" dirty="0"/>
              <a:t>Centralized algorithms need to be scaled to distributed settings</a:t>
            </a:r>
          </a:p>
        </p:txBody>
      </p:sp>
    </p:spTree>
    <p:extLst>
      <p:ext uri="{BB962C8B-B14F-4D97-AF65-F5344CB8AC3E}">
        <p14:creationId xmlns:p14="http://schemas.microsoft.com/office/powerpoint/2010/main" val="4003017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7AEC06-CF0C-4B19-8932-09CCE14DC507}"/>
              </a:ext>
            </a:extLst>
          </p:cNvPr>
          <p:cNvSpPr>
            <a:spLocks noGrp="1"/>
          </p:cNvSpPr>
          <p:nvPr>
            <p:ph type="title"/>
          </p:nvPr>
        </p:nvSpPr>
        <p:spPr>
          <a:xfrm>
            <a:off x="-762000" y="427036"/>
            <a:ext cx="228600" cy="1325563"/>
          </a:xfrm>
        </p:spPr>
        <p:txBody>
          <a:bodyPr/>
          <a:lstStyle/>
          <a:p>
            <a:endParaRPr lang="en-US" dirty="0"/>
          </a:p>
        </p:txBody>
      </p:sp>
      <p:pic>
        <p:nvPicPr>
          <p:cNvPr id="9" name="Content Placeholder 8">
            <a:extLst>
              <a:ext uri="{FF2B5EF4-FFF2-40B4-BE49-F238E27FC236}">
                <a16:creationId xmlns:a16="http://schemas.microsoft.com/office/drawing/2014/main" id="{B1AC6697-130F-43E4-9D28-9FE7E061ECE6}"/>
              </a:ext>
            </a:extLst>
          </p:cNvPr>
          <p:cNvPicPr>
            <a:picLocks noGrp="1" noChangeAspect="1"/>
          </p:cNvPicPr>
          <p:nvPr>
            <p:ph idx="1"/>
          </p:nvPr>
        </p:nvPicPr>
        <p:blipFill>
          <a:blip r:embed="rId2"/>
          <a:stretch>
            <a:fillRect/>
          </a:stretch>
        </p:blipFill>
        <p:spPr>
          <a:xfrm>
            <a:off x="1803400" y="2475079"/>
            <a:ext cx="627942" cy="634039"/>
          </a:xfrm>
          <a:prstGeom prst="rect">
            <a:avLst/>
          </a:prstGeom>
        </p:spPr>
      </p:pic>
      <p:sp>
        <p:nvSpPr>
          <p:cNvPr id="7" name="Oval 6">
            <a:extLst>
              <a:ext uri="{FF2B5EF4-FFF2-40B4-BE49-F238E27FC236}">
                <a16:creationId xmlns:a16="http://schemas.microsoft.com/office/drawing/2014/main" id="{8E8C611B-C9B9-45CB-ABA6-014B5F103DAB}"/>
              </a:ext>
            </a:extLst>
          </p:cNvPr>
          <p:cNvSpPr/>
          <p:nvPr/>
        </p:nvSpPr>
        <p:spPr>
          <a:xfrm>
            <a:off x="3733800" y="1485899"/>
            <a:ext cx="533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v4</a:t>
            </a:r>
          </a:p>
        </p:txBody>
      </p:sp>
      <p:pic>
        <p:nvPicPr>
          <p:cNvPr id="10" name="Picture 9">
            <a:extLst>
              <a:ext uri="{FF2B5EF4-FFF2-40B4-BE49-F238E27FC236}">
                <a16:creationId xmlns:a16="http://schemas.microsoft.com/office/drawing/2014/main" id="{F1C84A57-1AA6-47F4-917F-4504AC6678AD}"/>
              </a:ext>
            </a:extLst>
          </p:cNvPr>
          <p:cNvPicPr>
            <a:picLocks noChangeAspect="1"/>
          </p:cNvPicPr>
          <p:nvPr/>
        </p:nvPicPr>
        <p:blipFill>
          <a:blip r:embed="rId2"/>
          <a:stretch>
            <a:fillRect/>
          </a:stretch>
        </p:blipFill>
        <p:spPr>
          <a:xfrm>
            <a:off x="3519316" y="3581399"/>
            <a:ext cx="627942" cy="634039"/>
          </a:xfrm>
          <a:prstGeom prst="rect">
            <a:avLst/>
          </a:prstGeom>
        </p:spPr>
      </p:pic>
      <p:pic>
        <p:nvPicPr>
          <p:cNvPr id="11" name="Picture 10">
            <a:extLst>
              <a:ext uri="{FF2B5EF4-FFF2-40B4-BE49-F238E27FC236}">
                <a16:creationId xmlns:a16="http://schemas.microsoft.com/office/drawing/2014/main" id="{4D4056D6-D9F5-427D-AC9C-E32B31C8A01D}"/>
              </a:ext>
            </a:extLst>
          </p:cNvPr>
          <p:cNvPicPr>
            <a:picLocks noChangeAspect="1"/>
          </p:cNvPicPr>
          <p:nvPr/>
        </p:nvPicPr>
        <p:blipFill>
          <a:blip r:embed="rId2"/>
          <a:stretch>
            <a:fillRect/>
          </a:stretch>
        </p:blipFill>
        <p:spPr>
          <a:xfrm>
            <a:off x="4410429" y="4953000"/>
            <a:ext cx="627942" cy="634039"/>
          </a:xfrm>
          <a:prstGeom prst="rect">
            <a:avLst/>
          </a:prstGeom>
        </p:spPr>
      </p:pic>
      <p:pic>
        <p:nvPicPr>
          <p:cNvPr id="12" name="Picture 11">
            <a:extLst>
              <a:ext uri="{FF2B5EF4-FFF2-40B4-BE49-F238E27FC236}">
                <a16:creationId xmlns:a16="http://schemas.microsoft.com/office/drawing/2014/main" id="{B3A4CA6D-5BEB-48F2-A9AC-3C41DB1FC5AB}"/>
              </a:ext>
            </a:extLst>
          </p:cNvPr>
          <p:cNvPicPr>
            <a:picLocks noChangeAspect="1"/>
          </p:cNvPicPr>
          <p:nvPr/>
        </p:nvPicPr>
        <p:blipFill>
          <a:blip r:embed="rId2"/>
          <a:stretch>
            <a:fillRect/>
          </a:stretch>
        </p:blipFill>
        <p:spPr>
          <a:xfrm>
            <a:off x="5343171" y="2604941"/>
            <a:ext cx="627942" cy="634039"/>
          </a:xfrm>
          <a:prstGeom prst="rect">
            <a:avLst/>
          </a:prstGeom>
        </p:spPr>
      </p:pic>
      <p:pic>
        <p:nvPicPr>
          <p:cNvPr id="13" name="Picture 12">
            <a:extLst>
              <a:ext uri="{FF2B5EF4-FFF2-40B4-BE49-F238E27FC236}">
                <a16:creationId xmlns:a16="http://schemas.microsoft.com/office/drawing/2014/main" id="{E2F1365C-2E12-4495-8EA6-1E310542B1B7}"/>
              </a:ext>
            </a:extLst>
          </p:cNvPr>
          <p:cNvPicPr>
            <a:picLocks noChangeAspect="1"/>
          </p:cNvPicPr>
          <p:nvPr/>
        </p:nvPicPr>
        <p:blipFill>
          <a:blip r:embed="rId2"/>
          <a:stretch>
            <a:fillRect/>
          </a:stretch>
        </p:blipFill>
        <p:spPr>
          <a:xfrm>
            <a:off x="6781800" y="914400"/>
            <a:ext cx="627942" cy="634039"/>
          </a:xfrm>
          <a:prstGeom prst="rect">
            <a:avLst/>
          </a:prstGeom>
        </p:spPr>
      </p:pic>
      <p:cxnSp>
        <p:nvCxnSpPr>
          <p:cNvPr id="15" name="Straight Connector 14">
            <a:extLst>
              <a:ext uri="{FF2B5EF4-FFF2-40B4-BE49-F238E27FC236}">
                <a16:creationId xmlns:a16="http://schemas.microsoft.com/office/drawing/2014/main" id="{A58F58B0-9712-4D89-8C8B-41F8276FAB88}"/>
              </a:ext>
            </a:extLst>
          </p:cNvPr>
          <p:cNvCxnSpPr>
            <a:cxnSpLocks/>
          </p:cNvCxnSpPr>
          <p:nvPr/>
        </p:nvCxnSpPr>
        <p:spPr>
          <a:xfrm>
            <a:off x="2286000" y="2971800"/>
            <a:ext cx="1295400" cy="777083"/>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2D1D7C6-341C-4962-8524-2C0957C33B74}"/>
              </a:ext>
            </a:extLst>
          </p:cNvPr>
          <p:cNvCxnSpPr>
            <a:cxnSpLocks/>
            <a:endCxn id="7" idx="2"/>
          </p:cNvCxnSpPr>
          <p:nvPr/>
        </p:nvCxnSpPr>
        <p:spPr>
          <a:xfrm flipV="1">
            <a:off x="2324100" y="1752599"/>
            <a:ext cx="1409700" cy="85234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62FF5C5F-4C08-47E5-AFD0-8680024084FD}"/>
              </a:ext>
            </a:extLst>
          </p:cNvPr>
          <p:cNvCxnSpPr>
            <a:stCxn id="7" idx="5"/>
          </p:cNvCxnSpPr>
          <p:nvPr/>
        </p:nvCxnSpPr>
        <p:spPr>
          <a:xfrm>
            <a:off x="4189085" y="1941184"/>
            <a:ext cx="1297315" cy="802016"/>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326DAA2-C77B-4149-ABB2-9946C7F8ABD2}"/>
              </a:ext>
            </a:extLst>
          </p:cNvPr>
          <p:cNvCxnSpPr>
            <a:cxnSpLocks/>
          </p:cNvCxnSpPr>
          <p:nvPr/>
        </p:nvCxnSpPr>
        <p:spPr>
          <a:xfrm flipV="1">
            <a:off x="4038600" y="3048000"/>
            <a:ext cx="1447800" cy="700884"/>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8E058975-5F18-4958-A2F6-739A2B634C8F}"/>
              </a:ext>
            </a:extLst>
          </p:cNvPr>
          <p:cNvCxnSpPr/>
          <p:nvPr/>
        </p:nvCxnSpPr>
        <p:spPr>
          <a:xfrm>
            <a:off x="4000500" y="4114800"/>
            <a:ext cx="571500" cy="9144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302032AA-3127-45EA-B443-6E10D17CEFEC}"/>
              </a:ext>
            </a:extLst>
          </p:cNvPr>
          <p:cNvCxnSpPr/>
          <p:nvPr/>
        </p:nvCxnSpPr>
        <p:spPr>
          <a:xfrm flipV="1">
            <a:off x="5791200" y="1371600"/>
            <a:ext cx="1143000" cy="1295400"/>
          </a:xfrm>
          <a:prstGeom prst="line">
            <a:avLst/>
          </a:prstGeom>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5A19B5E7-97C3-4A4E-9820-8ECA2B27019A}"/>
              </a:ext>
            </a:extLst>
          </p:cNvPr>
          <p:cNvSpPr txBox="1"/>
          <p:nvPr/>
        </p:nvSpPr>
        <p:spPr>
          <a:xfrm>
            <a:off x="4521460" y="5059471"/>
            <a:ext cx="405880" cy="369332"/>
          </a:xfrm>
          <a:prstGeom prst="rect">
            <a:avLst/>
          </a:prstGeom>
          <a:noFill/>
        </p:spPr>
        <p:txBody>
          <a:bodyPr wrap="none" rtlCol="0">
            <a:spAutoFit/>
          </a:bodyPr>
          <a:lstStyle/>
          <a:p>
            <a:r>
              <a:rPr lang="en-US" dirty="0"/>
              <a:t>v1</a:t>
            </a:r>
          </a:p>
        </p:txBody>
      </p:sp>
      <p:sp>
        <p:nvSpPr>
          <p:cNvPr id="37" name="TextBox 36">
            <a:extLst>
              <a:ext uri="{FF2B5EF4-FFF2-40B4-BE49-F238E27FC236}">
                <a16:creationId xmlns:a16="http://schemas.microsoft.com/office/drawing/2014/main" id="{2398EA2A-B464-4DBD-981F-86FC99BBA5AA}"/>
              </a:ext>
            </a:extLst>
          </p:cNvPr>
          <p:cNvSpPr txBox="1"/>
          <p:nvPr/>
        </p:nvSpPr>
        <p:spPr>
          <a:xfrm>
            <a:off x="3607060" y="3676576"/>
            <a:ext cx="405880" cy="369332"/>
          </a:xfrm>
          <a:prstGeom prst="rect">
            <a:avLst/>
          </a:prstGeom>
          <a:noFill/>
        </p:spPr>
        <p:txBody>
          <a:bodyPr wrap="none" rtlCol="0">
            <a:spAutoFit/>
          </a:bodyPr>
          <a:lstStyle/>
          <a:p>
            <a:r>
              <a:rPr lang="en-US" dirty="0"/>
              <a:t>v2</a:t>
            </a:r>
          </a:p>
        </p:txBody>
      </p:sp>
      <p:sp>
        <p:nvSpPr>
          <p:cNvPr id="38" name="TextBox 37">
            <a:extLst>
              <a:ext uri="{FF2B5EF4-FFF2-40B4-BE49-F238E27FC236}">
                <a16:creationId xmlns:a16="http://schemas.microsoft.com/office/drawing/2014/main" id="{FDE1D9D6-ECCB-44DF-9C94-37620FC61BA2}"/>
              </a:ext>
            </a:extLst>
          </p:cNvPr>
          <p:cNvSpPr txBox="1"/>
          <p:nvPr/>
        </p:nvSpPr>
        <p:spPr>
          <a:xfrm>
            <a:off x="1893518" y="2576210"/>
            <a:ext cx="405880" cy="369332"/>
          </a:xfrm>
          <a:prstGeom prst="rect">
            <a:avLst/>
          </a:prstGeom>
          <a:noFill/>
        </p:spPr>
        <p:txBody>
          <a:bodyPr wrap="none" rtlCol="0">
            <a:spAutoFit/>
          </a:bodyPr>
          <a:lstStyle/>
          <a:p>
            <a:r>
              <a:rPr lang="en-US" dirty="0"/>
              <a:t>v3</a:t>
            </a:r>
          </a:p>
        </p:txBody>
      </p:sp>
      <p:sp>
        <p:nvSpPr>
          <p:cNvPr id="39" name="TextBox 38">
            <a:extLst>
              <a:ext uri="{FF2B5EF4-FFF2-40B4-BE49-F238E27FC236}">
                <a16:creationId xmlns:a16="http://schemas.microsoft.com/office/drawing/2014/main" id="{97C9C365-A140-4AB3-A43D-6956C1F24805}"/>
              </a:ext>
            </a:extLst>
          </p:cNvPr>
          <p:cNvSpPr txBox="1"/>
          <p:nvPr/>
        </p:nvSpPr>
        <p:spPr>
          <a:xfrm>
            <a:off x="5489430" y="2692053"/>
            <a:ext cx="405880" cy="369332"/>
          </a:xfrm>
          <a:prstGeom prst="rect">
            <a:avLst/>
          </a:prstGeom>
          <a:noFill/>
        </p:spPr>
        <p:txBody>
          <a:bodyPr wrap="none" rtlCol="0">
            <a:spAutoFit/>
          </a:bodyPr>
          <a:lstStyle/>
          <a:p>
            <a:r>
              <a:rPr lang="en-US" dirty="0"/>
              <a:t>v5</a:t>
            </a:r>
          </a:p>
        </p:txBody>
      </p:sp>
      <p:sp>
        <p:nvSpPr>
          <p:cNvPr id="40" name="TextBox 39">
            <a:extLst>
              <a:ext uri="{FF2B5EF4-FFF2-40B4-BE49-F238E27FC236}">
                <a16:creationId xmlns:a16="http://schemas.microsoft.com/office/drawing/2014/main" id="{8BD5B07F-3F2C-41F2-8EA3-7685EADB6958}"/>
              </a:ext>
            </a:extLst>
          </p:cNvPr>
          <p:cNvSpPr txBox="1"/>
          <p:nvPr/>
        </p:nvSpPr>
        <p:spPr>
          <a:xfrm>
            <a:off x="6892831" y="977215"/>
            <a:ext cx="405880" cy="369332"/>
          </a:xfrm>
          <a:prstGeom prst="rect">
            <a:avLst/>
          </a:prstGeom>
          <a:noFill/>
        </p:spPr>
        <p:txBody>
          <a:bodyPr wrap="none" rtlCol="0">
            <a:spAutoFit/>
          </a:bodyPr>
          <a:lstStyle/>
          <a:p>
            <a:r>
              <a:rPr lang="en-US" dirty="0"/>
              <a:t>v6</a:t>
            </a:r>
          </a:p>
        </p:txBody>
      </p:sp>
      <p:sp>
        <p:nvSpPr>
          <p:cNvPr id="2" name="TextBox 1">
            <a:extLst>
              <a:ext uri="{FF2B5EF4-FFF2-40B4-BE49-F238E27FC236}">
                <a16:creationId xmlns:a16="http://schemas.microsoft.com/office/drawing/2014/main" id="{E41EC923-5437-4E2F-9FA9-51314AB76CBB}"/>
              </a:ext>
            </a:extLst>
          </p:cNvPr>
          <p:cNvSpPr txBox="1"/>
          <p:nvPr/>
        </p:nvSpPr>
        <p:spPr>
          <a:xfrm>
            <a:off x="5038371" y="5587039"/>
            <a:ext cx="845103" cy="400110"/>
          </a:xfrm>
          <a:prstGeom prst="rect">
            <a:avLst/>
          </a:prstGeom>
          <a:noFill/>
        </p:spPr>
        <p:txBody>
          <a:bodyPr wrap="none" rtlCol="0">
            <a:spAutoFit/>
          </a:bodyPr>
          <a:lstStyle/>
          <a:p>
            <a:r>
              <a:rPr lang="en-US" sz="2000" b="1" dirty="0"/>
              <a:t>P1, X1</a:t>
            </a:r>
          </a:p>
        </p:txBody>
      </p:sp>
      <p:sp>
        <p:nvSpPr>
          <p:cNvPr id="3" name="Rectangle 2">
            <a:extLst>
              <a:ext uri="{FF2B5EF4-FFF2-40B4-BE49-F238E27FC236}">
                <a16:creationId xmlns:a16="http://schemas.microsoft.com/office/drawing/2014/main" id="{90FE0DC7-ADAA-43DB-A92E-853F5C6D290F}"/>
              </a:ext>
            </a:extLst>
          </p:cNvPr>
          <p:cNvSpPr/>
          <p:nvPr/>
        </p:nvSpPr>
        <p:spPr>
          <a:xfrm>
            <a:off x="3181944" y="4060938"/>
            <a:ext cx="845103" cy="400110"/>
          </a:xfrm>
          <a:prstGeom prst="rect">
            <a:avLst/>
          </a:prstGeom>
        </p:spPr>
        <p:txBody>
          <a:bodyPr wrap="none">
            <a:spAutoFit/>
          </a:bodyPr>
          <a:lstStyle/>
          <a:p>
            <a:r>
              <a:rPr lang="en-US" sz="2000" b="1" dirty="0"/>
              <a:t>P2, X2</a:t>
            </a:r>
          </a:p>
        </p:txBody>
      </p:sp>
      <p:sp>
        <p:nvSpPr>
          <p:cNvPr id="4" name="Rectangle 3">
            <a:extLst>
              <a:ext uri="{FF2B5EF4-FFF2-40B4-BE49-F238E27FC236}">
                <a16:creationId xmlns:a16="http://schemas.microsoft.com/office/drawing/2014/main" id="{46B271A5-F5EF-4FEB-BBF2-D37D627DF48F}"/>
              </a:ext>
            </a:extLst>
          </p:cNvPr>
          <p:cNvSpPr/>
          <p:nvPr/>
        </p:nvSpPr>
        <p:spPr>
          <a:xfrm>
            <a:off x="1603267" y="2958008"/>
            <a:ext cx="845103" cy="400110"/>
          </a:xfrm>
          <a:prstGeom prst="rect">
            <a:avLst/>
          </a:prstGeom>
        </p:spPr>
        <p:txBody>
          <a:bodyPr wrap="none">
            <a:spAutoFit/>
          </a:bodyPr>
          <a:lstStyle/>
          <a:p>
            <a:r>
              <a:rPr lang="en-US" sz="2000" b="1" dirty="0"/>
              <a:t>P3, X3</a:t>
            </a:r>
          </a:p>
        </p:txBody>
      </p:sp>
      <p:sp>
        <p:nvSpPr>
          <p:cNvPr id="6" name="Rectangle 5">
            <a:extLst>
              <a:ext uri="{FF2B5EF4-FFF2-40B4-BE49-F238E27FC236}">
                <a16:creationId xmlns:a16="http://schemas.microsoft.com/office/drawing/2014/main" id="{551005D4-45CA-47CF-9DBE-97B026C12449}"/>
              </a:ext>
            </a:extLst>
          </p:cNvPr>
          <p:cNvSpPr/>
          <p:nvPr/>
        </p:nvSpPr>
        <p:spPr>
          <a:xfrm>
            <a:off x="3384884" y="1213767"/>
            <a:ext cx="845103" cy="400110"/>
          </a:xfrm>
          <a:prstGeom prst="rect">
            <a:avLst/>
          </a:prstGeom>
        </p:spPr>
        <p:txBody>
          <a:bodyPr wrap="none">
            <a:spAutoFit/>
          </a:bodyPr>
          <a:lstStyle/>
          <a:p>
            <a:r>
              <a:rPr lang="en-US" sz="2000" b="1" dirty="0"/>
              <a:t>P4, X4</a:t>
            </a:r>
          </a:p>
        </p:txBody>
      </p:sp>
      <p:sp>
        <p:nvSpPr>
          <p:cNvPr id="8" name="Rectangle 7">
            <a:extLst>
              <a:ext uri="{FF2B5EF4-FFF2-40B4-BE49-F238E27FC236}">
                <a16:creationId xmlns:a16="http://schemas.microsoft.com/office/drawing/2014/main" id="{28EA0717-34F0-48B1-9B84-B2221489A97D}"/>
              </a:ext>
            </a:extLst>
          </p:cNvPr>
          <p:cNvSpPr/>
          <p:nvPr/>
        </p:nvSpPr>
        <p:spPr>
          <a:xfrm>
            <a:off x="5907400" y="3048000"/>
            <a:ext cx="845103" cy="400110"/>
          </a:xfrm>
          <a:prstGeom prst="rect">
            <a:avLst/>
          </a:prstGeom>
        </p:spPr>
        <p:txBody>
          <a:bodyPr wrap="none">
            <a:spAutoFit/>
          </a:bodyPr>
          <a:lstStyle/>
          <a:p>
            <a:r>
              <a:rPr lang="en-US" sz="2000" b="1" dirty="0"/>
              <a:t>P5, X5</a:t>
            </a:r>
          </a:p>
        </p:txBody>
      </p:sp>
      <p:sp>
        <p:nvSpPr>
          <p:cNvPr id="14" name="Rectangle 13">
            <a:extLst>
              <a:ext uri="{FF2B5EF4-FFF2-40B4-BE49-F238E27FC236}">
                <a16:creationId xmlns:a16="http://schemas.microsoft.com/office/drawing/2014/main" id="{9D8ABCB2-14F0-44D0-93BC-9F1C638833F8}"/>
              </a:ext>
            </a:extLst>
          </p:cNvPr>
          <p:cNvSpPr/>
          <p:nvPr/>
        </p:nvSpPr>
        <p:spPr>
          <a:xfrm>
            <a:off x="7239000" y="1485899"/>
            <a:ext cx="845103" cy="400110"/>
          </a:xfrm>
          <a:prstGeom prst="rect">
            <a:avLst/>
          </a:prstGeom>
        </p:spPr>
        <p:txBody>
          <a:bodyPr wrap="none">
            <a:spAutoFit/>
          </a:bodyPr>
          <a:lstStyle/>
          <a:p>
            <a:r>
              <a:rPr lang="en-US" sz="2000" b="1" dirty="0"/>
              <a:t>P6, X6</a:t>
            </a:r>
          </a:p>
        </p:txBody>
      </p:sp>
    </p:spTree>
    <p:extLst>
      <p:ext uri="{BB962C8B-B14F-4D97-AF65-F5344CB8AC3E}">
        <p14:creationId xmlns:p14="http://schemas.microsoft.com/office/powerpoint/2010/main" val="2240319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83A9-9321-4353-871F-93166C86340C}"/>
              </a:ext>
            </a:extLst>
          </p:cNvPr>
          <p:cNvSpPr>
            <a:spLocks noGrp="1"/>
          </p:cNvSpPr>
          <p:nvPr>
            <p:ph type="title"/>
          </p:nvPr>
        </p:nvSpPr>
        <p:spPr/>
        <p:txBody>
          <a:bodyPr/>
          <a:lstStyle/>
          <a:p>
            <a:r>
              <a:rPr lang="en-US" b="1" u="sng" dirty="0"/>
              <a:t>Methodology</a:t>
            </a:r>
          </a:p>
        </p:txBody>
      </p:sp>
      <p:sp>
        <p:nvSpPr>
          <p:cNvPr id="3" name="Content Placeholder 2">
            <a:extLst>
              <a:ext uri="{FF2B5EF4-FFF2-40B4-BE49-F238E27FC236}">
                <a16:creationId xmlns:a16="http://schemas.microsoft.com/office/drawing/2014/main" id="{839F3730-BFEC-4A43-98E6-34B5FE241D62}"/>
              </a:ext>
            </a:extLst>
          </p:cNvPr>
          <p:cNvSpPr>
            <a:spLocks noGrp="1"/>
          </p:cNvSpPr>
          <p:nvPr>
            <p:ph idx="1"/>
          </p:nvPr>
        </p:nvSpPr>
        <p:spPr/>
        <p:txBody>
          <a:bodyPr>
            <a:normAutofit fontScale="92500" lnSpcReduction="20000"/>
          </a:bodyPr>
          <a:lstStyle/>
          <a:p>
            <a:r>
              <a:rPr lang="en-US" dirty="0">
                <a:solidFill>
                  <a:schemeClr val="bg2"/>
                </a:solidFill>
              </a:rPr>
              <a:t>The dataset is distributed on several nodes in an undirected connected graph. </a:t>
            </a:r>
          </a:p>
          <a:p>
            <a:r>
              <a:rPr lang="en-US" dirty="0">
                <a:solidFill>
                  <a:schemeClr val="bg2"/>
                </a:solidFill>
              </a:rPr>
              <a:t>A local constant approximation solution is computed </a:t>
            </a:r>
          </a:p>
          <a:p>
            <a:r>
              <a:rPr lang="en-US" dirty="0"/>
              <a:t>The total cost of local solution communicated to the other nodes in the graph using a message passing algorithm. </a:t>
            </a:r>
          </a:p>
          <a:p>
            <a:r>
              <a:rPr lang="en-US" dirty="0">
                <a:solidFill>
                  <a:schemeClr val="bg1">
                    <a:lumMod val="85000"/>
                  </a:schemeClr>
                </a:solidFill>
              </a:rPr>
              <a:t>Based on the cost of nodes and the contribution of the data towards their local solution, the local data are sampled to form local coresets</a:t>
            </a:r>
          </a:p>
        </p:txBody>
      </p:sp>
    </p:spTree>
    <p:extLst>
      <p:ext uri="{BB962C8B-B14F-4D97-AF65-F5344CB8AC3E}">
        <p14:creationId xmlns:p14="http://schemas.microsoft.com/office/powerpoint/2010/main" val="1757492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7AEC06-CF0C-4B19-8932-09CCE14DC507}"/>
              </a:ext>
            </a:extLst>
          </p:cNvPr>
          <p:cNvSpPr>
            <a:spLocks noGrp="1"/>
          </p:cNvSpPr>
          <p:nvPr>
            <p:ph type="title"/>
          </p:nvPr>
        </p:nvSpPr>
        <p:spPr>
          <a:xfrm>
            <a:off x="-762000" y="427036"/>
            <a:ext cx="228600" cy="1325563"/>
          </a:xfrm>
        </p:spPr>
        <p:txBody>
          <a:bodyPr/>
          <a:lstStyle/>
          <a:p>
            <a:endParaRPr lang="en-US" dirty="0"/>
          </a:p>
        </p:txBody>
      </p:sp>
      <p:pic>
        <p:nvPicPr>
          <p:cNvPr id="9" name="Content Placeholder 8">
            <a:extLst>
              <a:ext uri="{FF2B5EF4-FFF2-40B4-BE49-F238E27FC236}">
                <a16:creationId xmlns:a16="http://schemas.microsoft.com/office/drawing/2014/main" id="{B1AC6697-130F-43E4-9D28-9FE7E061ECE6}"/>
              </a:ext>
            </a:extLst>
          </p:cNvPr>
          <p:cNvPicPr>
            <a:picLocks noGrp="1" noChangeAspect="1"/>
          </p:cNvPicPr>
          <p:nvPr>
            <p:ph idx="1"/>
          </p:nvPr>
        </p:nvPicPr>
        <p:blipFill>
          <a:blip r:embed="rId2"/>
          <a:stretch>
            <a:fillRect/>
          </a:stretch>
        </p:blipFill>
        <p:spPr>
          <a:xfrm>
            <a:off x="1803400" y="2475079"/>
            <a:ext cx="627942" cy="634039"/>
          </a:xfrm>
          <a:prstGeom prst="rect">
            <a:avLst/>
          </a:prstGeom>
        </p:spPr>
      </p:pic>
      <p:sp>
        <p:nvSpPr>
          <p:cNvPr id="7" name="Oval 6">
            <a:extLst>
              <a:ext uri="{FF2B5EF4-FFF2-40B4-BE49-F238E27FC236}">
                <a16:creationId xmlns:a16="http://schemas.microsoft.com/office/drawing/2014/main" id="{8E8C611B-C9B9-45CB-ABA6-014B5F103DAB}"/>
              </a:ext>
            </a:extLst>
          </p:cNvPr>
          <p:cNvSpPr/>
          <p:nvPr/>
        </p:nvSpPr>
        <p:spPr>
          <a:xfrm>
            <a:off x="3733800" y="1485899"/>
            <a:ext cx="533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v4</a:t>
            </a:r>
          </a:p>
        </p:txBody>
      </p:sp>
      <p:pic>
        <p:nvPicPr>
          <p:cNvPr id="10" name="Picture 9">
            <a:extLst>
              <a:ext uri="{FF2B5EF4-FFF2-40B4-BE49-F238E27FC236}">
                <a16:creationId xmlns:a16="http://schemas.microsoft.com/office/drawing/2014/main" id="{F1C84A57-1AA6-47F4-917F-4504AC6678AD}"/>
              </a:ext>
            </a:extLst>
          </p:cNvPr>
          <p:cNvPicPr>
            <a:picLocks noChangeAspect="1"/>
          </p:cNvPicPr>
          <p:nvPr/>
        </p:nvPicPr>
        <p:blipFill>
          <a:blip r:embed="rId2"/>
          <a:stretch>
            <a:fillRect/>
          </a:stretch>
        </p:blipFill>
        <p:spPr>
          <a:xfrm>
            <a:off x="3519316" y="3581399"/>
            <a:ext cx="627942" cy="634039"/>
          </a:xfrm>
          <a:prstGeom prst="rect">
            <a:avLst/>
          </a:prstGeom>
        </p:spPr>
      </p:pic>
      <p:pic>
        <p:nvPicPr>
          <p:cNvPr id="11" name="Picture 10">
            <a:extLst>
              <a:ext uri="{FF2B5EF4-FFF2-40B4-BE49-F238E27FC236}">
                <a16:creationId xmlns:a16="http://schemas.microsoft.com/office/drawing/2014/main" id="{4D4056D6-D9F5-427D-AC9C-E32B31C8A01D}"/>
              </a:ext>
            </a:extLst>
          </p:cNvPr>
          <p:cNvPicPr>
            <a:picLocks noChangeAspect="1"/>
          </p:cNvPicPr>
          <p:nvPr/>
        </p:nvPicPr>
        <p:blipFill>
          <a:blip r:embed="rId2"/>
          <a:stretch>
            <a:fillRect/>
          </a:stretch>
        </p:blipFill>
        <p:spPr>
          <a:xfrm>
            <a:off x="4410429" y="4953000"/>
            <a:ext cx="627942" cy="634039"/>
          </a:xfrm>
          <a:prstGeom prst="rect">
            <a:avLst/>
          </a:prstGeom>
        </p:spPr>
      </p:pic>
      <p:pic>
        <p:nvPicPr>
          <p:cNvPr id="12" name="Picture 11">
            <a:extLst>
              <a:ext uri="{FF2B5EF4-FFF2-40B4-BE49-F238E27FC236}">
                <a16:creationId xmlns:a16="http://schemas.microsoft.com/office/drawing/2014/main" id="{B3A4CA6D-5BEB-48F2-A9AC-3C41DB1FC5AB}"/>
              </a:ext>
            </a:extLst>
          </p:cNvPr>
          <p:cNvPicPr>
            <a:picLocks noChangeAspect="1"/>
          </p:cNvPicPr>
          <p:nvPr/>
        </p:nvPicPr>
        <p:blipFill>
          <a:blip r:embed="rId2"/>
          <a:stretch>
            <a:fillRect/>
          </a:stretch>
        </p:blipFill>
        <p:spPr>
          <a:xfrm>
            <a:off x="5343171" y="2604941"/>
            <a:ext cx="627942" cy="634039"/>
          </a:xfrm>
          <a:prstGeom prst="rect">
            <a:avLst/>
          </a:prstGeom>
        </p:spPr>
      </p:pic>
      <p:pic>
        <p:nvPicPr>
          <p:cNvPr id="13" name="Picture 12">
            <a:extLst>
              <a:ext uri="{FF2B5EF4-FFF2-40B4-BE49-F238E27FC236}">
                <a16:creationId xmlns:a16="http://schemas.microsoft.com/office/drawing/2014/main" id="{E2F1365C-2E12-4495-8EA6-1E310542B1B7}"/>
              </a:ext>
            </a:extLst>
          </p:cNvPr>
          <p:cNvPicPr>
            <a:picLocks noChangeAspect="1"/>
          </p:cNvPicPr>
          <p:nvPr/>
        </p:nvPicPr>
        <p:blipFill>
          <a:blip r:embed="rId2"/>
          <a:stretch>
            <a:fillRect/>
          </a:stretch>
        </p:blipFill>
        <p:spPr>
          <a:xfrm>
            <a:off x="6781800" y="914400"/>
            <a:ext cx="627942" cy="634039"/>
          </a:xfrm>
          <a:prstGeom prst="rect">
            <a:avLst/>
          </a:prstGeom>
        </p:spPr>
      </p:pic>
      <p:cxnSp>
        <p:nvCxnSpPr>
          <p:cNvPr id="15" name="Straight Connector 14">
            <a:extLst>
              <a:ext uri="{FF2B5EF4-FFF2-40B4-BE49-F238E27FC236}">
                <a16:creationId xmlns:a16="http://schemas.microsoft.com/office/drawing/2014/main" id="{A58F58B0-9712-4D89-8C8B-41F8276FAB88}"/>
              </a:ext>
            </a:extLst>
          </p:cNvPr>
          <p:cNvCxnSpPr>
            <a:cxnSpLocks/>
          </p:cNvCxnSpPr>
          <p:nvPr/>
        </p:nvCxnSpPr>
        <p:spPr>
          <a:xfrm>
            <a:off x="2286000" y="2971800"/>
            <a:ext cx="1295400" cy="777083"/>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2D1D7C6-341C-4962-8524-2C0957C33B74}"/>
              </a:ext>
            </a:extLst>
          </p:cNvPr>
          <p:cNvCxnSpPr>
            <a:cxnSpLocks/>
            <a:endCxn id="7" idx="2"/>
          </p:cNvCxnSpPr>
          <p:nvPr/>
        </p:nvCxnSpPr>
        <p:spPr>
          <a:xfrm flipV="1">
            <a:off x="2324100" y="1752599"/>
            <a:ext cx="1409700" cy="85234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62FF5C5F-4C08-47E5-AFD0-8680024084FD}"/>
              </a:ext>
            </a:extLst>
          </p:cNvPr>
          <p:cNvCxnSpPr>
            <a:stCxn id="7" idx="5"/>
          </p:cNvCxnSpPr>
          <p:nvPr/>
        </p:nvCxnSpPr>
        <p:spPr>
          <a:xfrm>
            <a:off x="4189085" y="1941184"/>
            <a:ext cx="1297315" cy="802016"/>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326DAA2-C77B-4149-ABB2-9946C7F8ABD2}"/>
              </a:ext>
            </a:extLst>
          </p:cNvPr>
          <p:cNvCxnSpPr>
            <a:cxnSpLocks/>
          </p:cNvCxnSpPr>
          <p:nvPr/>
        </p:nvCxnSpPr>
        <p:spPr>
          <a:xfrm flipV="1">
            <a:off x="4038600" y="3048000"/>
            <a:ext cx="1447800" cy="700884"/>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8E058975-5F18-4958-A2F6-739A2B634C8F}"/>
              </a:ext>
            </a:extLst>
          </p:cNvPr>
          <p:cNvCxnSpPr/>
          <p:nvPr/>
        </p:nvCxnSpPr>
        <p:spPr>
          <a:xfrm>
            <a:off x="4000500" y="4114800"/>
            <a:ext cx="571500" cy="9144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302032AA-3127-45EA-B443-6E10D17CEFEC}"/>
              </a:ext>
            </a:extLst>
          </p:cNvPr>
          <p:cNvCxnSpPr/>
          <p:nvPr/>
        </p:nvCxnSpPr>
        <p:spPr>
          <a:xfrm flipV="1">
            <a:off x="5791200" y="1371600"/>
            <a:ext cx="1143000" cy="1295400"/>
          </a:xfrm>
          <a:prstGeom prst="line">
            <a:avLst/>
          </a:prstGeom>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5A19B5E7-97C3-4A4E-9820-8ECA2B27019A}"/>
              </a:ext>
            </a:extLst>
          </p:cNvPr>
          <p:cNvSpPr txBox="1"/>
          <p:nvPr/>
        </p:nvSpPr>
        <p:spPr>
          <a:xfrm>
            <a:off x="4521460" y="5059471"/>
            <a:ext cx="405880" cy="369332"/>
          </a:xfrm>
          <a:prstGeom prst="rect">
            <a:avLst/>
          </a:prstGeom>
          <a:noFill/>
        </p:spPr>
        <p:txBody>
          <a:bodyPr wrap="none" rtlCol="0">
            <a:spAutoFit/>
          </a:bodyPr>
          <a:lstStyle/>
          <a:p>
            <a:r>
              <a:rPr lang="en-US" dirty="0"/>
              <a:t>v1</a:t>
            </a:r>
          </a:p>
        </p:txBody>
      </p:sp>
      <p:sp>
        <p:nvSpPr>
          <p:cNvPr id="37" name="TextBox 36">
            <a:extLst>
              <a:ext uri="{FF2B5EF4-FFF2-40B4-BE49-F238E27FC236}">
                <a16:creationId xmlns:a16="http://schemas.microsoft.com/office/drawing/2014/main" id="{2398EA2A-B464-4DBD-981F-86FC99BBA5AA}"/>
              </a:ext>
            </a:extLst>
          </p:cNvPr>
          <p:cNvSpPr txBox="1"/>
          <p:nvPr/>
        </p:nvSpPr>
        <p:spPr>
          <a:xfrm>
            <a:off x="3607060" y="3676576"/>
            <a:ext cx="405880" cy="369332"/>
          </a:xfrm>
          <a:prstGeom prst="rect">
            <a:avLst/>
          </a:prstGeom>
          <a:noFill/>
        </p:spPr>
        <p:txBody>
          <a:bodyPr wrap="none" rtlCol="0">
            <a:spAutoFit/>
          </a:bodyPr>
          <a:lstStyle/>
          <a:p>
            <a:r>
              <a:rPr lang="en-US" dirty="0"/>
              <a:t>v2</a:t>
            </a:r>
          </a:p>
        </p:txBody>
      </p:sp>
      <p:sp>
        <p:nvSpPr>
          <p:cNvPr id="38" name="TextBox 37">
            <a:extLst>
              <a:ext uri="{FF2B5EF4-FFF2-40B4-BE49-F238E27FC236}">
                <a16:creationId xmlns:a16="http://schemas.microsoft.com/office/drawing/2014/main" id="{FDE1D9D6-ECCB-44DF-9C94-37620FC61BA2}"/>
              </a:ext>
            </a:extLst>
          </p:cNvPr>
          <p:cNvSpPr txBox="1"/>
          <p:nvPr/>
        </p:nvSpPr>
        <p:spPr>
          <a:xfrm>
            <a:off x="1893518" y="2576210"/>
            <a:ext cx="405880" cy="369332"/>
          </a:xfrm>
          <a:prstGeom prst="rect">
            <a:avLst/>
          </a:prstGeom>
          <a:noFill/>
        </p:spPr>
        <p:txBody>
          <a:bodyPr wrap="none" rtlCol="0">
            <a:spAutoFit/>
          </a:bodyPr>
          <a:lstStyle/>
          <a:p>
            <a:r>
              <a:rPr lang="en-US" dirty="0"/>
              <a:t>v3</a:t>
            </a:r>
          </a:p>
        </p:txBody>
      </p:sp>
      <p:sp>
        <p:nvSpPr>
          <p:cNvPr id="39" name="TextBox 38">
            <a:extLst>
              <a:ext uri="{FF2B5EF4-FFF2-40B4-BE49-F238E27FC236}">
                <a16:creationId xmlns:a16="http://schemas.microsoft.com/office/drawing/2014/main" id="{97C9C365-A140-4AB3-A43D-6956C1F24805}"/>
              </a:ext>
            </a:extLst>
          </p:cNvPr>
          <p:cNvSpPr txBox="1"/>
          <p:nvPr/>
        </p:nvSpPr>
        <p:spPr>
          <a:xfrm>
            <a:off x="5489430" y="2692053"/>
            <a:ext cx="405880" cy="369332"/>
          </a:xfrm>
          <a:prstGeom prst="rect">
            <a:avLst/>
          </a:prstGeom>
          <a:noFill/>
        </p:spPr>
        <p:txBody>
          <a:bodyPr wrap="none" rtlCol="0">
            <a:spAutoFit/>
          </a:bodyPr>
          <a:lstStyle/>
          <a:p>
            <a:r>
              <a:rPr lang="en-US" dirty="0"/>
              <a:t>v5</a:t>
            </a:r>
          </a:p>
        </p:txBody>
      </p:sp>
      <p:sp>
        <p:nvSpPr>
          <p:cNvPr id="40" name="TextBox 39">
            <a:extLst>
              <a:ext uri="{FF2B5EF4-FFF2-40B4-BE49-F238E27FC236}">
                <a16:creationId xmlns:a16="http://schemas.microsoft.com/office/drawing/2014/main" id="{8BD5B07F-3F2C-41F2-8EA3-7685EADB6958}"/>
              </a:ext>
            </a:extLst>
          </p:cNvPr>
          <p:cNvSpPr txBox="1"/>
          <p:nvPr/>
        </p:nvSpPr>
        <p:spPr>
          <a:xfrm>
            <a:off x="6892831" y="977215"/>
            <a:ext cx="405880" cy="369332"/>
          </a:xfrm>
          <a:prstGeom prst="rect">
            <a:avLst/>
          </a:prstGeom>
          <a:noFill/>
        </p:spPr>
        <p:txBody>
          <a:bodyPr wrap="none" rtlCol="0">
            <a:spAutoFit/>
          </a:bodyPr>
          <a:lstStyle/>
          <a:p>
            <a:r>
              <a:rPr lang="en-US" dirty="0"/>
              <a:t>v6</a:t>
            </a:r>
          </a:p>
        </p:txBody>
      </p:sp>
      <p:cxnSp>
        <p:nvCxnSpPr>
          <p:cNvPr id="3" name="Straight Arrow Connector 2">
            <a:extLst>
              <a:ext uri="{FF2B5EF4-FFF2-40B4-BE49-F238E27FC236}">
                <a16:creationId xmlns:a16="http://schemas.microsoft.com/office/drawing/2014/main" id="{DB9F27AC-BFC8-4BAE-A5DF-A98094D48D9A}"/>
              </a:ext>
            </a:extLst>
          </p:cNvPr>
          <p:cNvCxnSpPr/>
          <p:nvPr/>
        </p:nvCxnSpPr>
        <p:spPr>
          <a:xfrm>
            <a:off x="3607060" y="4343400"/>
            <a:ext cx="540198" cy="83820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D70441E-8A22-4153-A8F5-A09F96B80613}"/>
              </a:ext>
            </a:extLst>
          </p:cNvPr>
          <p:cNvCxnSpPr>
            <a:cxnSpLocks/>
          </p:cNvCxnSpPr>
          <p:nvPr/>
        </p:nvCxnSpPr>
        <p:spPr>
          <a:xfrm flipV="1">
            <a:off x="4317172" y="3398442"/>
            <a:ext cx="1025999" cy="49997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255A0F6-CE24-40EA-8093-5AEF32D5ABC4}"/>
              </a:ext>
            </a:extLst>
          </p:cNvPr>
          <p:cNvCxnSpPr>
            <a:cxnSpLocks/>
          </p:cNvCxnSpPr>
          <p:nvPr/>
        </p:nvCxnSpPr>
        <p:spPr>
          <a:xfrm flipV="1">
            <a:off x="6078300" y="1611254"/>
            <a:ext cx="932100" cy="10557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FC94EAC1-6DD2-4CC7-ABE1-9612F83FC95B}"/>
              </a:ext>
            </a:extLst>
          </p:cNvPr>
          <p:cNvCxnSpPr>
            <a:cxnSpLocks/>
          </p:cNvCxnSpPr>
          <p:nvPr/>
        </p:nvCxnSpPr>
        <p:spPr>
          <a:xfrm flipV="1">
            <a:off x="2324100" y="1608656"/>
            <a:ext cx="1298392" cy="80835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BF7AA92-174C-4517-A342-D21D72F1BD62}"/>
              </a:ext>
            </a:extLst>
          </p:cNvPr>
          <p:cNvCxnSpPr>
            <a:cxnSpLocks/>
            <a:endCxn id="10" idx="1"/>
          </p:cNvCxnSpPr>
          <p:nvPr/>
        </p:nvCxnSpPr>
        <p:spPr>
          <a:xfrm>
            <a:off x="2271587" y="3109118"/>
            <a:ext cx="1247729" cy="78930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1677E1E2-ABAF-4C5A-88F0-B181A98C6F1E}"/>
              </a:ext>
            </a:extLst>
          </p:cNvPr>
          <p:cNvCxnSpPr>
            <a:cxnSpLocks/>
          </p:cNvCxnSpPr>
          <p:nvPr/>
        </p:nvCxnSpPr>
        <p:spPr>
          <a:xfrm>
            <a:off x="4345858" y="1762404"/>
            <a:ext cx="1140542" cy="752054"/>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9B54D868-F659-45E2-B3BB-2B9ED9C2AB13}"/>
              </a:ext>
            </a:extLst>
          </p:cNvPr>
          <p:cNvSpPr txBox="1"/>
          <p:nvPr/>
        </p:nvSpPr>
        <p:spPr>
          <a:xfrm rot="18597199">
            <a:off x="6188324" y="2033782"/>
            <a:ext cx="1215717" cy="369332"/>
          </a:xfrm>
          <a:prstGeom prst="rect">
            <a:avLst/>
          </a:prstGeom>
          <a:noFill/>
        </p:spPr>
        <p:txBody>
          <a:bodyPr wrap="none" rtlCol="0">
            <a:spAutoFit/>
          </a:bodyPr>
          <a:lstStyle/>
          <a:p>
            <a:r>
              <a:rPr lang="en-US" dirty="0"/>
              <a:t>Local Costs</a:t>
            </a:r>
          </a:p>
        </p:txBody>
      </p:sp>
      <p:sp>
        <p:nvSpPr>
          <p:cNvPr id="34" name="TextBox 33">
            <a:extLst>
              <a:ext uri="{FF2B5EF4-FFF2-40B4-BE49-F238E27FC236}">
                <a16:creationId xmlns:a16="http://schemas.microsoft.com/office/drawing/2014/main" id="{F5E26C91-D8C1-4E86-AE81-8A9A6EBEBEA1}"/>
              </a:ext>
            </a:extLst>
          </p:cNvPr>
          <p:cNvSpPr txBox="1"/>
          <p:nvPr/>
        </p:nvSpPr>
        <p:spPr>
          <a:xfrm rot="19982298">
            <a:off x="4388368" y="3638989"/>
            <a:ext cx="1215717" cy="369332"/>
          </a:xfrm>
          <a:prstGeom prst="rect">
            <a:avLst/>
          </a:prstGeom>
          <a:noFill/>
        </p:spPr>
        <p:txBody>
          <a:bodyPr wrap="none" rtlCol="0">
            <a:spAutoFit/>
          </a:bodyPr>
          <a:lstStyle/>
          <a:p>
            <a:r>
              <a:rPr lang="en-US" dirty="0"/>
              <a:t>Local Costs</a:t>
            </a:r>
          </a:p>
        </p:txBody>
      </p:sp>
      <p:sp>
        <p:nvSpPr>
          <p:cNvPr id="41" name="TextBox 40">
            <a:extLst>
              <a:ext uri="{FF2B5EF4-FFF2-40B4-BE49-F238E27FC236}">
                <a16:creationId xmlns:a16="http://schemas.microsoft.com/office/drawing/2014/main" id="{64AF97AB-A40D-43B7-9C5F-911569A14EAB}"/>
              </a:ext>
            </a:extLst>
          </p:cNvPr>
          <p:cNvSpPr txBox="1"/>
          <p:nvPr/>
        </p:nvSpPr>
        <p:spPr>
          <a:xfrm rot="19649764">
            <a:off x="2272638" y="1595291"/>
            <a:ext cx="1215717" cy="369332"/>
          </a:xfrm>
          <a:prstGeom prst="rect">
            <a:avLst/>
          </a:prstGeom>
          <a:noFill/>
        </p:spPr>
        <p:txBody>
          <a:bodyPr wrap="square" rtlCol="0">
            <a:spAutoFit/>
          </a:bodyPr>
          <a:lstStyle/>
          <a:p>
            <a:r>
              <a:rPr lang="en-US" dirty="0"/>
              <a:t>Local Costs</a:t>
            </a:r>
          </a:p>
        </p:txBody>
      </p:sp>
      <p:sp>
        <p:nvSpPr>
          <p:cNvPr id="42" name="TextBox 41">
            <a:extLst>
              <a:ext uri="{FF2B5EF4-FFF2-40B4-BE49-F238E27FC236}">
                <a16:creationId xmlns:a16="http://schemas.microsoft.com/office/drawing/2014/main" id="{33026F50-7334-417A-BB4A-82A9EDF019DA}"/>
              </a:ext>
            </a:extLst>
          </p:cNvPr>
          <p:cNvSpPr txBox="1"/>
          <p:nvPr/>
        </p:nvSpPr>
        <p:spPr>
          <a:xfrm rot="1901092">
            <a:off x="2109387" y="3400260"/>
            <a:ext cx="1215717" cy="369332"/>
          </a:xfrm>
          <a:prstGeom prst="rect">
            <a:avLst/>
          </a:prstGeom>
          <a:noFill/>
        </p:spPr>
        <p:txBody>
          <a:bodyPr wrap="none" rtlCol="0">
            <a:spAutoFit/>
          </a:bodyPr>
          <a:lstStyle/>
          <a:p>
            <a:r>
              <a:rPr lang="en-US" dirty="0"/>
              <a:t>Local Costs</a:t>
            </a:r>
          </a:p>
        </p:txBody>
      </p:sp>
      <p:sp>
        <p:nvSpPr>
          <p:cNvPr id="43" name="TextBox 42">
            <a:extLst>
              <a:ext uri="{FF2B5EF4-FFF2-40B4-BE49-F238E27FC236}">
                <a16:creationId xmlns:a16="http://schemas.microsoft.com/office/drawing/2014/main" id="{9C19C9DB-8C30-4F94-B8D2-F1CBF7099634}"/>
              </a:ext>
            </a:extLst>
          </p:cNvPr>
          <p:cNvSpPr txBox="1"/>
          <p:nvPr/>
        </p:nvSpPr>
        <p:spPr>
          <a:xfrm rot="2060275">
            <a:off x="4603810" y="1902095"/>
            <a:ext cx="1215717" cy="369332"/>
          </a:xfrm>
          <a:prstGeom prst="rect">
            <a:avLst/>
          </a:prstGeom>
          <a:noFill/>
        </p:spPr>
        <p:txBody>
          <a:bodyPr wrap="none" rtlCol="0">
            <a:spAutoFit/>
          </a:bodyPr>
          <a:lstStyle/>
          <a:p>
            <a:r>
              <a:rPr lang="en-US" dirty="0"/>
              <a:t>Local Costs</a:t>
            </a:r>
          </a:p>
        </p:txBody>
      </p:sp>
      <p:sp>
        <p:nvSpPr>
          <p:cNvPr id="44" name="TextBox 43">
            <a:extLst>
              <a:ext uri="{FF2B5EF4-FFF2-40B4-BE49-F238E27FC236}">
                <a16:creationId xmlns:a16="http://schemas.microsoft.com/office/drawing/2014/main" id="{C1B7D995-8DE7-447B-8591-D0C156A8EA51}"/>
              </a:ext>
            </a:extLst>
          </p:cNvPr>
          <p:cNvSpPr txBox="1"/>
          <p:nvPr/>
        </p:nvSpPr>
        <p:spPr>
          <a:xfrm rot="3478709">
            <a:off x="3072003" y="4630848"/>
            <a:ext cx="1215717" cy="369332"/>
          </a:xfrm>
          <a:prstGeom prst="rect">
            <a:avLst/>
          </a:prstGeom>
          <a:noFill/>
        </p:spPr>
        <p:txBody>
          <a:bodyPr wrap="none" rtlCol="0">
            <a:spAutoFit/>
          </a:bodyPr>
          <a:lstStyle/>
          <a:p>
            <a:r>
              <a:rPr lang="en-US" dirty="0"/>
              <a:t>Local Costs</a:t>
            </a:r>
          </a:p>
        </p:txBody>
      </p:sp>
    </p:spTree>
    <p:extLst>
      <p:ext uri="{BB962C8B-B14F-4D97-AF65-F5344CB8AC3E}">
        <p14:creationId xmlns:p14="http://schemas.microsoft.com/office/powerpoint/2010/main" val="784314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83A9-9321-4353-871F-93166C86340C}"/>
              </a:ext>
            </a:extLst>
          </p:cNvPr>
          <p:cNvSpPr>
            <a:spLocks noGrp="1"/>
          </p:cNvSpPr>
          <p:nvPr>
            <p:ph type="title"/>
          </p:nvPr>
        </p:nvSpPr>
        <p:spPr/>
        <p:txBody>
          <a:bodyPr/>
          <a:lstStyle/>
          <a:p>
            <a:r>
              <a:rPr lang="en-US" b="1" u="sng" dirty="0"/>
              <a:t>Methodology</a:t>
            </a:r>
          </a:p>
        </p:txBody>
      </p:sp>
      <p:sp>
        <p:nvSpPr>
          <p:cNvPr id="3" name="Content Placeholder 2">
            <a:extLst>
              <a:ext uri="{FF2B5EF4-FFF2-40B4-BE49-F238E27FC236}">
                <a16:creationId xmlns:a16="http://schemas.microsoft.com/office/drawing/2014/main" id="{839F3730-BFEC-4A43-98E6-34B5FE241D62}"/>
              </a:ext>
            </a:extLst>
          </p:cNvPr>
          <p:cNvSpPr>
            <a:spLocks noGrp="1"/>
          </p:cNvSpPr>
          <p:nvPr>
            <p:ph idx="1"/>
          </p:nvPr>
        </p:nvSpPr>
        <p:spPr/>
        <p:txBody>
          <a:bodyPr>
            <a:normAutofit fontScale="92500" lnSpcReduction="20000"/>
          </a:bodyPr>
          <a:lstStyle/>
          <a:p>
            <a:r>
              <a:rPr lang="en-US" dirty="0">
                <a:solidFill>
                  <a:schemeClr val="bg2"/>
                </a:solidFill>
              </a:rPr>
              <a:t>The dataset is distributed on several nodes in an undirected connected graph. </a:t>
            </a:r>
          </a:p>
          <a:p>
            <a:r>
              <a:rPr lang="en-US" dirty="0">
                <a:solidFill>
                  <a:schemeClr val="bg2"/>
                </a:solidFill>
              </a:rPr>
              <a:t>A local constant approximation solution is computed </a:t>
            </a:r>
          </a:p>
          <a:p>
            <a:r>
              <a:rPr lang="en-US" dirty="0">
                <a:solidFill>
                  <a:schemeClr val="bg2"/>
                </a:solidFill>
              </a:rPr>
              <a:t>The total cost of local solution communicated to the other nodes in the graph using a message passing algorithm. </a:t>
            </a:r>
          </a:p>
          <a:p>
            <a:r>
              <a:rPr lang="en-US" dirty="0"/>
              <a:t>Based on the cost of nodes and the contribution of the data towards their local solution, the local data are sampled to form local coresets</a:t>
            </a:r>
          </a:p>
        </p:txBody>
      </p:sp>
    </p:spTree>
    <p:extLst>
      <p:ext uri="{BB962C8B-B14F-4D97-AF65-F5344CB8AC3E}">
        <p14:creationId xmlns:p14="http://schemas.microsoft.com/office/powerpoint/2010/main" val="1908609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7AEC06-CF0C-4B19-8932-09CCE14DC507}"/>
              </a:ext>
            </a:extLst>
          </p:cNvPr>
          <p:cNvSpPr>
            <a:spLocks noGrp="1"/>
          </p:cNvSpPr>
          <p:nvPr>
            <p:ph type="title"/>
          </p:nvPr>
        </p:nvSpPr>
        <p:spPr>
          <a:xfrm>
            <a:off x="-762000" y="427036"/>
            <a:ext cx="228600" cy="1325563"/>
          </a:xfrm>
        </p:spPr>
        <p:txBody>
          <a:bodyPr/>
          <a:lstStyle/>
          <a:p>
            <a:endParaRPr lang="en-US" dirty="0"/>
          </a:p>
        </p:txBody>
      </p:sp>
      <p:pic>
        <p:nvPicPr>
          <p:cNvPr id="9" name="Content Placeholder 8">
            <a:extLst>
              <a:ext uri="{FF2B5EF4-FFF2-40B4-BE49-F238E27FC236}">
                <a16:creationId xmlns:a16="http://schemas.microsoft.com/office/drawing/2014/main" id="{B1AC6697-130F-43E4-9D28-9FE7E061ECE6}"/>
              </a:ext>
            </a:extLst>
          </p:cNvPr>
          <p:cNvPicPr>
            <a:picLocks noGrp="1" noChangeAspect="1"/>
          </p:cNvPicPr>
          <p:nvPr>
            <p:ph idx="1"/>
          </p:nvPr>
        </p:nvPicPr>
        <p:blipFill>
          <a:blip r:embed="rId2"/>
          <a:stretch>
            <a:fillRect/>
          </a:stretch>
        </p:blipFill>
        <p:spPr>
          <a:xfrm>
            <a:off x="1803400" y="2475079"/>
            <a:ext cx="627942" cy="634039"/>
          </a:xfrm>
          <a:prstGeom prst="rect">
            <a:avLst/>
          </a:prstGeom>
        </p:spPr>
      </p:pic>
      <p:sp>
        <p:nvSpPr>
          <p:cNvPr id="7" name="Oval 6">
            <a:extLst>
              <a:ext uri="{FF2B5EF4-FFF2-40B4-BE49-F238E27FC236}">
                <a16:creationId xmlns:a16="http://schemas.microsoft.com/office/drawing/2014/main" id="{8E8C611B-C9B9-45CB-ABA6-014B5F103DAB}"/>
              </a:ext>
            </a:extLst>
          </p:cNvPr>
          <p:cNvSpPr/>
          <p:nvPr/>
        </p:nvSpPr>
        <p:spPr>
          <a:xfrm>
            <a:off x="3733800" y="1485899"/>
            <a:ext cx="533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v4</a:t>
            </a:r>
          </a:p>
        </p:txBody>
      </p:sp>
      <p:pic>
        <p:nvPicPr>
          <p:cNvPr id="10" name="Picture 9">
            <a:extLst>
              <a:ext uri="{FF2B5EF4-FFF2-40B4-BE49-F238E27FC236}">
                <a16:creationId xmlns:a16="http://schemas.microsoft.com/office/drawing/2014/main" id="{F1C84A57-1AA6-47F4-917F-4504AC6678AD}"/>
              </a:ext>
            </a:extLst>
          </p:cNvPr>
          <p:cNvPicPr>
            <a:picLocks noChangeAspect="1"/>
          </p:cNvPicPr>
          <p:nvPr/>
        </p:nvPicPr>
        <p:blipFill>
          <a:blip r:embed="rId2"/>
          <a:stretch>
            <a:fillRect/>
          </a:stretch>
        </p:blipFill>
        <p:spPr>
          <a:xfrm>
            <a:off x="3519316" y="3581399"/>
            <a:ext cx="627942" cy="634039"/>
          </a:xfrm>
          <a:prstGeom prst="rect">
            <a:avLst/>
          </a:prstGeom>
        </p:spPr>
      </p:pic>
      <p:pic>
        <p:nvPicPr>
          <p:cNvPr id="11" name="Picture 10">
            <a:extLst>
              <a:ext uri="{FF2B5EF4-FFF2-40B4-BE49-F238E27FC236}">
                <a16:creationId xmlns:a16="http://schemas.microsoft.com/office/drawing/2014/main" id="{4D4056D6-D9F5-427D-AC9C-E32B31C8A01D}"/>
              </a:ext>
            </a:extLst>
          </p:cNvPr>
          <p:cNvPicPr>
            <a:picLocks noChangeAspect="1"/>
          </p:cNvPicPr>
          <p:nvPr/>
        </p:nvPicPr>
        <p:blipFill>
          <a:blip r:embed="rId2"/>
          <a:stretch>
            <a:fillRect/>
          </a:stretch>
        </p:blipFill>
        <p:spPr>
          <a:xfrm>
            <a:off x="4410429" y="4953000"/>
            <a:ext cx="627942" cy="634039"/>
          </a:xfrm>
          <a:prstGeom prst="rect">
            <a:avLst/>
          </a:prstGeom>
        </p:spPr>
      </p:pic>
      <p:pic>
        <p:nvPicPr>
          <p:cNvPr id="12" name="Picture 11">
            <a:extLst>
              <a:ext uri="{FF2B5EF4-FFF2-40B4-BE49-F238E27FC236}">
                <a16:creationId xmlns:a16="http://schemas.microsoft.com/office/drawing/2014/main" id="{B3A4CA6D-5BEB-48F2-A9AC-3C41DB1FC5AB}"/>
              </a:ext>
            </a:extLst>
          </p:cNvPr>
          <p:cNvPicPr>
            <a:picLocks noChangeAspect="1"/>
          </p:cNvPicPr>
          <p:nvPr/>
        </p:nvPicPr>
        <p:blipFill>
          <a:blip r:embed="rId2"/>
          <a:stretch>
            <a:fillRect/>
          </a:stretch>
        </p:blipFill>
        <p:spPr>
          <a:xfrm>
            <a:off x="5343171" y="2604941"/>
            <a:ext cx="627942" cy="634039"/>
          </a:xfrm>
          <a:prstGeom prst="rect">
            <a:avLst/>
          </a:prstGeom>
        </p:spPr>
      </p:pic>
      <p:pic>
        <p:nvPicPr>
          <p:cNvPr id="13" name="Picture 12">
            <a:extLst>
              <a:ext uri="{FF2B5EF4-FFF2-40B4-BE49-F238E27FC236}">
                <a16:creationId xmlns:a16="http://schemas.microsoft.com/office/drawing/2014/main" id="{E2F1365C-2E12-4495-8EA6-1E310542B1B7}"/>
              </a:ext>
            </a:extLst>
          </p:cNvPr>
          <p:cNvPicPr>
            <a:picLocks noChangeAspect="1"/>
          </p:cNvPicPr>
          <p:nvPr/>
        </p:nvPicPr>
        <p:blipFill>
          <a:blip r:embed="rId2"/>
          <a:stretch>
            <a:fillRect/>
          </a:stretch>
        </p:blipFill>
        <p:spPr>
          <a:xfrm>
            <a:off x="6781800" y="914400"/>
            <a:ext cx="627942" cy="634039"/>
          </a:xfrm>
          <a:prstGeom prst="rect">
            <a:avLst/>
          </a:prstGeom>
        </p:spPr>
      </p:pic>
      <p:cxnSp>
        <p:nvCxnSpPr>
          <p:cNvPr id="15" name="Straight Connector 14">
            <a:extLst>
              <a:ext uri="{FF2B5EF4-FFF2-40B4-BE49-F238E27FC236}">
                <a16:creationId xmlns:a16="http://schemas.microsoft.com/office/drawing/2014/main" id="{A58F58B0-9712-4D89-8C8B-41F8276FAB88}"/>
              </a:ext>
            </a:extLst>
          </p:cNvPr>
          <p:cNvCxnSpPr>
            <a:cxnSpLocks/>
          </p:cNvCxnSpPr>
          <p:nvPr/>
        </p:nvCxnSpPr>
        <p:spPr>
          <a:xfrm>
            <a:off x="2286000" y="2971800"/>
            <a:ext cx="1295400" cy="777083"/>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2D1D7C6-341C-4962-8524-2C0957C33B74}"/>
              </a:ext>
            </a:extLst>
          </p:cNvPr>
          <p:cNvCxnSpPr>
            <a:cxnSpLocks/>
            <a:endCxn id="7" idx="2"/>
          </p:cNvCxnSpPr>
          <p:nvPr/>
        </p:nvCxnSpPr>
        <p:spPr>
          <a:xfrm flipV="1">
            <a:off x="2324100" y="1752599"/>
            <a:ext cx="1409700" cy="85234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62FF5C5F-4C08-47E5-AFD0-8680024084FD}"/>
              </a:ext>
            </a:extLst>
          </p:cNvPr>
          <p:cNvCxnSpPr>
            <a:stCxn id="7" idx="5"/>
          </p:cNvCxnSpPr>
          <p:nvPr/>
        </p:nvCxnSpPr>
        <p:spPr>
          <a:xfrm>
            <a:off x="4189085" y="1941184"/>
            <a:ext cx="1297315" cy="802016"/>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326DAA2-C77B-4149-ABB2-9946C7F8ABD2}"/>
              </a:ext>
            </a:extLst>
          </p:cNvPr>
          <p:cNvCxnSpPr>
            <a:cxnSpLocks/>
          </p:cNvCxnSpPr>
          <p:nvPr/>
        </p:nvCxnSpPr>
        <p:spPr>
          <a:xfrm flipV="1">
            <a:off x="4038600" y="3048000"/>
            <a:ext cx="1447800" cy="700884"/>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8E058975-5F18-4958-A2F6-739A2B634C8F}"/>
              </a:ext>
            </a:extLst>
          </p:cNvPr>
          <p:cNvCxnSpPr/>
          <p:nvPr/>
        </p:nvCxnSpPr>
        <p:spPr>
          <a:xfrm>
            <a:off x="4000500" y="4114800"/>
            <a:ext cx="571500" cy="9144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302032AA-3127-45EA-B443-6E10D17CEFEC}"/>
              </a:ext>
            </a:extLst>
          </p:cNvPr>
          <p:cNvCxnSpPr/>
          <p:nvPr/>
        </p:nvCxnSpPr>
        <p:spPr>
          <a:xfrm flipV="1">
            <a:off x="5791200" y="1371600"/>
            <a:ext cx="1143000" cy="1295400"/>
          </a:xfrm>
          <a:prstGeom prst="line">
            <a:avLst/>
          </a:prstGeom>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5A19B5E7-97C3-4A4E-9820-8ECA2B27019A}"/>
              </a:ext>
            </a:extLst>
          </p:cNvPr>
          <p:cNvSpPr txBox="1"/>
          <p:nvPr/>
        </p:nvSpPr>
        <p:spPr>
          <a:xfrm>
            <a:off x="4521460" y="5059471"/>
            <a:ext cx="405880" cy="369332"/>
          </a:xfrm>
          <a:prstGeom prst="rect">
            <a:avLst/>
          </a:prstGeom>
          <a:noFill/>
        </p:spPr>
        <p:txBody>
          <a:bodyPr wrap="none" rtlCol="0">
            <a:spAutoFit/>
          </a:bodyPr>
          <a:lstStyle/>
          <a:p>
            <a:r>
              <a:rPr lang="en-US" dirty="0"/>
              <a:t>v1</a:t>
            </a:r>
          </a:p>
        </p:txBody>
      </p:sp>
      <p:sp>
        <p:nvSpPr>
          <p:cNvPr id="37" name="TextBox 36">
            <a:extLst>
              <a:ext uri="{FF2B5EF4-FFF2-40B4-BE49-F238E27FC236}">
                <a16:creationId xmlns:a16="http://schemas.microsoft.com/office/drawing/2014/main" id="{2398EA2A-B464-4DBD-981F-86FC99BBA5AA}"/>
              </a:ext>
            </a:extLst>
          </p:cNvPr>
          <p:cNvSpPr txBox="1"/>
          <p:nvPr/>
        </p:nvSpPr>
        <p:spPr>
          <a:xfrm>
            <a:off x="3607060" y="3676576"/>
            <a:ext cx="405880" cy="369332"/>
          </a:xfrm>
          <a:prstGeom prst="rect">
            <a:avLst/>
          </a:prstGeom>
          <a:noFill/>
        </p:spPr>
        <p:txBody>
          <a:bodyPr wrap="none" rtlCol="0">
            <a:spAutoFit/>
          </a:bodyPr>
          <a:lstStyle/>
          <a:p>
            <a:r>
              <a:rPr lang="en-US" dirty="0"/>
              <a:t>v2</a:t>
            </a:r>
          </a:p>
        </p:txBody>
      </p:sp>
      <p:sp>
        <p:nvSpPr>
          <p:cNvPr id="38" name="TextBox 37">
            <a:extLst>
              <a:ext uri="{FF2B5EF4-FFF2-40B4-BE49-F238E27FC236}">
                <a16:creationId xmlns:a16="http://schemas.microsoft.com/office/drawing/2014/main" id="{FDE1D9D6-ECCB-44DF-9C94-37620FC61BA2}"/>
              </a:ext>
            </a:extLst>
          </p:cNvPr>
          <p:cNvSpPr txBox="1"/>
          <p:nvPr/>
        </p:nvSpPr>
        <p:spPr>
          <a:xfrm>
            <a:off x="1893518" y="2576210"/>
            <a:ext cx="405880" cy="369332"/>
          </a:xfrm>
          <a:prstGeom prst="rect">
            <a:avLst/>
          </a:prstGeom>
          <a:noFill/>
        </p:spPr>
        <p:txBody>
          <a:bodyPr wrap="none" rtlCol="0">
            <a:spAutoFit/>
          </a:bodyPr>
          <a:lstStyle/>
          <a:p>
            <a:r>
              <a:rPr lang="en-US" dirty="0"/>
              <a:t>v3</a:t>
            </a:r>
          </a:p>
        </p:txBody>
      </p:sp>
      <p:sp>
        <p:nvSpPr>
          <p:cNvPr id="39" name="TextBox 38">
            <a:extLst>
              <a:ext uri="{FF2B5EF4-FFF2-40B4-BE49-F238E27FC236}">
                <a16:creationId xmlns:a16="http://schemas.microsoft.com/office/drawing/2014/main" id="{97C9C365-A140-4AB3-A43D-6956C1F24805}"/>
              </a:ext>
            </a:extLst>
          </p:cNvPr>
          <p:cNvSpPr txBox="1"/>
          <p:nvPr/>
        </p:nvSpPr>
        <p:spPr>
          <a:xfrm>
            <a:off x="5489430" y="2692053"/>
            <a:ext cx="405880" cy="369332"/>
          </a:xfrm>
          <a:prstGeom prst="rect">
            <a:avLst/>
          </a:prstGeom>
          <a:noFill/>
        </p:spPr>
        <p:txBody>
          <a:bodyPr wrap="none" rtlCol="0">
            <a:spAutoFit/>
          </a:bodyPr>
          <a:lstStyle/>
          <a:p>
            <a:r>
              <a:rPr lang="en-US" dirty="0"/>
              <a:t>v5</a:t>
            </a:r>
          </a:p>
        </p:txBody>
      </p:sp>
      <p:sp>
        <p:nvSpPr>
          <p:cNvPr id="40" name="TextBox 39">
            <a:extLst>
              <a:ext uri="{FF2B5EF4-FFF2-40B4-BE49-F238E27FC236}">
                <a16:creationId xmlns:a16="http://schemas.microsoft.com/office/drawing/2014/main" id="{8BD5B07F-3F2C-41F2-8EA3-7685EADB6958}"/>
              </a:ext>
            </a:extLst>
          </p:cNvPr>
          <p:cNvSpPr txBox="1"/>
          <p:nvPr/>
        </p:nvSpPr>
        <p:spPr>
          <a:xfrm>
            <a:off x="6892831" y="977215"/>
            <a:ext cx="405880" cy="369332"/>
          </a:xfrm>
          <a:prstGeom prst="rect">
            <a:avLst/>
          </a:prstGeom>
          <a:noFill/>
        </p:spPr>
        <p:txBody>
          <a:bodyPr wrap="none" rtlCol="0">
            <a:spAutoFit/>
          </a:bodyPr>
          <a:lstStyle/>
          <a:p>
            <a:r>
              <a:rPr lang="en-US" dirty="0"/>
              <a:t>v6</a:t>
            </a:r>
          </a:p>
        </p:txBody>
      </p:sp>
      <p:sp>
        <p:nvSpPr>
          <p:cNvPr id="2" name="TextBox 1">
            <a:extLst>
              <a:ext uri="{FF2B5EF4-FFF2-40B4-BE49-F238E27FC236}">
                <a16:creationId xmlns:a16="http://schemas.microsoft.com/office/drawing/2014/main" id="{E41EC923-5437-4E2F-9FA9-51314AB76CBB}"/>
              </a:ext>
            </a:extLst>
          </p:cNvPr>
          <p:cNvSpPr txBox="1"/>
          <p:nvPr/>
        </p:nvSpPr>
        <p:spPr>
          <a:xfrm>
            <a:off x="5038371" y="5587039"/>
            <a:ext cx="436338" cy="400110"/>
          </a:xfrm>
          <a:prstGeom prst="rect">
            <a:avLst/>
          </a:prstGeom>
          <a:noFill/>
        </p:spPr>
        <p:txBody>
          <a:bodyPr wrap="none" rtlCol="0">
            <a:spAutoFit/>
          </a:bodyPr>
          <a:lstStyle/>
          <a:p>
            <a:r>
              <a:rPr lang="en-US" sz="2000" b="1" dirty="0"/>
              <a:t>S1</a:t>
            </a:r>
          </a:p>
        </p:txBody>
      </p:sp>
      <p:sp>
        <p:nvSpPr>
          <p:cNvPr id="3" name="Rectangle 2">
            <a:extLst>
              <a:ext uri="{FF2B5EF4-FFF2-40B4-BE49-F238E27FC236}">
                <a16:creationId xmlns:a16="http://schemas.microsoft.com/office/drawing/2014/main" id="{90FE0DC7-ADAA-43DB-A92E-853F5C6D290F}"/>
              </a:ext>
            </a:extLst>
          </p:cNvPr>
          <p:cNvSpPr/>
          <p:nvPr/>
        </p:nvSpPr>
        <p:spPr>
          <a:xfrm>
            <a:off x="3181944" y="4060938"/>
            <a:ext cx="436338" cy="400110"/>
          </a:xfrm>
          <a:prstGeom prst="rect">
            <a:avLst/>
          </a:prstGeom>
        </p:spPr>
        <p:txBody>
          <a:bodyPr wrap="none">
            <a:spAutoFit/>
          </a:bodyPr>
          <a:lstStyle/>
          <a:p>
            <a:r>
              <a:rPr lang="en-US" sz="2000" b="1" dirty="0"/>
              <a:t>S2</a:t>
            </a:r>
          </a:p>
        </p:txBody>
      </p:sp>
      <p:sp>
        <p:nvSpPr>
          <p:cNvPr id="4" name="Rectangle 3">
            <a:extLst>
              <a:ext uri="{FF2B5EF4-FFF2-40B4-BE49-F238E27FC236}">
                <a16:creationId xmlns:a16="http://schemas.microsoft.com/office/drawing/2014/main" id="{46B271A5-F5EF-4FEB-BBF2-D37D627DF48F}"/>
              </a:ext>
            </a:extLst>
          </p:cNvPr>
          <p:cNvSpPr/>
          <p:nvPr/>
        </p:nvSpPr>
        <p:spPr>
          <a:xfrm>
            <a:off x="1603267" y="2958008"/>
            <a:ext cx="436338" cy="400110"/>
          </a:xfrm>
          <a:prstGeom prst="rect">
            <a:avLst/>
          </a:prstGeom>
        </p:spPr>
        <p:txBody>
          <a:bodyPr wrap="none">
            <a:spAutoFit/>
          </a:bodyPr>
          <a:lstStyle/>
          <a:p>
            <a:r>
              <a:rPr lang="en-US" sz="2000" b="1" dirty="0"/>
              <a:t>S3</a:t>
            </a:r>
          </a:p>
        </p:txBody>
      </p:sp>
      <p:sp>
        <p:nvSpPr>
          <p:cNvPr id="6" name="Rectangle 5">
            <a:extLst>
              <a:ext uri="{FF2B5EF4-FFF2-40B4-BE49-F238E27FC236}">
                <a16:creationId xmlns:a16="http://schemas.microsoft.com/office/drawing/2014/main" id="{551005D4-45CA-47CF-9DBE-97B026C12449}"/>
              </a:ext>
            </a:extLst>
          </p:cNvPr>
          <p:cNvSpPr/>
          <p:nvPr/>
        </p:nvSpPr>
        <p:spPr>
          <a:xfrm>
            <a:off x="3384884" y="1213767"/>
            <a:ext cx="436338" cy="400110"/>
          </a:xfrm>
          <a:prstGeom prst="rect">
            <a:avLst/>
          </a:prstGeom>
        </p:spPr>
        <p:txBody>
          <a:bodyPr wrap="none">
            <a:spAutoFit/>
          </a:bodyPr>
          <a:lstStyle/>
          <a:p>
            <a:r>
              <a:rPr lang="en-US" sz="2000" b="1" dirty="0"/>
              <a:t>S4</a:t>
            </a:r>
          </a:p>
        </p:txBody>
      </p:sp>
      <p:sp>
        <p:nvSpPr>
          <p:cNvPr id="8" name="Rectangle 7">
            <a:extLst>
              <a:ext uri="{FF2B5EF4-FFF2-40B4-BE49-F238E27FC236}">
                <a16:creationId xmlns:a16="http://schemas.microsoft.com/office/drawing/2014/main" id="{28EA0717-34F0-48B1-9B84-B2221489A97D}"/>
              </a:ext>
            </a:extLst>
          </p:cNvPr>
          <p:cNvSpPr/>
          <p:nvPr/>
        </p:nvSpPr>
        <p:spPr>
          <a:xfrm>
            <a:off x="5907400" y="3048000"/>
            <a:ext cx="436338" cy="400110"/>
          </a:xfrm>
          <a:prstGeom prst="rect">
            <a:avLst/>
          </a:prstGeom>
        </p:spPr>
        <p:txBody>
          <a:bodyPr wrap="none">
            <a:spAutoFit/>
          </a:bodyPr>
          <a:lstStyle/>
          <a:p>
            <a:r>
              <a:rPr lang="en-US" sz="2000" b="1" dirty="0"/>
              <a:t>S5</a:t>
            </a:r>
          </a:p>
        </p:txBody>
      </p:sp>
      <p:sp>
        <p:nvSpPr>
          <p:cNvPr id="14" name="Rectangle 13">
            <a:extLst>
              <a:ext uri="{FF2B5EF4-FFF2-40B4-BE49-F238E27FC236}">
                <a16:creationId xmlns:a16="http://schemas.microsoft.com/office/drawing/2014/main" id="{9D8ABCB2-14F0-44D0-93BC-9F1C638833F8}"/>
              </a:ext>
            </a:extLst>
          </p:cNvPr>
          <p:cNvSpPr/>
          <p:nvPr/>
        </p:nvSpPr>
        <p:spPr>
          <a:xfrm>
            <a:off x="7239000" y="1485899"/>
            <a:ext cx="436338" cy="400110"/>
          </a:xfrm>
          <a:prstGeom prst="rect">
            <a:avLst/>
          </a:prstGeom>
        </p:spPr>
        <p:txBody>
          <a:bodyPr wrap="none">
            <a:spAutoFit/>
          </a:bodyPr>
          <a:lstStyle/>
          <a:p>
            <a:r>
              <a:rPr lang="en-US" sz="2000" b="1" dirty="0"/>
              <a:t>S6</a:t>
            </a:r>
          </a:p>
        </p:txBody>
      </p:sp>
    </p:spTree>
    <p:extLst>
      <p:ext uri="{BB962C8B-B14F-4D97-AF65-F5344CB8AC3E}">
        <p14:creationId xmlns:p14="http://schemas.microsoft.com/office/powerpoint/2010/main" val="3678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ACCC80-BF01-4A8D-A991-927F9B913F09}"/>
              </a:ext>
            </a:extLst>
          </p:cNvPr>
          <p:cNvSpPr>
            <a:spLocks noGrp="1"/>
          </p:cNvSpPr>
          <p:nvPr>
            <p:ph idx="1"/>
          </p:nvPr>
        </p:nvSpPr>
        <p:spPr>
          <a:xfrm>
            <a:off x="457200" y="609601"/>
            <a:ext cx="8229600" cy="5181600"/>
          </a:xfrm>
        </p:spPr>
        <p:txBody>
          <a:bodyPr/>
          <a:lstStyle/>
          <a:p>
            <a:r>
              <a:rPr lang="en-US" dirty="0"/>
              <a:t>The message passing algorithm is called once again to combine the local coresets. </a:t>
            </a:r>
          </a:p>
          <a:p>
            <a:r>
              <a:rPr lang="en-US" dirty="0">
                <a:solidFill>
                  <a:schemeClr val="bg2"/>
                </a:solidFill>
              </a:rPr>
              <a:t>If each node constructs an ϵ-coreset on its local data, then the union of these local coresets is an ϵ-coreset for the entire data. </a:t>
            </a:r>
          </a:p>
          <a:p>
            <a:r>
              <a:rPr lang="en-US" dirty="0">
                <a:solidFill>
                  <a:schemeClr val="bg2"/>
                </a:solidFill>
              </a:rPr>
              <a:t>The constant approximation algorithm is applied to this global coreset to obtain the final result.</a:t>
            </a:r>
          </a:p>
        </p:txBody>
      </p:sp>
    </p:spTree>
    <p:extLst>
      <p:ext uri="{BB962C8B-B14F-4D97-AF65-F5344CB8AC3E}">
        <p14:creationId xmlns:p14="http://schemas.microsoft.com/office/powerpoint/2010/main" val="271035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7AEC06-CF0C-4B19-8932-09CCE14DC507}"/>
              </a:ext>
            </a:extLst>
          </p:cNvPr>
          <p:cNvSpPr>
            <a:spLocks noGrp="1"/>
          </p:cNvSpPr>
          <p:nvPr>
            <p:ph type="title"/>
          </p:nvPr>
        </p:nvSpPr>
        <p:spPr>
          <a:xfrm>
            <a:off x="-762000" y="427036"/>
            <a:ext cx="228600" cy="1325563"/>
          </a:xfrm>
        </p:spPr>
        <p:txBody>
          <a:bodyPr/>
          <a:lstStyle/>
          <a:p>
            <a:endParaRPr lang="en-US" dirty="0"/>
          </a:p>
        </p:txBody>
      </p:sp>
      <p:pic>
        <p:nvPicPr>
          <p:cNvPr id="9" name="Content Placeholder 8">
            <a:extLst>
              <a:ext uri="{FF2B5EF4-FFF2-40B4-BE49-F238E27FC236}">
                <a16:creationId xmlns:a16="http://schemas.microsoft.com/office/drawing/2014/main" id="{B1AC6697-130F-43E4-9D28-9FE7E061ECE6}"/>
              </a:ext>
            </a:extLst>
          </p:cNvPr>
          <p:cNvPicPr>
            <a:picLocks noGrp="1" noChangeAspect="1"/>
          </p:cNvPicPr>
          <p:nvPr>
            <p:ph idx="1"/>
          </p:nvPr>
        </p:nvPicPr>
        <p:blipFill>
          <a:blip r:embed="rId2"/>
          <a:stretch>
            <a:fillRect/>
          </a:stretch>
        </p:blipFill>
        <p:spPr>
          <a:xfrm>
            <a:off x="1803400" y="2475079"/>
            <a:ext cx="627942" cy="634039"/>
          </a:xfrm>
          <a:prstGeom prst="rect">
            <a:avLst/>
          </a:prstGeom>
        </p:spPr>
      </p:pic>
      <p:sp>
        <p:nvSpPr>
          <p:cNvPr id="7" name="Oval 6">
            <a:extLst>
              <a:ext uri="{FF2B5EF4-FFF2-40B4-BE49-F238E27FC236}">
                <a16:creationId xmlns:a16="http://schemas.microsoft.com/office/drawing/2014/main" id="{8E8C611B-C9B9-45CB-ABA6-014B5F103DAB}"/>
              </a:ext>
            </a:extLst>
          </p:cNvPr>
          <p:cNvSpPr/>
          <p:nvPr/>
        </p:nvSpPr>
        <p:spPr>
          <a:xfrm>
            <a:off x="3733800" y="1485899"/>
            <a:ext cx="533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v4</a:t>
            </a:r>
          </a:p>
        </p:txBody>
      </p:sp>
      <p:pic>
        <p:nvPicPr>
          <p:cNvPr id="10" name="Picture 9">
            <a:extLst>
              <a:ext uri="{FF2B5EF4-FFF2-40B4-BE49-F238E27FC236}">
                <a16:creationId xmlns:a16="http://schemas.microsoft.com/office/drawing/2014/main" id="{F1C84A57-1AA6-47F4-917F-4504AC6678AD}"/>
              </a:ext>
            </a:extLst>
          </p:cNvPr>
          <p:cNvPicPr>
            <a:picLocks noChangeAspect="1"/>
          </p:cNvPicPr>
          <p:nvPr/>
        </p:nvPicPr>
        <p:blipFill>
          <a:blip r:embed="rId2"/>
          <a:stretch>
            <a:fillRect/>
          </a:stretch>
        </p:blipFill>
        <p:spPr>
          <a:xfrm>
            <a:off x="3519316" y="3581399"/>
            <a:ext cx="627942" cy="634039"/>
          </a:xfrm>
          <a:prstGeom prst="rect">
            <a:avLst/>
          </a:prstGeom>
        </p:spPr>
      </p:pic>
      <p:pic>
        <p:nvPicPr>
          <p:cNvPr id="11" name="Picture 10">
            <a:extLst>
              <a:ext uri="{FF2B5EF4-FFF2-40B4-BE49-F238E27FC236}">
                <a16:creationId xmlns:a16="http://schemas.microsoft.com/office/drawing/2014/main" id="{4D4056D6-D9F5-427D-AC9C-E32B31C8A01D}"/>
              </a:ext>
            </a:extLst>
          </p:cNvPr>
          <p:cNvPicPr>
            <a:picLocks noChangeAspect="1"/>
          </p:cNvPicPr>
          <p:nvPr/>
        </p:nvPicPr>
        <p:blipFill>
          <a:blip r:embed="rId2"/>
          <a:stretch>
            <a:fillRect/>
          </a:stretch>
        </p:blipFill>
        <p:spPr>
          <a:xfrm>
            <a:off x="4410429" y="4953000"/>
            <a:ext cx="627942" cy="634039"/>
          </a:xfrm>
          <a:prstGeom prst="rect">
            <a:avLst/>
          </a:prstGeom>
        </p:spPr>
      </p:pic>
      <p:pic>
        <p:nvPicPr>
          <p:cNvPr id="12" name="Picture 11">
            <a:extLst>
              <a:ext uri="{FF2B5EF4-FFF2-40B4-BE49-F238E27FC236}">
                <a16:creationId xmlns:a16="http://schemas.microsoft.com/office/drawing/2014/main" id="{B3A4CA6D-5BEB-48F2-A9AC-3C41DB1FC5AB}"/>
              </a:ext>
            </a:extLst>
          </p:cNvPr>
          <p:cNvPicPr>
            <a:picLocks noChangeAspect="1"/>
          </p:cNvPicPr>
          <p:nvPr/>
        </p:nvPicPr>
        <p:blipFill>
          <a:blip r:embed="rId2"/>
          <a:stretch>
            <a:fillRect/>
          </a:stretch>
        </p:blipFill>
        <p:spPr>
          <a:xfrm>
            <a:off x="5343171" y="2604941"/>
            <a:ext cx="627942" cy="634039"/>
          </a:xfrm>
          <a:prstGeom prst="rect">
            <a:avLst/>
          </a:prstGeom>
        </p:spPr>
      </p:pic>
      <p:pic>
        <p:nvPicPr>
          <p:cNvPr id="13" name="Picture 12">
            <a:extLst>
              <a:ext uri="{FF2B5EF4-FFF2-40B4-BE49-F238E27FC236}">
                <a16:creationId xmlns:a16="http://schemas.microsoft.com/office/drawing/2014/main" id="{E2F1365C-2E12-4495-8EA6-1E310542B1B7}"/>
              </a:ext>
            </a:extLst>
          </p:cNvPr>
          <p:cNvPicPr>
            <a:picLocks noChangeAspect="1"/>
          </p:cNvPicPr>
          <p:nvPr/>
        </p:nvPicPr>
        <p:blipFill>
          <a:blip r:embed="rId2"/>
          <a:stretch>
            <a:fillRect/>
          </a:stretch>
        </p:blipFill>
        <p:spPr>
          <a:xfrm>
            <a:off x="6781800" y="914400"/>
            <a:ext cx="627942" cy="634039"/>
          </a:xfrm>
          <a:prstGeom prst="rect">
            <a:avLst/>
          </a:prstGeom>
        </p:spPr>
      </p:pic>
      <p:cxnSp>
        <p:nvCxnSpPr>
          <p:cNvPr id="15" name="Straight Connector 14">
            <a:extLst>
              <a:ext uri="{FF2B5EF4-FFF2-40B4-BE49-F238E27FC236}">
                <a16:creationId xmlns:a16="http://schemas.microsoft.com/office/drawing/2014/main" id="{A58F58B0-9712-4D89-8C8B-41F8276FAB88}"/>
              </a:ext>
            </a:extLst>
          </p:cNvPr>
          <p:cNvCxnSpPr>
            <a:cxnSpLocks/>
          </p:cNvCxnSpPr>
          <p:nvPr/>
        </p:nvCxnSpPr>
        <p:spPr>
          <a:xfrm>
            <a:off x="2286000" y="2971800"/>
            <a:ext cx="1295400" cy="777083"/>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2D1D7C6-341C-4962-8524-2C0957C33B74}"/>
              </a:ext>
            </a:extLst>
          </p:cNvPr>
          <p:cNvCxnSpPr>
            <a:cxnSpLocks/>
            <a:endCxn id="7" idx="2"/>
          </p:cNvCxnSpPr>
          <p:nvPr/>
        </p:nvCxnSpPr>
        <p:spPr>
          <a:xfrm flipV="1">
            <a:off x="2324100" y="1752599"/>
            <a:ext cx="1409700" cy="85234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62FF5C5F-4C08-47E5-AFD0-8680024084FD}"/>
              </a:ext>
            </a:extLst>
          </p:cNvPr>
          <p:cNvCxnSpPr>
            <a:stCxn id="7" idx="5"/>
          </p:cNvCxnSpPr>
          <p:nvPr/>
        </p:nvCxnSpPr>
        <p:spPr>
          <a:xfrm>
            <a:off x="4189085" y="1941184"/>
            <a:ext cx="1297315" cy="802016"/>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326DAA2-C77B-4149-ABB2-9946C7F8ABD2}"/>
              </a:ext>
            </a:extLst>
          </p:cNvPr>
          <p:cNvCxnSpPr>
            <a:cxnSpLocks/>
          </p:cNvCxnSpPr>
          <p:nvPr/>
        </p:nvCxnSpPr>
        <p:spPr>
          <a:xfrm flipV="1">
            <a:off x="4038600" y="3048000"/>
            <a:ext cx="1447800" cy="700884"/>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8E058975-5F18-4958-A2F6-739A2B634C8F}"/>
              </a:ext>
            </a:extLst>
          </p:cNvPr>
          <p:cNvCxnSpPr/>
          <p:nvPr/>
        </p:nvCxnSpPr>
        <p:spPr>
          <a:xfrm>
            <a:off x="4000500" y="4114800"/>
            <a:ext cx="571500" cy="9144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302032AA-3127-45EA-B443-6E10D17CEFEC}"/>
              </a:ext>
            </a:extLst>
          </p:cNvPr>
          <p:cNvCxnSpPr/>
          <p:nvPr/>
        </p:nvCxnSpPr>
        <p:spPr>
          <a:xfrm flipV="1">
            <a:off x="5791200" y="1371600"/>
            <a:ext cx="1143000" cy="1295400"/>
          </a:xfrm>
          <a:prstGeom prst="line">
            <a:avLst/>
          </a:prstGeom>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5A19B5E7-97C3-4A4E-9820-8ECA2B27019A}"/>
              </a:ext>
            </a:extLst>
          </p:cNvPr>
          <p:cNvSpPr txBox="1"/>
          <p:nvPr/>
        </p:nvSpPr>
        <p:spPr>
          <a:xfrm>
            <a:off x="4521460" y="5059471"/>
            <a:ext cx="405880" cy="369332"/>
          </a:xfrm>
          <a:prstGeom prst="rect">
            <a:avLst/>
          </a:prstGeom>
          <a:noFill/>
        </p:spPr>
        <p:txBody>
          <a:bodyPr wrap="none" rtlCol="0">
            <a:spAutoFit/>
          </a:bodyPr>
          <a:lstStyle/>
          <a:p>
            <a:r>
              <a:rPr lang="en-US" dirty="0"/>
              <a:t>v1</a:t>
            </a:r>
          </a:p>
        </p:txBody>
      </p:sp>
      <p:sp>
        <p:nvSpPr>
          <p:cNvPr id="37" name="TextBox 36">
            <a:extLst>
              <a:ext uri="{FF2B5EF4-FFF2-40B4-BE49-F238E27FC236}">
                <a16:creationId xmlns:a16="http://schemas.microsoft.com/office/drawing/2014/main" id="{2398EA2A-B464-4DBD-981F-86FC99BBA5AA}"/>
              </a:ext>
            </a:extLst>
          </p:cNvPr>
          <p:cNvSpPr txBox="1"/>
          <p:nvPr/>
        </p:nvSpPr>
        <p:spPr>
          <a:xfrm>
            <a:off x="3607060" y="3676576"/>
            <a:ext cx="405880" cy="369332"/>
          </a:xfrm>
          <a:prstGeom prst="rect">
            <a:avLst/>
          </a:prstGeom>
          <a:noFill/>
        </p:spPr>
        <p:txBody>
          <a:bodyPr wrap="none" rtlCol="0">
            <a:spAutoFit/>
          </a:bodyPr>
          <a:lstStyle/>
          <a:p>
            <a:r>
              <a:rPr lang="en-US" dirty="0"/>
              <a:t>v2</a:t>
            </a:r>
          </a:p>
        </p:txBody>
      </p:sp>
      <p:sp>
        <p:nvSpPr>
          <p:cNvPr id="38" name="TextBox 37">
            <a:extLst>
              <a:ext uri="{FF2B5EF4-FFF2-40B4-BE49-F238E27FC236}">
                <a16:creationId xmlns:a16="http://schemas.microsoft.com/office/drawing/2014/main" id="{FDE1D9D6-ECCB-44DF-9C94-37620FC61BA2}"/>
              </a:ext>
            </a:extLst>
          </p:cNvPr>
          <p:cNvSpPr txBox="1"/>
          <p:nvPr/>
        </p:nvSpPr>
        <p:spPr>
          <a:xfrm>
            <a:off x="1893518" y="2576210"/>
            <a:ext cx="405880" cy="369332"/>
          </a:xfrm>
          <a:prstGeom prst="rect">
            <a:avLst/>
          </a:prstGeom>
          <a:noFill/>
        </p:spPr>
        <p:txBody>
          <a:bodyPr wrap="none" rtlCol="0">
            <a:spAutoFit/>
          </a:bodyPr>
          <a:lstStyle/>
          <a:p>
            <a:r>
              <a:rPr lang="en-US" dirty="0"/>
              <a:t>v3</a:t>
            </a:r>
          </a:p>
        </p:txBody>
      </p:sp>
      <p:sp>
        <p:nvSpPr>
          <p:cNvPr id="39" name="TextBox 38">
            <a:extLst>
              <a:ext uri="{FF2B5EF4-FFF2-40B4-BE49-F238E27FC236}">
                <a16:creationId xmlns:a16="http://schemas.microsoft.com/office/drawing/2014/main" id="{97C9C365-A140-4AB3-A43D-6956C1F24805}"/>
              </a:ext>
            </a:extLst>
          </p:cNvPr>
          <p:cNvSpPr txBox="1"/>
          <p:nvPr/>
        </p:nvSpPr>
        <p:spPr>
          <a:xfrm>
            <a:off x="5489430" y="2692053"/>
            <a:ext cx="405880" cy="369332"/>
          </a:xfrm>
          <a:prstGeom prst="rect">
            <a:avLst/>
          </a:prstGeom>
          <a:noFill/>
        </p:spPr>
        <p:txBody>
          <a:bodyPr wrap="none" rtlCol="0">
            <a:spAutoFit/>
          </a:bodyPr>
          <a:lstStyle/>
          <a:p>
            <a:r>
              <a:rPr lang="en-US" dirty="0"/>
              <a:t>v5</a:t>
            </a:r>
          </a:p>
        </p:txBody>
      </p:sp>
      <p:sp>
        <p:nvSpPr>
          <p:cNvPr id="40" name="TextBox 39">
            <a:extLst>
              <a:ext uri="{FF2B5EF4-FFF2-40B4-BE49-F238E27FC236}">
                <a16:creationId xmlns:a16="http://schemas.microsoft.com/office/drawing/2014/main" id="{8BD5B07F-3F2C-41F2-8EA3-7685EADB6958}"/>
              </a:ext>
            </a:extLst>
          </p:cNvPr>
          <p:cNvSpPr txBox="1"/>
          <p:nvPr/>
        </p:nvSpPr>
        <p:spPr>
          <a:xfrm>
            <a:off x="6892831" y="977215"/>
            <a:ext cx="405880" cy="369332"/>
          </a:xfrm>
          <a:prstGeom prst="rect">
            <a:avLst/>
          </a:prstGeom>
          <a:noFill/>
        </p:spPr>
        <p:txBody>
          <a:bodyPr wrap="none" rtlCol="0">
            <a:spAutoFit/>
          </a:bodyPr>
          <a:lstStyle/>
          <a:p>
            <a:r>
              <a:rPr lang="en-US" dirty="0"/>
              <a:t>v6</a:t>
            </a:r>
          </a:p>
        </p:txBody>
      </p:sp>
      <p:cxnSp>
        <p:nvCxnSpPr>
          <p:cNvPr id="3" name="Straight Arrow Connector 2">
            <a:extLst>
              <a:ext uri="{FF2B5EF4-FFF2-40B4-BE49-F238E27FC236}">
                <a16:creationId xmlns:a16="http://schemas.microsoft.com/office/drawing/2014/main" id="{DB9F27AC-BFC8-4BAE-A5DF-A98094D48D9A}"/>
              </a:ext>
            </a:extLst>
          </p:cNvPr>
          <p:cNvCxnSpPr/>
          <p:nvPr/>
        </p:nvCxnSpPr>
        <p:spPr>
          <a:xfrm>
            <a:off x="3607060" y="4343400"/>
            <a:ext cx="540198" cy="83820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D70441E-8A22-4153-A8F5-A09F96B80613}"/>
              </a:ext>
            </a:extLst>
          </p:cNvPr>
          <p:cNvCxnSpPr>
            <a:cxnSpLocks/>
          </p:cNvCxnSpPr>
          <p:nvPr/>
        </p:nvCxnSpPr>
        <p:spPr>
          <a:xfrm flipV="1">
            <a:off x="4317172" y="3398442"/>
            <a:ext cx="1025999" cy="49997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255A0F6-CE24-40EA-8093-5AEF32D5ABC4}"/>
              </a:ext>
            </a:extLst>
          </p:cNvPr>
          <p:cNvCxnSpPr>
            <a:cxnSpLocks/>
          </p:cNvCxnSpPr>
          <p:nvPr/>
        </p:nvCxnSpPr>
        <p:spPr>
          <a:xfrm flipV="1">
            <a:off x="6078300" y="1611254"/>
            <a:ext cx="932100" cy="10557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FC94EAC1-6DD2-4CC7-ABE1-9612F83FC95B}"/>
              </a:ext>
            </a:extLst>
          </p:cNvPr>
          <p:cNvCxnSpPr>
            <a:cxnSpLocks/>
          </p:cNvCxnSpPr>
          <p:nvPr/>
        </p:nvCxnSpPr>
        <p:spPr>
          <a:xfrm flipV="1">
            <a:off x="2324100" y="1608656"/>
            <a:ext cx="1298392" cy="80835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BF7AA92-174C-4517-A342-D21D72F1BD62}"/>
              </a:ext>
            </a:extLst>
          </p:cNvPr>
          <p:cNvCxnSpPr>
            <a:cxnSpLocks/>
            <a:endCxn id="10" idx="1"/>
          </p:cNvCxnSpPr>
          <p:nvPr/>
        </p:nvCxnSpPr>
        <p:spPr>
          <a:xfrm>
            <a:off x="2271587" y="3109118"/>
            <a:ext cx="1247729" cy="78930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1677E1E2-ABAF-4C5A-88F0-B181A98C6F1E}"/>
              </a:ext>
            </a:extLst>
          </p:cNvPr>
          <p:cNvCxnSpPr>
            <a:cxnSpLocks/>
          </p:cNvCxnSpPr>
          <p:nvPr/>
        </p:nvCxnSpPr>
        <p:spPr>
          <a:xfrm>
            <a:off x="4345858" y="1762404"/>
            <a:ext cx="1140542" cy="752054"/>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9B54D868-F659-45E2-B3BB-2B9ED9C2AB13}"/>
              </a:ext>
            </a:extLst>
          </p:cNvPr>
          <p:cNvSpPr txBox="1"/>
          <p:nvPr/>
        </p:nvSpPr>
        <p:spPr>
          <a:xfrm rot="18597199">
            <a:off x="5910271" y="2091932"/>
            <a:ext cx="1525033" cy="369332"/>
          </a:xfrm>
          <a:prstGeom prst="rect">
            <a:avLst/>
          </a:prstGeom>
          <a:noFill/>
        </p:spPr>
        <p:txBody>
          <a:bodyPr wrap="none" rtlCol="0">
            <a:spAutoFit/>
          </a:bodyPr>
          <a:lstStyle/>
          <a:p>
            <a:r>
              <a:rPr lang="en-US" dirty="0"/>
              <a:t>Local Coresets</a:t>
            </a:r>
          </a:p>
        </p:txBody>
      </p:sp>
      <p:sp>
        <p:nvSpPr>
          <p:cNvPr id="34" name="TextBox 33">
            <a:extLst>
              <a:ext uri="{FF2B5EF4-FFF2-40B4-BE49-F238E27FC236}">
                <a16:creationId xmlns:a16="http://schemas.microsoft.com/office/drawing/2014/main" id="{F5E26C91-D8C1-4E86-AE81-8A9A6EBEBEA1}"/>
              </a:ext>
            </a:extLst>
          </p:cNvPr>
          <p:cNvSpPr txBox="1"/>
          <p:nvPr/>
        </p:nvSpPr>
        <p:spPr>
          <a:xfrm rot="19982298">
            <a:off x="4233711" y="3638989"/>
            <a:ext cx="1525033" cy="369332"/>
          </a:xfrm>
          <a:prstGeom prst="rect">
            <a:avLst/>
          </a:prstGeom>
          <a:noFill/>
        </p:spPr>
        <p:txBody>
          <a:bodyPr wrap="none" rtlCol="0">
            <a:spAutoFit/>
          </a:bodyPr>
          <a:lstStyle/>
          <a:p>
            <a:r>
              <a:rPr lang="en-US" dirty="0"/>
              <a:t>Local Coresets</a:t>
            </a:r>
          </a:p>
        </p:txBody>
      </p:sp>
      <p:sp>
        <p:nvSpPr>
          <p:cNvPr id="41" name="TextBox 40">
            <a:extLst>
              <a:ext uri="{FF2B5EF4-FFF2-40B4-BE49-F238E27FC236}">
                <a16:creationId xmlns:a16="http://schemas.microsoft.com/office/drawing/2014/main" id="{64AF97AB-A40D-43B7-9C5F-911569A14EAB}"/>
              </a:ext>
            </a:extLst>
          </p:cNvPr>
          <p:cNvSpPr txBox="1"/>
          <p:nvPr/>
        </p:nvSpPr>
        <p:spPr>
          <a:xfrm rot="19649764">
            <a:off x="2272638" y="1456792"/>
            <a:ext cx="1215717" cy="646331"/>
          </a:xfrm>
          <a:prstGeom prst="rect">
            <a:avLst/>
          </a:prstGeom>
          <a:noFill/>
        </p:spPr>
        <p:txBody>
          <a:bodyPr wrap="square" rtlCol="0">
            <a:spAutoFit/>
          </a:bodyPr>
          <a:lstStyle/>
          <a:p>
            <a:r>
              <a:rPr lang="en-US" dirty="0"/>
              <a:t>Local Coresets</a:t>
            </a:r>
          </a:p>
        </p:txBody>
      </p:sp>
      <p:sp>
        <p:nvSpPr>
          <p:cNvPr id="42" name="TextBox 41">
            <a:extLst>
              <a:ext uri="{FF2B5EF4-FFF2-40B4-BE49-F238E27FC236}">
                <a16:creationId xmlns:a16="http://schemas.microsoft.com/office/drawing/2014/main" id="{33026F50-7334-417A-BB4A-82A9EDF019DA}"/>
              </a:ext>
            </a:extLst>
          </p:cNvPr>
          <p:cNvSpPr txBox="1"/>
          <p:nvPr/>
        </p:nvSpPr>
        <p:spPr>
          <a:xfrm rot="1901092">
            <a:off x="1954730" y="3400260"/>
            <a:ext cx="1525033" cy="369332"/>
          </a:xfrm>
          <a:prstGeom prst="rect">
            <a:avLst/>
          </a:prstGeom>
          <a:noFill/>
        </p:spPr>
        <p:txBody>
          <a:bodyPr wrap="none" rtlCol="0">
            <a:spAutoFit/>
          </a:bodyPr>
          <a:lstStyle/>
          <a:p>
            <a:r>
              <a:rPr lang="en-US" dirty="0"/>
              <a:t>Local Coresets</a:t>
            </a:r>
          </a:p>
        </p:txBody>
      </p:sp>
      <p:sp>
        <p:nvSpPr>
          <p:cNvPr id="43" name="TextBox 42">
            <a:extLst>
              <a:ext uri="{FF2B5EF4-FFF2-40B4-BE49-F238E27FC236}">
                <a16:creationId xmlns:a16="http://schemas.microsoft.com/office/drawing/2014/main" id="{9C19C9DB-8C30-4F94-B8D2-F1CBF7099634}"/>
              </a:ext>
            </a:extLst>
          </p:cNvPr>
          <p:cNvSpPr txBox="1"/>
          <p:nvPr/>
        </p:nvSpPr>
        <p:spPr>
          <a:xfrm rot="2060275">
            <a:off x="4244764" y="1790640"/>
            <a:ext cx="1525033" cy="369332"/>
          </a:xfrm>
          <a:prstGeom prst="rect">
            <a:avLst/>
          </a:prstGeom>
          <a:noFill/>
        </p:spPr>
        <p:txBody>
          <a:bodyPr wrap="none" rtlCol="0">
            <a:spAutoFit/>
          </a:bodyPr>
          <a:lstStyle/>
          <a:p>
            <a:r>
              <a:rPr lang="en-US" dirty="0"/>
              <a:t>Local Coresets</a:t>
            </a:r>
          </a:p>
        </p:txBody>
      </p:sp>
      <p:sp>
        <p:nvSpPr>
          <p:cNvPr id="44" name="TextBox 43">
            <a:extLst>
              <a:ext uri="{FF2B5EF4-FFF2-40B4-BE49-F238E27FC236}">
                <a16:creationId xmlns:a16="http://schemas.microsoft.com/office/drawing/2014/main" id="{C1B7D995-8DE7-447B-8591-D0C156A8EA51}"/>
              </a:ext>
            </a:extLst>
          </p:cNvPr>
          <p:cNvSpPr txBox="1"/>
          <p:nvPr/>
        </p:nvSpPr>
        <p:spPr>
          <a:xfrm rot="3478709">
            <a:off x="2917346" y="4630848"/>
            <a:ext cx="1525033" cy="369332"/>
          </a:xfrm>
          <a:prstGeom prst="rect">
            <a:avLst/>
          </a:prstGeom>
          <a:noFill/>
        </p:spPr>
        <p:txBody>
          <a:bodyPr wrap="none" rtlCol="0">
            <a:spAutoFit/>
          </a:bodyPr>
          <a:lstStyle/>
          <a:p>
            <a:r>
              <a:rPr lang="en-US" dirty="0"/>
              <a:t>Local Coresets</a:t>
            </a:r>
          </a:p>
        </p:txBody>
      </p:sp>
    </p:spTree>
    <p:extLst>
      <p:ext uri="{BB962C8B-B14F-4D97-AF65-F5344CB8AC3E}">
        <p14:creationId xmlns:p14="http://schemas.microsoft.com/office/powerpoint/2010/main" val="124732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ACCC80-BF01-4A8D-A991-927F9B913F09}"/>
              </a:ext>
            </a:extLst>
          </p:cNvPr>
          <p:cNvSpPr>
            <a:spLocks noGrp="1"/>
          </p:cNvSpPr>
          <p:nvPr>
            <p:ph idx="1"/>
          </p:nvPr>
        </p:nvSpPr>
        <p:spPr>
          <a:xfrm>
            <a:off x="457200" y="609601"/>
            <a:ext cx="8229600" cy="5181600"/>
          </a:xfrm>
        </p:spPr>
        <p:txBody>
          <a:bodyPr/>
          <a:lstStyle/>
          <a:p>
            <a:r>
              <a:rPr lang="en-US" dirty="0">
                <a:solidFill>
                  <a:schemeClr val="bg2"/>
                </a:solidFill>
              </a:rPr>
              <a:t>The message passing algorithm is called once again to combine the local coresets. </a:t>
            </a:r>
          </a:p>
          <a:p>
            <a:r>
              <a:rPr lang="en-US" dirty="0"/>
              <a:t>If each node constructs an ϵ-coreset on its local data, then the union of these local coresets is an ϵ-coreset for the entire data. </a:t>
            </a:r>
          </a:p>
          <a:p>
            <a:r>
              <a:rPr lang="en-US" dirty="0">
                <a:solidFill>
                  <a:schemeClr val="bg2"/>
                </a:solidFill>
              </a:rPr>
              <a:t>The constant approximation algorithm is applied to this global coreset to obtain the final result.</a:t>
            </a:r>
          </a:p>
        </p:txBody>
      </p:sp>
    </p:spTree>
    <p:extLst>
      <p:ext uri="{BB962C8B-B14F-4D97-AF65-F5344CB8AC3E}">
        <p14:creationId xmlns:p14="http://schemas.microsoft.com/office/powerpoint/2010/main" val="2523312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ACCC80-BF01-4A8D-A991-927F9B913F09}"/>
              </a:ext>
            </a:extLst>
          </p:cNvPr>
          <p:cNvSpPr>
            <a:spLocks noGrp="1"/>
          </p:cNvSpPr>
          <p:nvPr>
            <p:ph idx="1"/>
          </p:nvPr>
        </p:nvSpPr>
        <p:spPr>
          <a:xfrm>
            <a:off x="457200" y="609601"/>
            <a:ext cx="8229600" cy="5181600"/>
          </a:xfrm>
        </p:spPr>
        <p:txBody>
          <a:bodyPr/>
          <a:lstStyle/>
          <a:p>
            <a:r>
              <a:rPr lang="en-US" dirty="0">
                <a:solidFill>
                  <a:schemeClr val="bg2"/>
                </a:solidFill>
              </a:rPr>
              <a:t>The message passing algorithm is called once again to combine the local coresets. </a:t>
            </a:r>
          </a:p>
          <a:p>
            <a:r>
              <a:rPr lang="en-US" dirty="0">
                <a:solidFill>
                  <a:schemeClr val="bg2"/>
                </a:solidFill>
              </a:rPr>
              <a:t>If each node constructs an ϵ-coreset on its local data, then the union of these local coresets is an ϵ-coreset for the entire data. </a:t>
            </a:r>
          </a:p>
          <a:p>
            <a:r>
              <a:rPr lang="en-US" dirty="0"/>
              <a:t>The constant approximation algorithm is applied to this global coreset to obtain the final result.</a:t>
            </a:r>
          </a:p>
        </p:txBody>
      </p:sp>
    </p:spTree>
    <p:extLst>
      <p:ext uri="{BB962C8B-B14F-4D97-AF65-F5344CB8AC3E}">
        <p14:creationId xmlns:p14="http://schemas.microsoft.com/office/powerpoint/2010/main" val="1044503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DCAF-5D93-4F64-9B91-268D83114438}"/>
              </a:ext>
            </a:extLst>
          </p:cNvPr>
          <p:cNvSpPr>
            <a:spLocks noGrp="1"/>
          </p:cNvSpPr>
          <p:nvPr>
            <p:ph type="title"/>
          </p:nvPr>
        </p:nvSpPr>
        <p:spPr/>
        <p:txBody>
          <a:bodyPr>
            <a:normAutofit fontScale="90000"/>
          </a:bodyPr>
          <a:lstStyle/>
          <a:p>
            <a:r>
              <a:rPr lang="en-US" b="1" u="sng" dirty="0"/>
              <a:t>Comparison to Other Coreset Algorithms:</a:t>
            </a:r>
            <a:endParaRPr lang="en-US" u="sng" dirty="0"/>
          </a:p>
        </p:txBody>
      </p:sp>
      <p:sp>
        <p:nvSpPr>
          <p:cNvPr id="3" name="Content Placeholder 2">
            <a:extLst>
              <a:ext uri="{FF2B5EF4-FFF2-40B4-BE49-F238E27FC236}">
                <a16:creationId xmlns:a16="http://schemas.microsoft.com/office/drawing/2014/main" id="{20850364-5870-4EAF-9CB3-66DAA93CB4D7}"/>
              </a:ext>
            </a:extLst>
          </p:cNvPr>
          <p:cNvSpPr>
            <a:spLocks noGrp="1"/>
          </p:cNvSpPr>
          <p:nvPr>
            <p:ph idx="1"/>
          </p:nvPr>
        </p:nvSpPr>
        <p:spPr>
          <a:xfrm>
            <a:off x="457200" y="1981200"/>
            <a:ext cx="8229600" cy="4038600"/>
          </a:xfrm>
        </p:spPr>
        <p:txBody>
          <a:bodyPr>
            <a:normAutofit fontScale="92500" lnSpcReduction="20000"/>
          </a:bodyPr>
          <a:lstStyle/>
          <a:p>
            <a:r>
              <a:rPr lang="en-US" dirty="0"/>
              <a:t>Zhang et. al.[1] is limited to rooted trees. </a:t>
            </a:r>
          </a:p>
          <a:p>
            <a:pPr lvl="1"/>
            <a:r>
              <a:rPr lang="en-US" dirty="0">
                <a:solidFill>
                  <a:schemeClr val="bg2"/>
                </a:solidFill>
              </a:rPr>
              <a:t>The communication cost to develop coresets is very high.</a:t>
            </a:r>
          </a:p>
          <a:p>
            <a:pPr lvl="1"/>
            <a:r>
              <a:rPr lang="en-US" dirty="0">
                <a:solidFill>
                  <a:schemeClr val="bg2"/>
                </a:solidFill>
              </a:rPr>
              <a:t>Although it is possible to find a spanning tree, when the graph has large diameter every tree has large height which greatly increases the size of coresets which must be communicated across the lower levels of the tree. </a:t>
            </a:r>
          </a:p>
          <a:p>
            <a:pPr marL="514350" indent="-457200"/>
            <a:r>
              <a:rPr lang="en-US" dirty="0">
                <a:solidFill>
                  <a:schemeClr val="bg2"/>
                </a:solidFill>
              </a:rPr>
              <a:t>D. Feldman et. al.[2] ignores the communication cost and merges coresets in a parallel computation model.</a:t>
            </a:r>
          </a:p>
        </p:txBody>
      </p:sp>
    </p:spTree>
    <p:extLst>
      <p:ext uri="{BB962C8B-B14F-4D97-AF65-F5344CB8AC3E}">
        <p14:creationId xmlns:p14="http://schemas.microsoft.com/office/powerpoint/2010/main" val="1074882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D566-1257-4E2C-9809-86B8043C7ACA}"/>
              </a:ext>
            </a:extLst>
          </p:cNvPr>
          <p:cNvSpPr>
            <a:spLocks noGrp="1"/>
          </p:cNvSpPr>
          <p:nvPr>
            <p:ph type="title"/>
          </p:nvPr>
        </p:nvSpPr>
        <p:spPr/>
        <p:txBody>
          <a:bodyPr/>
          <a:lstStyle/>
          <a:p>
            <a:r>
              <a:rPr lang="en-US" b="1" u="sng" dirty="0"/>
              <a:t>Motivation</a:t>
            </a:r>
          </a:p>
        </p:txBody>
      </p:sp>
      <p:sp>
        <p:nvSpPr>
          <p:cNvPr id="3" name="Content Placeholder 2">
            <a:extLst>
              <a:ext uri="{FF2B5EF4-FFF2-40B4-BE49-F238E27FC236}">
                <a16:creationId xmlns:a16="http://schemas.microsoft.com/office/drawing/2014/main" id="{480BA3AA-3B89-401A-AFBE-A0601F1920FC}"/>
              </a:ext>
            </a:extLst>
          </p:cNvPr>
          <p:cNvSpPr>
            <a:spLocks noGrp="1"/>
          </p:cNvSpPr>
          <p:nvPr>
            <p:ph idx="1"/>
          </p:nvPr>
        </p:nvSpPr>
        <p:spPr/>
        <p:txBody>
          <a:bodyPr/>
          <a:lstStyle/>
          <a:p>
            <a:r>
              <a:rPr lang="en-US" dirty="0"/>
              <a:t>k-Means and k-Medians are center based clustering algorithms</a:t>
            </a:r>
          </a:p>
          <a:p>
            <a:r>
              <a:rPr lang="en-US" dirty="0"/>
              <a:t>Need a method to run k-means and k- medians on distributed data</a:t>
            </a:r>
          </a:p>
          <a:p>
            <a:r>
              <a:rPr lang="en-US" dirty="0"/>
              <a:t>Communication cost should be low</a:t>
            </a:r>
          </a:p>
          <a:p>
            <a:r>
              <a:rPr lang="en-US" dirty="0"/>
              <a:t>Run clustering algorithms on coreset</a:t>
            </a:r>
          </a:p>
        </p:txBody>
      </p:sp>
    </p:spTree>
    <p:extLst>
      <p:ext uri="{BB962C8B-B14F-4D97-AF65-F5344CB8AC3E}">
        <p14:creationId xmlns:p14="http://schemas.microsoft.com/office/powerpoint/2010/main" val="2704944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A7D4E-9324-48EC-8776-4110D779BB7A}"/>
              </a:ext>
            </a:extLst>
          </p:cNvPr>
          <p:cNvSpPr>
            <a:spLocks noGrp="1"/>
          </p:cNvSpPr>
          <p:nvPr>
            <p:ph type="title"/>
          </p:nvPr>
        </p:nvSpPr>
        <p:spPr>
          <a:xfrm flipH="1">
            <a:off x="-1524000" y="427037"/>
            <a:ext cx="838200" cy="1143000"/>
          </a:xfrm>
        </p:spPr>
        <p:txBody>
          <a:bodyPr/>
          <a:lstStyle/>
          <a:p>
            <a:endParaRPr lang="en-US" dirty="0"/>
          </a:p>
        </p:txBody>
      </p:sp>
      <p:pic>
        <p:nvPicPr>
          <p:cNvPr id="10" name="Content Placeholder 9">
            <a:extLst>
              <a:ext uri="{FF2B5EF4-FFF2-40B4-BE49-F238E27FC236}">
                <a16:creationId xmlns:a16="http://schemas.microsoft.com/office/drawing/2014/main" id="{952D52CF-2C9A-42AA-BC49-4CD90CD7F544}"/>
              </a:ext>
            </a:extLst>
          </p:cNvPr>
          <p:cNvPicPr>
            <a:picLocks noGrp="1" noChangeAspect="1"/>
          </p:cNvPicPr>
          <p:nvPr>
            <p:ph idx="1"/>
          </p:nvPr>
        </p:nvPicPr>
        <p:blipFill>
          <a:blip r:embed="rId2"/>
          <a:stretch>
            <a:fillRect/>
          </a:stretch>
        </p:blipFill>
        <p:spPr>
          <a:xfrm>
            <a:off x="2971800" y="2057400"/>
            <a:ext cx="707197" cy="627942"/>
          </a:xfrm>
          <a:prstGeom prst="rect">
            <a:avLst/>
          </a:prstGeom>
        </p:spPr>
      </p:pic>
      <p:sp>
        <p:nvSpPr>
          <p:cNvPr id="7" name="Oval 6">
            <a:extLst>
              <a:ext uri="{FF2B5EF4-FFF2-40B4-BE49-F238E27FC236}">
                <a16:creationId xmlns:a16="http://schemas.microsoft.com/office/drawing/2014/main" id="{ABD28A07-1F19-4A92-B60C-C892F8DAD9C1}"/>
              </a:ext>
            </a:extLst>
          </p:cNvPr>
          <p:cNvSpPr/>
          <p:nvPr/>
        </p:nvSpPr>
        <p:spPr>
          <a:xfrm>
            <a:off x="3962400" y="838200"/>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8D20FF3-D852-4A76-9DE5-18680D020875}"/>
              </a:ext>
            </a:extLst>
          </p:cNvPr>
          <p:cNvSpPr/>
          <p:nvPr/>
        </p:nvSpPr>
        <p:spPr>
          <a:xfrm>
            <a:off x="4909166" y="2131116"/>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A88C281-A623-4CC3-BF6F-5C291815EA28}"/>
              </a:ext>
            </a:extLst>
          </p:cNvPr>
          <p:cNvSpPr/>
          <p:nvPr/>
        </p:nvSpPr>
        <p:spPr>
          <a:xfrm>
            <a:off x="1905000" y="3510419"/>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F52F336-FB5C-4E54-AA3A-A833804F245C}"/>
              </a:ext>
            </a:extLst>
          </p:cNvPr>
          <p:cNvSpPr/>
          <p:nvPr/>
        </p:nvSpPr>
        <p:spPr>
          <a:xfrm>
            <a:off x="2965537" y="3510419"/>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45A3664-197D-4682-B24D-937B3B385DCA}"/>
              </a:ext>
            </a:extLst>
          </p:cNvPr>
          <p:cNvSpPr/>
          <p:nvPr/>
        </p:nvSpPr>
        <p:spPr>
          <a:xfrm>
            <a:off x="3970751" y="3535993"/>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82D8589-B6AC-46B5-AA2A-BE6C8EE0745A}"/>
              </a:ext>
            </a:extLst>
          </p:cNvPr>
          <p:cNvSpPr/>
          <p:nvPr/>
        </p:nvSpPr>
        <p:spPr>
          <a:xfrm>
            <a:off x="5264065" y="3429000"/>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1BF1867-94D3-4BFF-B6ED-A1DBCAEEBADF}"/>
              </a:ext>
            </a:extLst>
          </p:cNvPr>
          <p:cNvSpPr/>
          <p:nvPr/>
        </p:nvSpPr>
        <p:spPr>
          <a:xfrm>
            <a:off x="6324602" y="3429000"/>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CAAADC-71B0-412C-A197-8F34D4699F4C}"/>
              </a:ext>
            </a:extLst>
          </p:cNvPr>
          <p:cNvSpPr/>
          <p:nvPr/>
        </p:nvSpPr>
        <p:spPr>
          <a:xfrm>
            <a:off x="1143000" y="4800600"/>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A87339F-763F-4199-AECE-00BE612892DC}"/>
              </a:ext>
            </a:extLst>
          </p:cNvPr>
          <p:cNvSpPr/>
          <p:nvPr/>
        </p:nvSpPr>
        <p:spPr>
          <a:xfrm>
            <a:off x="2278693" y="4794337"/>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F471E3-2F6D-4D00-8E5B-7E935377BE94}"/>
              </a:ext>
            </a:extLst>
          </p:cNvPr>
          <p:cNvSpPr/>
          <p:nvPr/>
        </p:nvSpPr>
        <p:spPr>
          <a:xfrm>
            <a:off x="3305827" y="4794337"/>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BD3C06-8969-4417-B854-80C81B62EFF0}"/>
              </a:ext>
            </a:extLst>
          </p:cNvPr>
          <p:cNvSpPr/>
          <p:nvPr/>
        </p:nvSpPr>
        <p:spPr>
          <a:xfrm>
            <a:off x="4724400" y="4794337"/>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C5C97C-3DEB-45A5-A427-D9A8E328E5CF}"/>
              </a:ext>
            </a:extLst>
          </p:cNvPr>
          <p:cNvSpPr/>
          <p:nvPr/>
        </p:nvSpPr>
        <p:spPr>
          <a:xfrm>
            <a:off x="4028161" y="4798512"/>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E220B8D-3A7C-4507-A821-21A49F5A3929}"/>
              </a:ext>
            </a:extLst>
          </p:cNvPr>
          <p:cNvSpPr/>
          <p:nvPr/>
        </p:nvSpPr>
        <p:spPr>
          <a:xfrm>
            <a:off x="5886188" y="4753105"/>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5B2B893-2509-4DCB-A525-CBB7ABDBFFD5}"/>
              </a:ext>
            </a:extLst>
          </p:cNvPr>
          <p:cNvSpPr/>
          <p:nvPr/>
        </p:nvSpPr>
        <p:spPr>
          <a:xfrm>
            <a:off x="7514571" y="4794337"/>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58D4E4-E3F3-4C76-88FA-E0B7C72E151A}"/>
              </a:ext>
            </a:extLst>
          </p:cNvPr>
          <p:cNvSpPr/>
          <p:nvPr/>
        </p:nvSpPr>
        <p:spPr>
          <a:xfrm>
            <a:off x="6743176" y="4744754"/>
            <a:ext cx="6096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4D19A54-58FE-43B1-BE94-65A3BE63A339}"/>
              </a:ext>
            </a:extLst>
          </p:cNvPr>
          <p:cNvCxnSpPr>
            <a:stCxn id="7" idx="3"/>
          </p:cNvCxnSpPr>
          <p:nvPr/>
        </p:nvCxnSpPr>
        <p:spPr>
          <a:xfrm flipH="1">
            <a:off x="3475973" y="1293485"/>
            <a:ext cx="575701" cy="840115"/>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4706303C-ED22-4E4A-B68D-911DC9669759}"/>
              </a:ext>
            </a:extLst>
          </p:cNvPr>
          <p:cNvCxnSpPr>
            <a:cxnSpLocks/>
            <a:stCxn id="7" idx="5"/>
            <a:endCxn id="11" idx="1"/>
          </p:cNvCxnSpPr>
          <p:nvPr/>
        </p:nvCxnSpPr>
        <p:spPr>
          <a:xfrm>
            <a:off x="4482726" y="1293485"/>
            <a:ext cx="515714" cy="915746"/>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0EDBF719-6774-4942-A8CE-5BA77CE4901D}"/>
              </a:ext>
            </a:extLst>
          </p:cNvPr>
          <p:cNvCxnSpPr>
            <a:cxnSpLocks/>
          </p:cNvCxnSpPr>
          <p:nvPr/>
        </p:nvCxnSpPr>
        <p:spPr>
          <a:xfrm flipH="1">
            <a:off x="2324870" y="2514600"/>
            <a:ext cx="746343" cy="1040618"/>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D47F9314-F380-4D2E-95D1-A37E6435A1D8}"/>
              </a:ext>
            </a:extLst>
          </p:cNvPr>
          <p:cNvCxnSpPr>
            <a:cxnSpLocks/>
            <a:endCxn id="13" idx="0"/>
          </p:cNvCxnSpPr>
          <p:nvPr/>
        </p:nvCxnSpPr>
        <p:spPr>
          <a:xfrm flipH="1">
            <a:off x="3270337" y="2514600"/>
            <a:ext cx="55062" cy="995819"/>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D94AC080-75D2-4307-A5A1-81DB5C782E19}"/>
              </a:ext>
            </a:extLst>
          </p:cNvPr>
          <p:cNvCxnSpPr>
            <a:cxnSpLocks/>
            <a:endCxn id="14" idx="1"/>
          </p:cNvCxnSpPr>
          <p:nvPr/>
        </p:nvCxnSpPr>
        <p:spPr>
          <a:xfrm>
            <a:off x="3519814" y="2514600"/>
            <a:ext cx="540211" cy="1099508"/>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07B77EF1-4211-4AD8-806D-83B9E004B7C1}"/>
              </a:ext>
            </a:extLst>
          </p:cNvPr>
          <p:cNvCxnSpPr>
            <a:cxnSpLocks/>
            <a:stCxn id="11" idx="4"/>
            <a:endCxn id="15" idx="0"/>
          </p:cNvCxnSpPr>
          <p:nvPr/>
        </p:nvCxnSpPr>
        <p:spPr>
          <a:xfrm>
            <a:off x="5213966" y="2664516"/>
            <a:ext cx="354899" cy="764484"/>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914E2EE0-E728-4B4D-9DAB-8BC6F1D5FFC4}"/>
              </a:ext>
            </a:extLst>
          </p:cNvPr>
          <p:cNvCxnSpPr>
            <a:cxnSpLocks/>
            <a:stCxn id="11" idx="5"/>
            <a:endCxn id="16" idx="1"/>
          </p:cNvCxnSpPr>
          <p:nvPr/>
        </p:nvCxnSpPr>
        <p:spPr>
          <a:xfrm>
            <a:off x="5429492" y="2586401"/>
            <a:ext cx="984384" cy="920714"/>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4AFD3F8-4DE3-4E01-9EBE-3EED1C1FB82D}"/>
              </a:ext>
            </a:extLst>
          </p:cNvPr>
          <p:cNvCxnSpPr/>
          <p:nvPr/>
        </p:nvCxnSpPr>
        <p:spPr>
          <a:xfrm flipH="1">
            <a:off x="1487188" y="3978990"/>
            <a:ext cx="575701" cy="840115"/>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BAD1B302-69FB-407B-8017-A09A04372672}"/>
              </a:ext>
            </a:extLst>
          </p:cNvPr>
          <p:cNvCxnSpPr>
            <a:cxnSpLocks/>
            <a:stCxn id="12" idx="4"/>
            <a:endCxn id="18" idx="0"/>
          </p:cNvCxnSpPr>
          <p:nvPr/>
        </p:nvCxnSpPr>
        <p:spPr>
          <a:xfrm>
            <a:off x="2209800" y="4043819"/>
            <a:ext cx="373693" cy="750518"/>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B2D68DA-E377-4497-B2EF-E676A2323066}"/>
              </a:ext>
            </a:extLst>
          </p:cNvPr>
          <p:cNvCxnSpPr>
            <a:cxnSpLocks/>
            <a:stCxn id="13" idx="4"/>
            <a:endCxn id="19" idx="0"/>
          </p:cNvCxnSpPr>
          <p:nvPr/>
        </p:nvCxnSpPr>
        <p:spPr>
          <a:xfrm>
            <a:off x="3270337" y="4043819"/>
            <a:ext cx="340290" cy="750518"/>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738D0DB9-073B-4BF0-B5E3-C3FD4DDBC2EE}"/>
              </a:ext>
            </a:extLst>
          </p:cNvPr>
          <p:cNvCxnSpPr>
            <a:cxnSpLocks/>
            <a:stCxn id="14" idx="4"/>
            <a:endCxn id="21" idx="0"/>
          </p:cNvCxnSpPr>
          <p:nvPr/>
        </p:nvCxnSpPr>
        <p:spPr>
          <a:xfrm>
            <a:off x="4275551" y="4069393"/>
            <a:ext cx="57410" cy="72911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B3608E6E-A5CB-4A26-A7BE-58237A34A527}"/>
              </a:ext>
            </a:extLst>
          </p:cNvPr>
          <p:cNvCxnSpPr>
            <a:cxnSpLocks/>
            <a:stCxn id="14" idx="5"/>
            <a:endCxn id="20" idx="0"/>
          </p:cNvCxnSpPr>
          <p:nvPr/>
        </p:nvCxnSpPr>
        <p:spPr>
          <a:xfrm>
            <a:off x="4491077" y="3991278"/>
            <a:ext cx="538123" cy="803059"/>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4406269-C86D-4CAA-A09C-3768CCD50143}"/>
              </a:ext>
            </a:extLst>
          </p:cNvPr>
          <p:cNvCxnSpPr>
            <a:cxnSpLocks/>
            <a:stCxn id="15" idx="4"/>
            <a:endCxn id="22" idx="0"/>
          </p:cNvCxnSpPr>
          <p:nvPr/>
        </p:nvCxnSpPr>
        <p:spPr>
          <a:xfrm>
            <a:off x="5568865" y="3962400"/>
            <a:ext cx="622123" cy="790705"/>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4ECACA5C-B27A-4DF1-AC8C-28F6FED3B3DA}"/>
              </a:ext>
            </a:extLst>
          </p:cNvPr>
          <p:cNvCxnSpPr>
            <a:cxnSpLocks/>
            <a:stCxn id="16" idx="4"/>
            <a:endCxn id="24" idx="0"/>
          </p:cNvCxnSpPr>
          <p:nvPr/>
        </p:nvCxnSpPr>
        <p:spPr>
          <a:xfrm>
            <a:off x="6629402" y="3962400"/>
            <a:ext cx="418574" cy="782354"/>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EE47201D-6188-4DAA-B086-69E3C2C2A48C}"/>
              </a:ext>
            </a:extLst>
          </p:cNvPr>
          <p:cNvCxnSpPr>
            <a:cxnSpLocks/>
            <a:stCxn id="16" idx="5"/>
            <a:endCxn id="23" idx="0"/>
          </p:cNvCxnSpPr>
          <p:nvPr/>
        </p:nvCxnSpPr>
        <p:spPr>
          <a:xfrm>
            <a:off x="6844928" y="3884285"/>
            <a:ext cx="974443" cy="910052"/>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04830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DCAF-5D93-4F64-9B91-268D83114438}"/>
              </a:ext>
            </a:extLst>
          </p:cNvPr>
          <p:cNvSpPr>
            <a:spLocks noGrp="1"/>
          </p:cNvSpPr>
          <p:nvPr>
            <p:ph type="title"/>
          </p:nvPr>
        </p:nvSpPr>
        <p:spPr/>
        <p:txBody>
          <a:bodyPr>
            <a:normAutofit fontScale="90000"/>
          </a:bodyPr>
          <a:lstStyle/>
          <a:p>
            <a:r>
              <a:rPr lang="en-US" b="1" u="sng" dirty="0"/>
              <a:t>Comparison to Other Coreset Algorithms:</a:t>
            </a:r>
            <a:endParaRPr lang="en-US" u="sng" dirty="0"/>
          </a:p>
        </p:txBody>
      </p:sp>
      <p:sp>
        <p:nvSpPr>
          <p:cNvPr id="3" name="Content Placeholder 2">
            <a:extLst>
              <a:ext uri="{FF2B5EF4-FFF2-40B4-BE49-F238E27FC236}">
                <a16:creationId xmlns:a16="http://schemas.microsoft.com/office/drawing/2014/main" id="{20850364-5870-4EAF-9CB3-66DAA93CB4D7}"/>
              </a:ext>
            </a:extLst>
          </p:cNvPr>
          <p:cNvSpPr>
            <a:spLocks noGrp="1"/>
          </p:cNvSpPr>
          <p:nvPr>
            <p:ph idx="1"/>
          </p:nvPr>
        </p:nvSpPr>
        <p:spPr>
          <a:xfrm>
            <a:off x="457200" y="1981200"/>
            <a:ext cx="8229600" cy="4038600"/>
          </a:xfrm>
        </p:spPr>
        <p:txBody>
          <a:bodyPr>
            <a:normAutofit fontScale="92500" lnSpcReduction="20000"/>
          </a:bodyPr>
          <a:lstStyle/>
          <a:p>
            <a:r>
              <a:rPr lang="en-US" dirty="0"/>
              <a:t>Zhang et. al.[1] is limited to rooted trees. </a:t>
            </a:r>
          </a:p>
          <a:p>
            <a:pPr lvl="1"/>
            <a:r>
              <a:rPr lang="en-US" dirty="0"/>
              <a:t>The communication cost to develop coresets is very high.</a:t>
            </a:r>
          </a:p>
          <a:p>
            <a:pPr lvl="1"/>
            <a:r>
              <a:rPr lang="en-US" dirty="0"/>
              <a:t>Although it is possible to find a spanning tree, when the graph has large diameter every tree has large height which greatly increases the size of coresets which must be communicated across the lower levels of the tree. </a:t>
            </a:r>
          </a:p>
          <a:p>
            <a:pPr marL="514350" indent="-457200"/>
            <a:r>
              <a:rPr lang="en-US" dirty="0"/>
              <a:t>D. Feldman et. al.[2] ignores the communication cost and merges coresets in a parallel computation model.</a:t>
            </a:r>
          </a:p>
        </p:txBody>
      </p:sp>
    </p:spTree>
    <p:extLst>
      <p:ext uri="{BB962C8B-B14F-4D97-AF65-F5344CB8AC3E}">
        <p14:creationId xmlns:p14="http://schemas.microsoft.com/office/powerpoint/2010/main" val="980383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362200"/>
            <a:ext cx="9144000" cy="1470025"/>
          </a:xfrm>
        </p:spPr>
        <p:txBody>
          <a:bodyPr/>
          <a:lstStyle/>
          <a:p>
            <a:pPr algn="ctr"/>
            <a:r>
              <a:rPr lang="en-US" dirty="0"/>
              <a:t>Technical Background</a:t>
            </a:r>
          </a:p>
        </p:txBody>
      </p:sp>
    </p:spTree>
    <p:extLst>
      <p:ext uri="{BB962C8B-B14F-4D97-AF65-F5344CB8AC3E}">
        <p14:creationId xmlns:p14="http://schemas.microsoft.com/office/powerpoint/2010/main" val="2531632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64EA-7B03-4CB0-9E4E-A035CDAEAAC3}"/>
              </a:ext>
            </a:extLst>
          </p:cNvPr>
          <p:cNvSpPr>
            <a:spLocks noGrp="1"/>
          </p:cNvSpPr>
          <p:nvPr>
            <p:ph type="title"/>
          </p:nvPr>
        </p:nvSpPr>
        <p:spPr/>
        <p:txBody>
          <a:bodyPr/>
          <a:lstStyle/>
          <a:p>
            <a:r>
              <a:rPr lang="en-US" b="1" u="sng" dirty="0"/>
              <a:t>Preliminaries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687E12-276E-4F29-BE97-8CB3EFC08295}"/>
                  </a:ext>
                </a:extLst>
              </p:cNvPr>
              <p:cNvSpPr>
                <a:spLocks noGrp="1"/>
              </p:cNvSpPr>
              <p:nvPr>
                <p:ph idx="1"/>
              </p:nvPr>
            </p:nvSpPr>
            <p:spPr/>
            <p:txBody>
              <a:bodyPr>
                <a:normAutofit/>
              </a:bodyPr>
              <a:lstStyle/>
              <a:p>
                <a:pPr fontAlgn="base"/>
                <a:r>
                  <a:rPr lang="en-US" sz="2400" dirty="0"/>
                  <a:t>Consider two points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m:t>
                        </m:r>
                      </m:sub>
                    </m:sSub>
                    <m:r>
                      <a:rPr lang="en-US" sz="2400" i="1" smtClean="0">
                        <a:latin typeface="Cambria Math" panose="02040503050406030204" pitchFamily="18" charset="0"/>
                      </a:rPr>
                      <m:t>𝑞</m:t>
                    </m:r>
                    <m:r>
                      <a:rPr lang="en-US" sz="240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𝑅</m:t>
                        </m:r>
                      </m:e>
                      <m:sup>
                        <m:r>
                          <a:rPr lang="en-US" sz="2400" i="1" smtClean="0">
                            <a:latin typeface="Cambria Math" panose="02040503050406030204" pitchFamily="18" charset="0"/>
                          </a:rPr>
                          <m:t>𝑑</m:t>
                        </m:r>
                      </m:sup>
                    </m:sSup>
                  </m:oMath>
                </a14:m>
                <a:r>
                  <a:rPr lang="en-US" sz="2400" dirty="0"/>
                  <a:t>; </a:t>
                </a:r>
                <a14:m>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oMath>
                </a14:m>
                <a:r>
                  <a:rPr lang="en-US" sz="2400" dirty="0"/>
                  <a:t> is the Euclidean distance between p and q</a:t>
                </a:r>
              </a:p>
              <a:p>
                <a:r>
                  <a:rPr lang="en-US" sz="2400" dirty="0"/>
                  <a:t>k-means goal: Find set of k centers</a:t>
                </a:r>
                <a:r>
                  <a:rPr lang="en-US" sz="240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a14:m>
                <a:r>
                  <a:rPr lang="en-US" sz="2400" dirty="0"/>
                  <a:t> which minimize the k-means cost of data </a:t>
                </a:r>
                <a14:m>
                  <m:oMath xmlns:m="http://schemas.openxmlformats.org/officeDocument/2006/math">
                    <m:r>
                      <a:rPr lang="en-US" sz="2400" b="0" i="1" smtClean="0">
                        <a:latin typeface="Cambria Math" panose="02040503050406030204" pitchFamily="18" charset="0"/>
                      </a:rPr>
                      <m:t>𝑃</m:t>
                    </m:r>
                    <m:r>
                      <a:rPr lang="en-US" sz="2400" dirty="0" smtClean="0">
                        <a:latin typeface="Cambria Math" panose="02040503050406030204" pitchFamily="18" charset="0"/>
                      </a:rPr>
                      <m:t>⊆</m:t>
                    </m:r>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𝑅</m:t>
                        </m:r>
                      </m:e>
                      <m:sup>
                        <m:r>
                          <a:rPr lang="en-US" sz="2400" b="0" i="1" dirty="0" smtClean="0">
                            <a:latin typeface="Cambria Math" panose="02040503050406030204" pitchFamily="18" charset="0"/>
                          </a:rPr>
                          <m:t>𝑑</m:t>
                        </m:r>
                      </m:sup>
                    </m:sSup>
                  </m:oMath>
                </a14:m>
                <a:endParaRPr lang="en-US" sz="2400" dirty="0"/>
              </a:p>
              <a:p>
                <a:r>
                  <a:rPr lang="en-US" sz="2400" dirty="0"/>
                  <a:t>k-means cost = </a:t>
                </a:r>
                <a14:m>
                  <m:oMath xmlns:m="http://schemas.openxmlformats.org/officeDocument/2006/math">
                    <m:r>
                      <a:rPr lang="en-US" sz="2400" b="0" i="1" smtClean="0">
                        <a:latin typeface="Cambria Math" panose="02040503050406030204" pitchFamily="18" charset="0"/>
                      </a:rPr>
                      <m:t>𝐶𝑜𝑠𝑡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𝑋</m:t>
                        </m:r>
                      </m:e>
                    </m:d>
                    <m:r>
                      <a:rPr lang="en-US" sz="2400" b="0" i="1" smtClean="0">
                        <a:latin typeface="Cambria Math" panose="02040503050406030204" pitchFamily="18" charset="0"/>
                      </a:rPr>
                      <m:t>= </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sub>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nary>
                  </m:oMath>
                </a14:m>
                <a:br>
                  <a:rPr lang="en-US" sz="2400" dirty="0"/>
                </a:br>
                <a:r>
                  <a:rPr lang="en-US" sz="2400" dirty="0"/>
                  <a:t>where </a:t>
                </a:r>
                <a14:m>
                  <m:oMath xmlns:m="http://schemas.openxmlformats.org/officeDocument/2006/math">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𝑋</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lim>
                        </m:limLow>
                      </m:fName>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e>
                    </m:func>
                  </m:oMath>
                </a14:m>
                <a:endParaRPr lang="en-US" sz="2400" b="0" dirty="0"/>
              </a:p>
              <a:p>
                <a:r>
                  <a:rPr lang="en-US" sz="2400" dirty="0"/>
                  <a:t>If P is a weighted dataset with a weight function w, then k-means cost = </a:t>
                </a:r>
                <a14:m>
                  <m:oMath xmlns:m="http://schemas.openxmlformats.org/officeDocument/2006/math">
                    <m:r>
                      <a:rPr lang="en-US" sz="2400" i="1">
                        <a:latin typeface="Cambria Math" panose="02040503050406030204" pitchFamily="18" charset="0"/>
                      </a:rPr>
                      <m:t>𝐶𝑜𝑠𝑡</m:t>
                    </m:r>
                    <m:d>
                      <m:dPr>
                        <m:ctrlPr>
                          <a:rPr lang="en-US" sz="2400" i="1">
                            <a:latin typeface="Cambria Math" panose="02040503050406030204" pitchFamily="18" charset="0"/>
                          </a:rPr>
                        </m:ctrlPr>
                      </m:dPr>
                      <m:e>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𝑋</m:t>
                        </m:r>
                      </m:e>
                    </m:d>
                    <m:r>
                      <a:rPr lang="en-US" sz="2400" i="1">
                        <a:latin typeface="Cambria Math" panose="02040503050406030204" pitchFamily="18" charset="0"/>
                      </a:rPr>
                      <m:t>= </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𝑝</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𝑃</m:t>
                        </m:r>
                      </m:sub>
                      <m:sup/>
                      <m:e>
                        <m:r>
                          <a:rPr lang="en-US" sz="2400" b="0" i="1" smtClean="0">
                            <a:latin typeface="Cambria Math" panose="02040503050406030204" pitchFamily="18" charset="0"/>
                            <a:ea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e>
                          <m:sup>
                            <m:r>
                              <a:rPr lang="en-US" sz="2400" i="1">
                                <a:latin typeface="Cambria Math" panose="02040503050406030204" pitchFamily="18" charset="0"/>
                              </a:rPr>
                              <m:t>2</m:t>
                            </m:r>
                          </m:sup>
                        </m:sSup>
                      </m:e>
                    </m:nary>
                  </m:oMath>
                </a14:m>
                <a:endParaRPr lang="en-US" sz="2400" dirty="0"/>
              </a:p>
            </p:txBody>
          </p:sp>
        </mc:Choice>
        <mc:Fallback xmlns="">
          <p:sp>
            <p:nvSpPr>
              <p:cNvPr id="3" name="Content Placeholder 2">
                <a:extLst>
                  <a:ext uri="{FF2B5EF4-FFF2-40B4-BE49-F238E27FC236}">
                    <a16:creationId xmlns:a16="http://schemas.microsoft.com/office/drawing/2014/main" id="{47687E12-276E-4F29-BE97-8CB3EFC08295}"/>
                  </a:ext>
                </a:extLst>
              </p:cNvPr>
              <p:cNvSpPr>
                <a:spLocks noGrp="1" noRot="1" noChangeAspect="1" noMove="1" noResize="1" noEditPoints="1" noAdjustHandles="1" noChangeArrowheads="1" noChangeShapeType="1" noTextEdit="1"/>
              </p:cNvSpPr>
              <p:nvPr>
                <p:ph idx="1"/>
              </p:nvPr>
            </p:nvSpPr>
            <p:spPr>
              <a:blipFill>
                <a:blip r:embed="rId2"/>
                <a:stretch>
                  <a:fillRect l="-963" t="-755" b="-7704"/>
                </a:stretch>
              </a:blipFill>
            </p:spPr>
            <p:txBody>
              <a:bodyPr/>
              <a:lstStyle/>
              <a:p>
                <a:r>
                  <a:rPr lang="en-IN">
                    <a:noFill/>
                  </a:rPr>
                  <a:t> </a:t>
                </a:r>
              </a:p>
            </p:txBody>
          </p:sp>
        </mc:Fallback>
      </mc:AlternateContent>
    </p:spTree>
    <p:extLst>
      <p:ext uri="{BB962C8B-B14F-4D97-AF65-F5344CB8AC3E}">
        <p14:creationId xmlns:p14="http://schemas.microsoft.com/office/powerpoint/2010/main" val="2151623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99680B-833C-4C5E-8E2B-FC5332F83674}"/>
                  </a:ext>
                </a:extLst>
              </p:cNvPr>
              <p:cNvSpPr>
                <a:spLocks noGrp="1"/>
              </p:cNvSpPr>
              <p:nvPr>
                <p:ph idx="1"/>
              </p:nvPr>
            </p:nvSpPr>
            <p:spPr>
              <a:xfrm>
                <a:off x="457200" y="427037"/>
                <a:ext cx="8229600" cy="5364163"/>
              </a:xfrm>
            </p:spPr>
            <p:txBody>
              <a:bodyPr>
                <a:normAutofit/>
              </a:bodyPr>
              <a:lstStyle/>
              <a:p>
                <a:r>
                  <a:rPr lang="en-US" sz="2400" dirty="0"/>
                  <a:t>For distributed clustering, we consider</a:t>
                </a:r>
                <a:br>
                  <a:rPr lang="en-US" sz="2400" dirty="0"/>
                </a:br>
                <a:r>
                  <a:rPr lang="en-US" sz="2400" dirty="0"/>
                  <a:t>Set of n nodes </a:t>
                </a:r>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t> which communicate on undirected connected graph </a:t>
                </a:r>
                <a14:m>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e>
                    </m:d>
                  </m:oMath>
                </a14:m>
                <a:r>
                  <a:rPr lang="en-US" sz="2400" dirty="0"/>
                  <a:t>, with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𝐸</m:t>
                        </m:r>
                      </m:e>
                    </m:d>
                  </m:oMath>
                </a14:m>
                <a:r>
                  <a:rPr lang="en-US" sz="2400" dirty="0"/>
                  <a:t>edges.</a:t>
                </a:r>
              </a:p>
              <a:p>
                <a:r>
                  <a:rPr lang="en-US" sz="2400" dirty="0"/>
                  <a:t>Each node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r>
                      <a:rPr lang="en-US" sz="2400" i="1">
                        <a:latin typeface="Cambria Math" panose="02040503050406030204" pitchFamily="18" charset="0"/>
                      </a:rPr>
                      <m:t> </m:t>
                    </m:r>
                  </m:oMath>
                </a14:m>
                <a:r>
                  <a:rPr lang="en-US" sz="2400" dirty="0"/>
                  <a:t>contains local set of data points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𝑖</m:t>
                        </m:r>
                      </m:sub>
                    </m:sSub>
                  </m:oMath>
                </a14:m>
                <a:r>
                  <a:rPr lang="en-US" sz="2400" dirty="0"/>
                  <a:t> and the global dataset is </a:t>
                </a:r>
                <a14:m>
                  <m:oMath xmlns:m="http://schemas.openxmlformats.org/officeDocument/2006/math">
                    <m:r>
                      <m:rPr>
                        <m:sty m:val="p"/>
                      </m:rPr>
                      <a:rPr lang="en-US" sz="2400">
                        <a:latin typeface="Cambria Math" panose="02040503050406030204" pitchFamily="18" charset="0"/>
                      </a:rPr>
                      <m:t>P</m:t>
                    </m:r>
                    <m:r>
                      <a:rPr lang="en-US" sz="2400">
                        <a:latin typeface="Cambria Math" panose="02040503050406030204" pitchFamily="18" charset="0"/>
                      </a:rPr>
                      <m:t>=</m:t>
                    </m:r>
                    <m:sSub>
                      <m:sSubPr>
                        <m:ctrlPr>
                          <a:rPr lang="en-US" sz="2400" i="1">
                            <a:latin typeface="Cambria Math" panose="02040503050406030204" pitchFamily="18" charset="0"/>
                          </a:rPr>
                        </m:ctrlPr>
                      </m:sSub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r>
                              <a:rPr lang="en-US" sz="2400" i="1">
                                <a:latin typeface="Cambria Math" panose="02040503050406030204" pitchFamily="18" charset="0"/>
                              </a:rPr>
                              <m:t>𝑃</m:t>
                            </m:r>
                          </m:e>
                        </m:nary>
                      </m:e>
                      <m:sub>
                        <m:r>
                          <a:rPr lang="en-US" sz="2400" i="1">
                            <a:latin typeface="Cambria Math" panose="02040503050406030204" pitchFamily="18" charset="0"/>
                          </a:rPr>
                          <m:t>𝑖</m:t>
                        </m:r>
                      </m:sub>
                    </m:sSub>
                  </m:oMath>
                </a14:m>
                <a:r>
                  <a:rPr lang="en-US" sz="2400" dirty="0"/>
                  <a:t> </a:t>
                </a:r>
              </a:p>
              <a:p>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oMath>
                </a14:m>
                <a:r>
                  <a:rPr lang="en-US" sz="2400" dirty="0"/>
                  <a:t> indicates that </a:t>
                </a:r>
                <a14:m>
                  <m:oMath xmlns:m="http://schemas.openxmlformats.org/officeDocument/2006/math">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i="1">
                            <a:latin typeface="Cambria Math" panose="02040503050406030204" pitchFamily="18" charset="0"/>
                          </a:rPr>
                          <m:t>𝑣</m:t>
                        </m:r>
                      </m:e>
                      <m:sub>
                        <m:r>
                          <a:rPr lang="en-US" sz="2400" i="1">
                            <a:latin typeface="Cambria Math" panose="02040503050406030204" pitchFamily="18" charset="0"/>
                          </a:rPr>
                          <m:t>𝑗</m:t>
                        </m:r>
                      </m:sub>
                    </m:sSub>
                  </m:oMath>
                </a14:m>
                <a:r>
                  <a:rPr lang="en-US" sz="2400" dirty="0"/>
                  <a:t> can communicate with each other.</a:t>
                </a:r>
              </a:p>
              <a:p>
                <a:r>
                  <a:rPr lang="en-US" sz="2400" dirty="0"/>
                  <a:t>Communication cost = number of points transmitted. For simplicity, assume that there is no latency in communication.</a:t>
                </a:r>
              </a:p>
            </p:txBody>
          </p:sp>
        </mc:Choice>
        <mc:Fallback xmlns="">
          <p:sp>
            <p:nvSpPr>
              <p:cNvPr id="3" name="Content Placeholder 2">
                <a:extLst>
                  <a:ext uri="{FF2B5EF4-FFF2-40B4-BE49-F238E27FC236}">
                    <a16:creationId xmlns:a16="http://schemas.microsoft.com/office/drawing/2014/main" id="{1D99680B-833C-4C5E-8E2B-FC5332F83674}"/>
                  </a:ext>
                </a:extLst>
              </p:cNvPr>
              <p:cNvSpPr>
                <a:spLocks noGrp="1" noRot="1" noChangeAspect="1" noMove="1" noResize="1" noEditPoints="1" noAdjustHandles="1" noChangeArrowheads="1" noChangeShapeType="1" noTextEdit="1"/>
              </p:cNvSpPr>
              <p:nvPr>
                <p:ph idx="1"/>
              </p:nvPr>
            </p:nvSpPr>
            <p:spPr>
              <a:xfrm>
                <a:off x="457200" y="427037"/>
                <a:ext cx="8229600" cy="5364163"/>
              </a:xfrm>
              <a:blipFill>
                <a:blip r:embed="rId2"/>
                <a:stretch>
                  <a:fillRect l="-963" t="-909"/>
                </a:stretch>
              </a:blipFill>
            </p:spPr>
            <p:txBody>
              <a:bodyPr/>
              <a:lstStyle/>
              <a:p>
                <a:r>
                  <a:rPr lang="en-IN">
                    <a:noFill/>
                  </a:rPr>
                  <a:t> </a:t>
                </a:r>
              </a:p>
            </p:txBody>
          </p:sp>
        </mc:Fallback>
      </mc:AlternateContent>
    </p:spTree>
    <p:extLst>
      <p:ext uri="{BB962C8B-B14F-4D97-AF65-F5344CB8AC3E}">
        <p14:creationId xmlns:p14="http://schemas.microsoft.com/office/powerpoint/2010/main" val="2895816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extLst/>
          </p:nvPr>
        </p:nvGraphicFramePr>
        <p:xfrm>
          <a:off x="5715000" y="381000"/>
          <a:ext cx="2971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3" name="Title 1">
            <a:extLst>
              <a:ext uri="{FF2B5EF4-FFF2-40B4-BE49-F238E27FC236}">
                <a16:creationId xmlns:a16="http://schemas.microsoft.com/office/drawing/2014/main" id="{B8B19C9E-FE2A-4922-9222-D0112B977F8F}"/>
              </a:ext>
            </a:extLst>
          </p:cNvPr>
          <p:cNvSpPr>
            <a:spLocks noGrp="1"/>
          </p:cNvSpPr>
          <p:nvPr>
            <p:ph type="title"/>
          </p:nvPr>
        </p:nvSpPr>
        <p:spPr>
          <a:xfrm>
            <a:off x="381000" y="152400"/>
            <a:ext cx="5105400" cy="685800"/>
          </a:xfrm>
        </p:spPr>
        <p:txBody>
          <a:bodyPr>
            <a:noAutofit/>
          </a:bodyPr>
          <a:lstStyle/>
          <a:p>
            <a:r>
              <a:rPr lang="en-US" sz="2800" b="1" dirty="0"/>
              <a:t>Distributed coreset construction</a:t>
            </a:r>
          </a:p>
        </p:txBody>
      </p:sp>
      <p:pic>
        <p:nvPicPr>
          <p:cNvPr id="194" name="Picture 193"/>
          <p:cNvPicPr>
            <a:picLocks noChangeAspect="1"/>
          </p:cNvPicPr>
          <p:nvPr/>
        </p:nvPicPr>
        <p:blipFill>
          <a:blip r:embed="rId7"/>
          <a:stretch>
            <a:fillRect/>
          </a:stretch>
        </p:blipFill>
        <p:spPr>
          <a:xfrm>
            <a:off x="533400" y="1371600"/>
            <a:ext cx="3962400" cy="3297145"/>
          </a:xfrm>
          <a:prstGeom prst="rect">
            <a:avLst/>
          </a:prstGeom>
        </p:spPr>
      </p:pic>
      <p:sp>
        <p:nvSpPr>
          <p:cNvPr id="195" name="TextBox 194"/>
          <p:cNvSpPr txBox="1"/>
          <p:nvPr/>
        </p:nvSpPr>
        <p:spPr>
          <a:xfrm>
            <a:off x="533399" y="838200"/>
            <a:ext cx="4648201" cy="369332"/>
          </a:xfrm>
          <a:prstGeom prst="rect">
            <a:avLst/>
          </a:prstGeom>
          <a:noFill/>
        </p:spPr>
        <p:txBody>
          <a:bodyPr wrap="square" rtlCol="0">
            <a:spAutoFit/>
          </a:bodyPr>
          <a:lstStyle/>
          <a:p>
            <a:r>
              <a:rPr lang="en-US" b="1" dirty="0"/>
              <a:t>Input:</a:t>
            </a:r>
            <a:r>
              <a:rPr lang="en-US" dirty="0"/>
              <a:t> Data (distributed across different nodes)</a:t>
            </a:r>
          </a:p>
        </p:txBody>
      </p:sp>
      <p:sp>
        <p:nvSpPr>
          <p:cNvPr id="197" name="TextBox 196"/>
          <p:cNvSpPr txBox="1"/>
          <p:nvPr/>
        </p:nvSpPr>
        <p:spPr>
          <a:xfrm>
            <a:off x="539931" y="4747977"/>
            <a:ext cx="3733800" cy="1077218"/>
          </a:xfrm>
          <a:prstGeom prst="rect">
            <a:avLst/>
          </a:prstGeom>
          <a:noFill/>
        </p:spPr>
        <p:txBody>
          <a:bodyPr wrap="square" rtlCol="0">
            <a:spAutoFit/>
          </a:bodyPr>
          <a:lstStyle/>
          <a:p>
            <a:pPr marL="285750" indent="-285750">
              <a:buFont typeface="Arial" panose="020B0604020202020204" pitchFamily="34" charset="0"/>
              <a:buChar char="•"/>
            </a:pPr>
            <a:r>
              <a:rPr lang="en-US" sz="1600" i="1" dirty="0"/>
              <a:t>P</a:t>
            </a:r>
            <a:r>
              <a:rPr lang="en-US" sz="1600" i="1" baseline="-25000" dirty="0"/>
              <a:t>i</a:t>
            </a:r>
            <a:r>
              <a:rPr lang="en-US" sz="1600" baseline="-25000" dirty="0"/>
              <a:t> </a:t>
            </a:r>
            <a:r>
              <a:rPr lang="en-US" sz="1600" dirty="0"/>
              <a:t>: Set of points in node i </a:t>
            </a:r>
          </a:p>
          <a:p>
            <a:pPr marL="285750" indent="-285750">
              <a:buFont typeface="Arial" panose="020B0604020202020204" pitchFamily="34" charset="0"/>
              <a:buChar char="•"/>
            </a:pPr>
            <a:r>
              <a:rPr lang="en-US" sz="1600" dirty="0"/>
              <a:t>Round 1 is performed on each node followed by Round 2.</a:t>
            </a:r>
          </a:p>
          <a:p>
            <a:pPr marL="285750" indent="-285750">
              <a:buFont typeface="Arial" panose="020B0604020202020204" pitchFamily="34" charset="0"/>
              <a:buChar char="•"/>
            </a:pPr>
            <a:r>
              <a:rPr lang="en-US" sz="1600" dirty="0"/>
              <a:t>Only cost values are communicated.</a:t>
            </a:r>
          </a:p>
        </p:txBody>
      </p:sp>
    </p:spTree>
    <p:extLst>
      <p:ext uri="{BB962C8B-B14F-4D97-AF65-F5344CB8AC3E}">
        <p14:creationId xmlns:p14="http://schemas.microsoft.com/office/powerpoint/2010/main" val="3247940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extLst/>
          </p:nvPr>
        </p:nvGraphicFramePr>
        <p:xfrm>
          <a:off x="5715000" y="381000"/>
          <a:ext cx="2971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3" name="Title 1">
            <a:extLst>
              <a:ext uri="{FF2B5EF4-FFF2-40B4-BE49-F238E27FC236}">
                <a16:creationId xmlns:a16="http://schemas.microsoft.com/office/drawing/2014/main" id="{B8B19C9E-FE2A-4922-9222-D0112B977F8F}"/>
              </a:ext>
            </a:extLst>
          </p:cNvPr>
          <p:cNvSpPr>
            <a:spLocks noGrp="1"/>
          </p:cNvSpPr>
          <p:nvPr>
            <p:ph type="title"/>
          </p:nvPr>
        </p:nvSpPr>
        <p:spPr>
          <a:xfrm>
            <a:off x="381000" y="152400"/>
            <a:ext cx="5105400" cy="685800"/>
          </a:xfrm>
        </p:spPr>
        <p:txBody>
          <a:bodyPr>
            <a:noAutofit/>
          </a:bodyPr>
          <a:lstStyle/>
          <a:p>
            <a:r>
              <a:rPr lang="en-US" sz="2800" b="1" dirty="0"/>
              <a:t>Round 1</a:t>
            </a:r>
          </a:p>
        </p:txBody>
      </p:sp>
      <p:sp>
        <p:nvSpPr>
          <p:cNvPr id="195" name="TextBox 194"/>
          <p:cNvSpPr txBox="1"/>
          <p:nvPr/>
        </p:nvSpPr>
        <p:spPr>
          <a:xfrm>
            <a:off x="533399" y="838200"/>
            <a:ext cx="3962401" cy="369332"/>
          </a:xfrm>
          <a:prstGeom prst="rect">
            <a:avLst/>
          </a:prstGeom>
          <a:noFill/>
        </p:spPr>
        <p:txBody>
          <a:bodyPr wrap="square" rtlCol="0">
            <a:spAutoFit/>
          </a:bodyPr>
          <a:lstStyle/>
          <a:p>
            <a:r>
              <a:rPr lang="en-US" b="1" dirty="0"/>
              <a:t>Step 1:</a:t>
            </a:r>
            <a:r>
              <a:rPr lang="en-US" dirty="0"/>
              <a:t> Computing centers for local data </a:t>
            </a:r>
          </a:p>
        </p:txBody>
      </p:sp>
      <p:sp>
        <p:nvSpPr>
          <p:cNvPr id="197" name="TextBox 196"/>
          <p:cNvSpPr txBox="1"/>
          <p:nvPr/>
        </p:nvSpPr>
        <p:spPr>
          <a:xfrm>
            <a:off x="557348" y="4724400"/>
            <a:ext cx="37338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Perform k-center clustering on node data (Lloyd’s Algorithm)</a:t>
            </a:r>
          </a:p>
          <a:p>
            <a:pPr marL="285750" indent="-285750">
              <a:buFont typeface="Arial" panose="020B0604020202020204" pitchFamily="34" charset="0"/>
              <a:buChar char="•"/>
            </a:pPr>
            <a:r>
              <a:rPr lang="en-US" sz="1600" dirty="0"/>
              <a:t>Output: Set of centers </a:t>
            </a:r>
            <a:r>
              <a:rPr lang="en-US" sz="1600" i="1" dirty="0"/>
              <a:t>B</a:t>
            </a:r>
            <a:r>
              <a:rPr lang="en-US" sz="1600" i="1" baseline="-25000" dirty="0"/>
              <a:t>i</a:t>
            </a:r>
            <a:r>
              <a:rPr lang="en-US" sz="1600" i="1" dirty="0"/>
              <a:t> </a:t>
            </a:r>
            <a:r>
              <a:rPr lang="en-US" sz="1600" dirty="0"/>
              <a:t>for</a:t>
            </a:r>
            <a:r>
              <a:rPr lang="en-US" sz="1600" i="1" dirty="0"/>
              <a:t> P</a:t>
            </a:r>
            <a:r>
              <a:rPr lang="en-US" sz="1600" i="1" baseline="-25000" dirty="0"/>
              <a:t>i</a:t>
            </a:r>
            <a:r>
              <a:rPr lang="en-US" sz="1600" i="1" dirty="0"/>
              <a:t> </a:t>
            </a:r>
            <a:endParaRPr lang="en-US" sz="1600" dirty="0"/>
          </a:p>
        </p:txBody>
      </p:sp>
      <p:pic>
        <p:nvPicPr>
          <p:cNvPr id="2" name="Picture 1"/>
          <p:cNvPicPr>
            <a:picLocks noChangeAspect="1"/>
          </p:cNvPicPr>
          <p:nvPr/>
        </p:nvPicPr>
        <p:blipFill>
          <a:blip r:embed="rId7"/>
          <a:stretch>
            <a:fillRect/>
          </a:stretch>
        </p:blipFill>
        <p:spPr>
          <a:xfrm>
            <a:off x="471488" y="1295400"/>
            <a:ext cx="4024312" cy="3340664"/>
          </a:xfrm>
          <a:prstGeom prst="rect">
            <a:avLst/>
          </a:prstGeom>
        </p:spPr>
      </p:pic>
    </p:spTree>
    <p:extLst>
      <p:ext uri="{BB962C8B-B14F-4D97-AF65-F5344CB8AC3E}">
        <p14:creationId xmlns:p14="http://schemas.microsoft.com/office/powerpoint/2010/main" val="4001307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extLst/>
          </p:nvPr>
        </p:nvGraphicFramePr>
        <p:xfrm>
          <a:off x="5715000" y="381000"/>
          <a:ext cx="2971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3" name="Title 1">
            <a:extLst>
              <a:ext uri="{FF2B5EF4-FFF2-40B4-BE49-F238E27FC236}">
                <a16:creationId xmlns:a16="http://schemas.microsoft.com/office/drawing/2014/main" id="{B8B19C9E-FE2A-4922-9222-D0112B977F8F}"/>
              </a:ext>
            </a:extLst>
          </p:cNvPr>
          <p:cNvSpPr>
            <a:spLocks noGrp="1"/>
          </p:cNvSpPr>
          <p:nvPr>
            <p:ph type="title"/>
          </p:nvPr>
        </p:nvSpPr>
        <p:spPr>
          <a:xfrm>
            <a:off x="381000" y="152400"/>
            <a:ext cx="5105400" cy="685800"/>
          </a:xfrm>
        </p:spPr>
        <p:txBody>
          <a:bodyPr>
            <a:noAutofit/>
          </a:bodyPr>
          <a:lstStyle/>
          <a:p>
            <a:r>
              <a:rPr lang="en-US" sz="2800" b="1" dirty="0"/>
              <a:t>Round 1</a:t>
            </a:r>
          </a:p>
        </p:txBody>
      </p:sp>
      <p:sp>
        <p:nvSpPr>
          <p:cNvPr id="195" name="TextBox 194"/>
          <p:cNvSpPr txBox="1"/>
          <p:nvPr/>
        </p:nvSpPr>
        <p:spPr>
          <a:xfrm>
            <a:off x="533399" y="838200"/>
            <a:ext cx="4343401" cy="369332"/>
          </a:xfrm>
          <a:prstGeom prst="rect">
            <a:avLst/>
          </a:prstGeom>
          <a:noFill/>
        </p:spPr>
        <p:txBody>
          <a:bodyPr wrap="square" rtlCol="0">
            <a:spAutoFit/>
          </a:bodyPr>
          <a:lstStyle/>
          <a:p>
            <a:r>
              <a:rPr lang="en-US" b="1" dirty="0"/>
              <a:t>Step 2:</a:t>
            </a:r>
            <a:r>
              <a:rPr lang="en-US" dirty="0"/>
              <a:t> Computing constant approximation</a:t>
            </a:r>
          </a:p>
        </p:txBody>
      </p:sp>
      <mc:AlternateContent xmlns:mc="http://schemas.openxmlformats.org/markup-compatibility/2006" xmlns:a14="http://schemas.microsoft.com/office/drawing/2010/main">
        <mc:Choice Requires="a14">
          <p:sp>
            <p:nvSpPr>
              <p:cNvPr id="3" name="TextBox 2"/>
              <p:cNvSpPr txBox="1"/>
              <p:nvPr/>
            </p:nvSpPr>
            <p:spPr>
              <a:xfrm>
                <a:off x="762000" y="4409627"/>
                <a:ext cx="3886200" cy="183877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400" i="1" smtClean="0">
                          <a:latin typeface="Cambria Math" panose="02040503050406030204" pitchFamily="18" charset="0"/>
                        </a:rPr>
                        <m:t>𝐶𝑜𝑠𝑡</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𝑃</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𝐵</m:t>
                              </m:r>
                            </m:e>
                            <m:sub>
                              <m:r>
                                <a:rPr lang="en-US" sz="1400" i="1">
                                  <a:latin typeface="Cambria Math" panose="02040503050406030204" pitchFamily="18" charset="0"/>
                                </a:rPr>
                                <m:t>𝑖</m:t>
                              </m:r>
                            </m:sub>
                          </m:sSub>
                        </m:e>
                      </m:d>
                      <m:r>
                        <a:rPr lang="en-US" sz="1400" i="1" smtClean="0">
                          <a:latin typeface="Cambria Math" panose="02040503050406030204" pitchFamily="18" charset="0"/>
                        </a:rPr>
                        <m:t>=</m:t>
                      </m:r>
                      <m:d>
                        <m:dPr>
                          <m:begChr m:val="{"/>
                          <m:endChr m:val=""/>
                          <m:ctrlPr>
                            <a:rPr lang="en-US" sz="1400" i="1" smtClean="0">
                              <a:latin typeface="Cambria Math" panose="02040503050406030204" pitchFamily="18" charset="0"/>
                            </a:rPr>
                          </m:ctrlPr>
                        </m:dPr>
                        <m:e>
                          <m:eqArr>
                            <m:eqArrPr>
                              <m:ctrlPr>
                                <a:rPr lang="en-US" sz="1400" i="1" smtClean="0">
                                  <a:latin typeface="Cambria Math" panose="02040503050406030204" pitchFamily="18" charset="0"/>
                                </a:rPr>
                              </m:ctrlPr>
                            </m:eqArrPr>
                            <m:e>
                              <m:nary>
                                <m:naryPr>
                                  <m:chr m:val="∑"/>
                                  <m:supHide m:val="on"/>
                                  <m:ctrlPr>
                                    <a:rPr lang="en-US" sz="1400" i="1">
                                      <a:latin typeface="Cambria Math" panose="02040503050406030204" pitchFamily="18" charset="0"/>
                                    </a:rPr>
                                  </m:ctrlPr>
                                </m:naryPr>
                                <m:sub>
                                  <m:r>
                                    <m:rPr>
                                      <m:brk m:alnAt="7"/>
                                    </m:rPr>
                                    <a:rPr lang="en-US" sz="1400" i="1">
                                      <a:latin typeface="Cambria Math" panose="02040503050406030204" pitchFamily="18" charset="0"/>
                                    </a:rPr>
                                    <m:t>𝑝</m:t>
                                  </m:r>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𝑃</m:t>
                                      </m:r>
                                    </m:e>
                                    <m:sub>
                                      <m:r>
                                        <a:rPr lang="en-US" sz="1400" b="0" i="1" smtClean="0">
                                          <a:latin typeface="Cambria Math" panose="02040503050406030204" pitchFamily="18" charset="0"/>
                                          <a:ea typeface="Cambria Math" panose="02040503050406030204" pitchFamily="18" charset="0"/>
                                        </a:rPr>
                                        <m:t>𝑖</m:t>
                                      </m:r>
                                    </m:sub>
                                  </m:sSub>
                                </m:sub>
                                <m:sup/>
                                <m:e>
                                  <m:r>
                                    <a:rPr lang="en-US" sz="1400" i="1">
                                      <a:latin typeface="Cambria Math" panose="02040503050406030204" pitchFamily="18" charset="0"/>
                                    </a:rPr>
                                    <m:t>𝑑</m:t>
                                  </m:r>
                                  <m:d>
                                    <m:dPr>
                                      <m:ctrlPr>
                                        <a:rPr lang="en-US" sz="1400" i="1">
                                          <a:latin typeface="Cambria Math" panose="02040503050406030204" pitchFamily="18" charset="0"/>
                                        </a:rPr>
                                      </m:ctrlPr>
                                    </m:dPr>
                                    <m:e>
                                      <m:r>
                                        <a:rPr lang="en-US" sz="1400" i="1">
                                          <a:latin typeface="Cambria Math" panose="02040503050406030204" pitchFamily="18" charset="0"/>
                                        </a:rPr>
                                        <m:t>𝑝</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𝐵</m:t>
                                          </m:r>
                                        </m:e>
                                        <m:sub>
                                          <m:r>
                                            <a:rPr lang="en-US" sz="1400" i="1">
                                              <a:latin typeface="Cambria Math" panose="02040503050406030204" pitchFamily="18" charset="0"/>
                                            </a:rPr>
                                            <m:t>𝑖</m:t>
                                          </m:r>
                                        </m:sub>
                                      </m:sSub>
                                    </m:e>
                                  </m:d>
                                </m:e>
                              </m:nary>
                              <m:r>
                                <a:rPr lang="en-US" sz="1400" b="0" i="1" smtClean="0">
                                  <a:latin typeface="Cambria Math" panose="02040503050406030204" pitchFamily="18" charset="0"/>
                                </a:rPr>
                                <m:t> </m:t>
                              </m:r>
                              <m:r>
                                <a:rPr lang="en-US" sz="1400" b="0" i="1" smtClean="0">
                                  <a:latin typeface="Cambria Math" panose="02040503050406030204" pitchFamily="18" charset="0"/>
                                </a:rPr>
                                <m:t>𝑓𝑜𝑟</m:t>
                              </m:r>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𝑚𝑒𝑑𝑖𝑎𝑛𝑠</m:t>
                              </m:r>
                            </m:e>
                            <m:e>
                              <m:r>
                                <a:rPr lang="en-US" sz="1400" i="1" smtClean="0">
                                  <a:latin typeface="Cambria Math" panose="02040503050406030204" pitchFamily="18" charset="0"/>
                                </a:rPr>
                                <m:t>&amp;</m:t>
                              </m:r>
                              <m:nary>
                                <m:naryPr>
                                  <m:chr m:val="∑"/>
                                  <m:supHide m:val="on"/>
                                  <m:ctrlPr>
                                    <a:rPr lang="en-US" sz="1400" i="1">
                                      <a:latin typeface="Cambria Math" panose="02040503050406030204" pitchFamily="18" charset="0"/>
                                    </a:rPr>
                                  </m:ctrlPr>
                                </m:naryPr>
                                <m:sub>
                                  <m:r>
                                    <m:rPr>
                                      <m:brk m:alnAt="7"/>
                                    </m:rPr>
                                    <a:rPr lang="en-US" sz="1400" i="1">
                                      <a:latin typeface="Cambria Math" panose="02040503050406030204" pitchFamily="18" charset="0"/>
                                    </a:rPr>
                                    <m:t>𝑝</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𝑃</m:t>
                                      </m:r>
                                    </m:e>
                                    <m:sub>
                                      <m:r>
                                        <a:rPr lang="en-US" sz="1400" i="1">
                                          <a:latin typeface="Cambria Math" panose="02040503050406030204" pitchFamily="18" charset="0"/>
                                          <a:ea typeface="Cambria Math" panose="02040503050406030204" pitchFamily="18" charset="0"/>
                                        </a:rPr>
                                        <m:t>𝑖</m:t>
                                      </m:r>
                                    </m:sub>
                                  </m:sSub>
                                </m:sub>
                                <m:sup/>
                                <m:e>
                                  <m:sSup>
                                    <m:sSupPr>
                                      <m:ctrlPr>
                                        <a:rPr lang="en-US" sz="1400" i="1">
                                          <a:latin typeface="Cambria Math" panose="02040503050406030204" pitchFamily="18" charset="0"/>
                                        </a:rPr>
                                      </m:ctrlPr>
                                    </m:sSupPr>
                                    <m:e>
                                      <m:r>
                                        <a:rPr lang="en-US" sz="1400" i="1">
                                          <a:latin typeface="Cambria Math" panose="02040503050406030204" pitchFamily="18" charset="0"/>
                                        </a:rPr>
                                        <m:t>𝑑</m:t>
                                      </m:r>
                                      <m:d>
                                        <m:dPr>
                                          <m:ctrlPr>
                                            <a:rPr lang="en-US" sz="1400" i="1">
                                              <a:latin typeface="Cambria Math" panose="02040503050406030204" pitchFamily="18" charset="0"/>
                                            </a:rPr>
                                          </m:ctrlPr>
                                        </m:dPr>
                                        <m:e>
                                          <m:r>
                                            <a:rPr lang="en-US" sz="1400" i="1">
                                              <a:latin typeface="Cambria Math" panose="02040503050406030204" pitchFamily="18" charset="0"/>
                                            </a:rPr>
                                            <m:t>𝑝</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𝐵</m:t>
                                              </m:r>
                                            </m:e>
                                            <m:sub>
                                              <m:r>
                                                <a:rPr lang="en-US" sz="1400" i="1">
                                                  <a:latin typeface="Cambria Math" panose="02040503050406030204" pitchFamily="18" charset="0"/>
                                                </a:rPr>
                                                <m:t>𝑖</m:t>
                                              </m:r>
                                            </m:sub>
                                          </m:sSub>
                                        </m:e>
                                      </m:d>
                                    </m:e>
                                    <m:sup>
                                      <m:r>
                                        <a:rPr lang="en-US" sz="1400" i="1">
                                          <a:latin typeface="Cambria Math" panose="02040503050406030204" pitchFamily="18" charset="0"/>
                                        </a:rPr>
                                        <m:t>2</m:t>
                                      </m:r>
                                    </m:sup>
                                  </m:sSup>
                                </m:e>
                              </m:nary>
                              <m:r>
                                <a:rPr lang="en-US" sz="1400" b="0" i="1" smtClean="0">
                                  <a:latin typeface="Cambria Math" panose="02040503050406030204" pitchFamily="18" charset="0"/>
                                </a:rPr>
                                <m:t> </m:t>
                              </m:r>
                              <m:r>
                                <a:rPr lang="en-US" sz="1400" b="0" i="1" smtClean="0">
                                  <a:latin typeface="Cambria Math" panose="02040503050406030204" pitchFamily="18" charset="0"/>
                                </a:rPr>
                                <m:t>𝑓𝑜𝑟</m:t>
                              </m:r>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𝑚𝑒𝑎𝑛𝑠</m:t>
                              </m:r>
                            </m:e>
                          </m:eqArr>
                        </m:e>
                      </m:d>
                    </m:oMath>
                  </m:oMathPara>
                </a14:m>
                <a:endParaRPr lang="en-US" sz="1600" dirty="0"/>
              </a:p>
              <a:p>
                <a:r>
                  <a:rPr lang="en-US" sz="1400" dirty="0"/>
                  <a:t>where </a:t>
                </a:r>
                <a14:m>
                  <m:oMath xmlns:m="http://schemas.openxmlformats.org/officeDocument/2006/math">
                    <m:r>
                      <a:rPr lang="en-US" sz="1400" i="1">
                        <a:latin typeface="Cambria Math" panose="02040503050406030204" pitchFamily="18" charset="0"/>
                      </a:rPr>
                      <m:t>𝑑</m:t>
                    </m:r>
                    <m:d>
                      <m:dPr>
                        <m:ctrlPr>
                          <a:rPr lang="en-US" sz="1400" i="1">
                            <a:latin typeface="Cambria Math" panose="02040503050406030204" pitchFamily="18" charset="0"/>
                          </a:rPr>
                        </m:ctrlPr>
                      </m:dPr>
                      <m:e>
                        <m:r>
                          <a:rPr lang="en-US" sz="1400" i="1">
                            <a:latin typeface="Cambria Math" panose="02040503050406030204" pitchFamily="18" charset="0"/>
                          </a:rPr>
                          <m:t>𝑝</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𝐵</m:t>
                            </m:r>
                          </m:e>
                          <m:sub>
                            <m:r>
                              <a:rPr lang="en-US" sz="1400" i="1">
                                <a:latin typeface="Cambria Math" panose="02040503050406030204" pitchFamily="18" charset="0"/>
                              </a:rPr>
                              <m:t>𝑖</m:t>
                            </m:r>
                          </m:sub>
                        </m:sSub>
                      </m:e>
                    </m:d>
                    <m:r>
                      <a:rPr lang="en-US" sz="1400" i="1">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min</m:t>
                            </m:r>
                          </m:e>
                          <m:lim>
                            <m:r>
                              <a:rPr lang="en-US" sz="1400" b="0" i="1" smtClean="0">
                                <a:latin typeface="Cambria Math" panose="02040503050406030204" pitchFamily="18" charset="0"/>
                              </a:rPr>
                              <m:t>𝑏</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𝐵</m:t>
                                </m:r>
                              </m:e>
                              <m:sub>
                                <m:r>
                                  <a:rPr lang="en-US" sz="1400" i="1">
                                    <a:latin typeface="Cambria Math" panose="02040503050406030204" pitchFamily="18" charset="0"/>
                                  </a:rPr>
                                  <m:t>𝑖</m:t>
                                </m:r>
                              </m:sub>
                            </m:sSub>
                          </m:lim>
                        </m:limLow>
                      </m:fName>
                      <m:e>
                        <m:r>
                          <a:rPr lang="en-US" sz="1400" i="1">
                            <a:latin typeface="Cambria Math" panose="02040503050406030204" pitchFamily="18" charset="0"/>
                          </a:rPr>
                          <m:t>𝑑</m:t>
                        </m:r>
                        <m:d>
                          <m:dPr>
                            <m:ctrlPr>
                              <a:rPr lang="en-US" sz="1400" i="1">
                                <a:latin typeface="Cambria Math" panose="02040503050406030204" pitchFamily="18" charset="0"/>
                              </a:rPr>
                            </m:ctrlPr>
                          </m:dPr>
                          <m:e>
                            <m:r>
                              <a:rPr lang="en-US" sz="1400" i="1">
                                <a:latin typeface="Cambria Math" panose="02040503050406030204" pitchFamily="18" charset="0"/>
                              </a:rPr>
                              <m:t>𝑝</m:t>
                            </m:r>
                            <m:r>
                              <a:rPr lang="en-US" sz="1400" i="1">
                                <a:latin typeface="Cambria Math" panose="02040503050406030204" pitchFamily="18" charset="0"/>
                              </a:rPr>
                              <m:t>,</m:t>
                            </m:r>
                            <m:r>
                              <a:rPr lang="en-US" sz="1400" b="0" i="1" smtClean="0">
                                <a:latin typeface="Cambria Math" panose="02040503050406030204" pitchFamily="18" charset="0"/>
                              </a:rPr>
                              <m:t>𝑏</m:t>
                            </m:r>
                          </m:e>
                        </m:d>
                      </m:e>
                    </m:func>
                  </m:oMath>
                </a14:m>
                <a:endParaRPr lang="en-US" sz="1400" dirty="0"/>
              </a:p>
              <a:p>
                <a:endParaRPr lang="en-US" sz="1600" i="1" dirty="0">
                  <a:latin typeface="Cambria Math" panose="020405030504060302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62000" y="4409627"/>
                <a:ext cx="3886200" cy="1838773"/>
              </a:xfrm>
              <a:prstGeom prst="rect">
                <a:avLst/>
              </a:prstGeom>
              <a:blipFill rotWithShape="0">
                <a:blip r:embed="rId7"/>
                <a:stretch>
                  <a:fillRect l="-470"/>
                </a:stretch>
              </a:blipFill>
            </p:spPr>
            <p:txBody>
              <a:bodyPr/>
              <a:lstStyle/>
              <a:p>
                <a:r>
                  <a:rPr lang="en-US">
                    <a:noFill/>
                  </a:rPr>
                  <a:t> </a:t>
                </a:r>
              </a:p>
            </p:txBody>
          </p:sp>
        </mc:Fallback>
      </mc:AlternateContent>
      <p:pic>
        <p:nvPicPr>
          <p:cNvPr id="5" name="Picture 4"/>
          <p:cNvPicPr>
            <a:picLocks noChangeAspect="1"/>
          </p:cNvPicPr>
          <p:nvPr/>
        </p:nvPicPr>
        <p:blipFill>
          <a:blip r:embed="rId8"/>
          <a:stretch>
            <a:fillRect/>
          </a:stretch>
        </p:blipFill>
        <p:spPr>
          <a:xfrm>
            <a:off x="539931" y="1207532"/>
            <a:ext cx="3803470" cy="3238277"/>
          </a:xfrm>
          <a:prstGeom prst="rect">
            <a:avLst/>
          </a:prstGeom>
        </p:spPr>
      </p:pic>
    </p:spTree>
    <p:extLst>
      <p:ext uri="{BB962C8B-B14F-4D97-AF65-F5344CB8AC3E}">
        <p14:creationId xmlns:p14="http://schemas.microsoft.com/office/powerpoint/2010/main" val="4150383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extLst/>
          </p:nvPr>
        </p:nvGraphicFramePr>
        <p:xfrm>
          <a:off x="5715000" y="381000"/>
          <a:ext cx="2971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3" name="Title 1">
            <a:extLst>
              <a:ext uri="{FF2B5EF4-FFF2-40B4-BE49-F238E27FC236}">
                <a16:creationId xmlns:a16="http://schemas.microsoft.com/office/drawing/2014/main" id="{B8B19C9E-FE2A-4922-9222-D0112B977F8F}"/>
              </a:ext>
            </a:extLst>
          </p:cNvPr>
          <p:cNvSpPr>
            <a:spLocks noGrp="1"/>
          </p:cNvSpPr>
          <p:nvPr>
            <p:ph type="title"/>
          </p:nvPr>
        </p:nvSpPr>
        <p:spPr>
          <a:xfrm>
            <a:off x="381000" y="152400"/>
            <a:ext cx="5105400" cy="685800"/>
          </a:xfrm>
        </p:spPr>
        <p:txBody>
          <a:bodyPr>
            <a:noAutofit/>
          </a:bodyPr>
          <a:lstStyle/>
          <a:p>
            <a:r>
              <a:rPr lang="en-US" sz="2800" b="1" dirty="0"/>
              <a:t>Round 1</a:t>
            </a:r>
          </a:p>
        </p:txBody>
      </p:sp>
      <p:sp>
        <p:nvSpPr>
          <p:cNvPr id="195" name="TextBox 194"/>
          <p:cNvSpPr txBox="1"/>
          <p:nvPr/>
        </p:nvSpPr>
        <p:spPr>
          <a:xfrm>
            <a:off x="533399" y="838200"/>
            <a:ext cx="4504510" cy="369332"/>
          </a:xfrm>
          <a:prstGeom prst="rect">
            <a:avLst/>
          </a:prstGeom>
          <a:noFill/>
        </p:spPr>
        <p:txBody>
          <a:bodyPr wrap="square" rtlCol="0">
            <a:spAutoFit/>
          </a:bodyPr>
          <a:lstStyle/>
          <a:p>
            <a:r>
              <a:rPr lang="en-US" b="1" dirty="0"/>
              <a:t>Step 3:</a:t>
            </a:r>
            <a:r>
              <a:rPr lang="en-US" dirty="0"/>
              <a:t> Communicating cost to nodes</a:t>
            </a:r>
          </a:p>
        </p:txBody>
      </p:sp>
      <mc:AlternateContent xmlns:mc="http://schemas.openxmlformats.org/markup-compatibility/2006" xmlns:a14="http://schemas.microsoft.com/office/drawing/2010/main">
        <mc:Choice Requires="a14">
          <p:sp>
            <p:nvSpPr>
              <p:cNvPr id="4" name="TextBox 3"/>
              <p:cNvSpPr txBox="1"/>
              <p:nvPr/>
            </p:nvSpPr>
            <p:spPr>
              <a:xfrm>
                <a:off x="480197" y="4800876"/>
                <a:ext cx="4557712" cy="58477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𝐶𝑜𝑠𝑡</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𝐵</m:t>
                            </m:r>
                          </m:e>
                          <m:sub>
                            <m:r>
                              <a:rPr lang="en-US" sz="1600" i="1">
                                <a:latin typeface="Cambria Math" panose="02040503050406030204" pitchFamily="18" charset="0"/>
                              </a:rPr>
                              <m:t>𝑖</m:t>
                            </m:r>
                          </m:sub>
                        </m:sSub>
                      </m:e>
                    </m:d>
                  </m:oMath>
                </a14:m>
                <a:r>
                  <a:rPr lang="en-US" sz="1600" dirty="0"/>
                  <a:t> is communicated to each node.</a:t>
                </a:r>
              </a:p>
              <a:p>
                <a:pPr marL="285750" indent="-285750">
                  <a:buFont typeface="Arial" panose="020B0604020202020204" pitchFamily="34" charset="0"/>
                  <a:buChar char="•"/>
                </a:pPr>
                <a:r>
                  <a:rPr lang="en-US" sz="1600" i="1" dirty="0" err="1"/>
                  <a:t>Message_Passing</a:t>
                </a:r>
                <a:r>
                  <a:rPr lang="en-US" sz="1600" i="1" dirty="0"/>
                  <a:t>() </a:t>
                </a:r>
                <a:r>
                  <a:rPr lang="en-US" sz="1600" dirty="0"/>
                  <a:t>used for cost communication</a:t>
                </a:r>
              </a:p>
            </p:txBody>
          </p:sp>
        </mc:Choice>
        <mc:Fallback xmlns="">
          <p:sp>
            <p:nvSpPr>
              <p:cNvPr id="4" name="TextBox 3"/>
              <p:cNvSpPr txBox="1">
                <a:spLocks noRot="1" noChangeAspect="1" noMove="1" noResize="1" noEditPoints="1" noAdjustHandles="1" noChangeArrowheads="1" noChangeShapeType="1" noTextEdit="1"/>
              </p:cNvSpPr>
              <p:nvPr/>
            </p:nvSpPr>
            <p:spPr>
              <a:xfrm>
                <a:off x="480197" y="4800876"/>
                <a:ext cx="4557712" cy="584775"/>
              </a:xfrm>
              <a:prstGeom prst="rect">
                <a:avLst/>
              </a:prstGeom>
              <a:blipFill rotWithShape="0">
                <a:blip r:embed="rId7"/>
                <a:stretch>
                  <a:fillRect l="-535" t="-3158" b="-13684"/>
                </a:stretch>
              </a:blipFill>
            </p:spPr>
            <p:txBody>
              <a:bodyPr/>
              <a:lstStyle/>
              <a:p>
                <a:r>
                  <a:rPr lang="en-US">
                    <a:noFill/>
                  </a:rPr>
                  <a:t> </a:t>
                </a:r>
              </a:p>
            </p:txBody>
          </p:sp>
        </mc:Fallback>
      </mc:AlternateContent>
      <p:pic>
        <p:nvPicPr>
          <p:cNvPr id="8" name="Picture 7"/>
          <p:cNvPicPr>
            <a:picLocks noChangeAspect="1"/>
          </p:cNvPicPr>
          <p:nvPr/>
        </p:nvPicPr>
        <p:blipFill>
          <a:blip r:embed="rId8"/>
          <a:stretch>
            <a:fillRect/>
          </a:stretch>
        </p:blipFill>
        <p:spPr>
          <a:xfrm>
            <a:off x="539931" y="1337606"/>
            <a:ext cx="3955869" cy="3368030"/>
          </a:xfrm>
          <a:prstGeom prst="rect">
            <a:avLst/>
          </a:prstGeom>
        </p:spPr>
      </p:pic>
    </p:spTree>
    <p:extLst>
      <p:ext uri="{BB962C8B-B14F-4D97-AF65-F5344CB8AC3E}">
        <p14:creationId xmlns:p14="http://schemas.microsoft.com/office/powerpoint/2010/main" val="362216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extLst/>
          </p:nvPr>
        </p:nvGraphicFramePr>
        <p:xfrm>
          <a:off x="5715000" y="381000"/>
          <a:ext cx="2971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3" name="Title 1">
            <a:extLst>
              <a:ext uri="{FF2B5EF4-FFF2-40B4-BE49-F238E27FC236}">
                <a16:creationId xmlns:a16="http://schemas.microsoft.com/office/drawing/2014/main" id="{B8B19C9E-FE2A-4922-9222-D0112B977F8F}"/>
              </a:ext>
            </a:extLst>
          </p:cNvPr>
          <p:cNvSpPr>
            <a:spLocks noGrp="1"/>
          </p:cNvSpPr>
          <p:nvPr>
            <p:ph type="title"/>
          </p:nvPr>
        </p:nvSpPr>
        <p:spPr>
          <a:xfrm>
            <a:off x="381000" y="152400"/>
            <a:ext cx="5105400" cy="685800"/>
          </a:xfrm>
        </p:spPr>
        <p:txBody>
          <a:bodyPr>
            <a:noAutofit/>
          </a:bodyPr>
          <a:lstStyle/>
          <a:p>
            <a:r>
              <a:rPr lang="en-US" sz="2800" b="1" dirty="0"/>
              <a:t>Round 2</a:t>
            </a:r>
          </a:p>
        </p:txBody>
      </p:sp>
      <p:sp>
        <p:nvSpPr>
          <p:cNvPr id="195" name="TextBox 194"/>
          <p:cNvSpPr txBox="1"/>
          <p:nvPr/>
        </p:nvSpPr>
        <p:spPr>
          <a:xfrm>
            <a:off x="533399" y="838200"/>
            <a:ext cx="4648201" cy="369332"/>
          </a:xfrm>
          <a:prstGeom prst="rect">
            <a:avLst/>
          </a:prstGeom>
          <a:noFill/>
        </p:spPr>
        <p:txBody>
          <a:bodyPr wrap="square" rtlCol="0">
            <a:spAutoFit/>
          </a:bodyPr>
          <a:lstStyle/>
          <a:p>
            <a:r>
              <a:rPr lang="en-US" b="1" dirty="0"/>
              <a:t>Step 1: </a:t>
            </a:r>
            <a:r>
              <a:rPr lang="en-US" dirty="0"/>
              <a:t>Computing # of points to be sampled</a:t>
            </a:r>
          </a:p>
        </p:txBody>
      </p:sp>
      <mc:AlternateContent xmlns:mc="http://schemas.openxmlformats.org/markup-compatibility/2006" xmlns:a14="http://schemas.microsoft.com/office/drawing/2010/main">
        <mc:Choice Requires="a14">
          <p:sp>
            <p:nvSpPr>
              <p:cNvPr id="4" name="TextBox 3"/>
              <p:cNvSpPr txBox="1"/>
              <p:nvPr/>
            </p:nvSpPr>
            <p:spPr>
              <a:xfrm>
                <a:off x="605246" y="4495800"/>
                <a:ext cx="3916680" cy="1265218"/>
              </a:xfrm>
              <a:prstGeom prst="rect">
                <a:avLst/>
              </a:prstGeom>
              <a:noFill/>
            </p:spPr>
            <p:txBody>
              <a:bodyPr wrap="square" rtlCol="0">
                <a:spAutoFit/>
              </a:bodyPr>
              <a:lstStyle/>
              <a:p>
                <a:pPr marL="285750" indent="-285750">
                  <a:buFont typeface="Arial" panose="020B0604020202020204" pitchFamily="34" charset="0"/>
                  <a:buChar char="•"/>
                </a:pPr>
                <a:r>
                  <a:rPr lang="en-US" sz="1600" i="1" dirty="0"/>
                  <a:t>t</a:t>
                </a:r>
                <a:r>
                  <a:rPr lang="en-US" sz="1600" dirty="0"/>
                  <a:t> = Global coreset size </a:t>
                </a:r>
                <a:endParaRPr lang="en-US" sz="1600" i="1" dirty="0"/>
              </a:p>
              <a:p>
                <a:pPr marL="285750" indent="-285750">
                  <a:buFont typeface="Arial" panose="020B0604020202020204" pitchFamily="34" charset="0"/>
                  <a:buChar char="•"/>
                </a:pPr>
                <a:r>
                  <a:rPr lang="en-US" sz="1600" dirty="0"/>
                  <a:t>Number of points to be sampled on node i,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𝑖</m:t>
                        </m:r>
                      </m:sub>
                    </m:sSub>
                  </m:oMath>
                </a14:m>
                <a:r>
                  <a:rPr lang="en-US" sz="1600" dirty="0"/>
                  <a:t> </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𝑡</m:t>
                        </m:r>
                        <m:r>
                          <a:rPr lang="en-US" sz="1600" i="1">
                            <a:latin typeface="Cambria Math" panose="02040503050406030204" pitchFamily="18" charset="0"/>
                          </a:rPr>
                          <m:t> </m:t>
                        </m:r>
                        <m:r>
                          <a:rPr lang="en-US" sz="1600" i="1">
                            <a:latin typeface="Cambria Math" panose="02040503050406030204" pitchFamily="18" charset="0"/>
                          </a:rPr>
                          <m:t>𝑐𝑜𝑠𝑡</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𝐵</m:t>
                            </m:r>
                          </m:e>
                          <m:sub>
                            <m:r>
                              <a:rPr lang="en-US" sz="1600" i="1">
                                <a:latin typeface="Cambria Math" panose="02040503050406030204" pitchFamily="18" charset="0"/>
                              </a:rPr>
                              <m:t>𝑖</m:t>
                            </m:r>
                          </m:sub>
                        </m:sSub>
                        <m:r>
                          <a:rPr lang="en-US" sz="1600" i="1">
                            <a:latin typeface="Cambria Math" panose="02040503050406030204" pitchFamily="18" charset="0"/>
                          </a:rPr>
                          <m:t>)</m:t>
                        </m:r>
                      </m:num>
                      <m:den>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𝑗</m:t>
                            </m:r>
                            <m:r>
                              <a:rPr lang="en-US" sz="1600" i="1">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𝑐𝑜𝑠𝑡</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𝑗</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𝐵</m:t>
                                </m:r>
                              </m:e>
                              <m:sub>
                                <m:r>
                                  <a:rPr lang="en-US" sz="1600" i="1">
                                    <a:latin typeface="Cambria Math" panose="02040503050406030204" pitchFamily="18" charset="0"/>
                                  </a:rPr>
                                  <m:t>𝑗</m:t>
                                </m:r>
                              </m:sub>
                            </m:sSub>
                            <m:r>
                              <a:rPr lang="en-US" sz="1600" i="1">
                                <a:latin typeface="Cambria Math" panose="02040503050406030204" pitchFamily="18" charset="0"/>
                              </a:rPr>
                              <m:t>)</m:t>
                            </m:r>
                          </m:e>
                        </m:nary>
                      </m:den>
                    </m:f>
                  </m:oMath>
                </a14:m>
                <a:endParaRPr lang="en-US" sz="1600" dirty="0"/>
              </a:p>
              <a:p>
                <a:pPr marL="285750" indent="-285750">
                  <a:buFont typeface="Arial" panose="020B0604020202020204" pitchFamily="34" charset="0"/>
                  <a:buChar char="•"/>
                </a:pPr>
                <a:r>
                  <a:rPr lang="en-US" sz="1600" dirty="0"/>
                  <a:t>Proportional to total cost contribution</a:t>
                </a:r>
              </a:p>
            </p:txBody>
          </p:sp>
        </mc:Choice>
        <mc:Fallback xmlns="">
          <p:sp>
            <p:nvSpPr>
              <p:cNvPr id="4" name="TextBox 3"/>
              <p:cNvSpPr txBox="1">
                <a:spLocks noRot="1" noChangeAspect="1" noMove="1" noResize="1" noEditPoints="1" noAdjustHandles="1" noChangeArrowheads="1" noChangeShapeType="1" noTextEdit="1"/>
              </p:cNvSpPr>
              <p:nvPr/>
            </p:nvSpPr>
            <p:spPr>
              <a:xfrm>
                <a:off x="605246" y="4495800"/>
                <a:ext cx="3916680" cy="1265218"/>
              </a:xfrm>
              <a:prstGeom prst="rect">
                <a:avLst/>
              </a:prstGeom>
              <a:blipFill>
                <a:blip r:embed="rId7"/>
                <a:stretch>
                  <a:fillRect l="-622" t="-1449" r="-933" b="-9662"/>
                </a:stretch>
              </a:blipFill>
            </p:spPr>
            <p:txBody>
              <a:bodyPr/>
              <a:lstStyle/>
              <a:p>
                <a:r>
                  <a:rPr lang="en-IN">
                    <a:noFill/>
                  </a:rPr>
                  <a:t> </a:t>
                </a:r>
              </a:p>
            </p:txBody>
          </p:sp>
        </mc:Fallback>
      </mc:AlternateContent>
      <p:pic>
        <p:nvPicPr>
          <p:cNvPr id="7" name="Picture 6"/>
          <p:cNvPicPr>
            <a:picLocks noChangeAspect="1"/>
          </p:cNvPicPr>
          <p:nvPr/>
        </p:nvPicPr>
        <p:blipFill>
          <a:blip r:embed="rId8"/>
          <a:stretch>
            <a:fillRect/>
          </a:stretch>
        </p:blipFill>
        <p:spPr>
          <a:xfrm>
            <a:off x="762000" y="1219200"/>
            <a:ext cx="3733800" cy="3106926"/>
          </a:xfrm>
          <a:prstGeom prst="rect">
            <a:avLst/>
          </a:prstGeom>
        </p:spPr>
      </p:pic>
    </p:spTree>
    <p:extLst>
      <p:ext uri="{BB962C8B-B14F-4D97-AF65-F5344CB8AC3E}">
        <p14:creationId xmlns:p14="http://schemas.microsoft.com/office/powerpoint/2010/main" val="1498506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4633B0-7047-4C67-9F35-21F6AEBFAD5A}"/>
              </a:ext>
            </a:extLst>
          </p:cNvPr>
          <p:cNvSpPr>
            <a:spLocks noGrp="1"/>
          </p:cNvSpPr>
          <p:nvPr>
            <p:ph type="title"/>
          </p:nvPr>
        </p:nvSpPr>
        <p:spPr/>
        <p:txBody>
          <a:bodyPr/>
          <a:lstStyle/>
          <a:p>
            <a:r>
              <a:rPr lang="en-US" dirty="0"/>
              <a:t>What is a coreset/ ϵ-coreset?</a:t>
            </a:r>
          </a:p>
        </p:txBody>
      </p:sp>
      <p:sp>
        <p:nvSpPr>
          <p:cNvPr id="6" name="Content Placeholder 5">
            <a:extLst>
              <a:ext uri="{FF2B5EF4-FFF2-40B4-BE49-F238E27FC236}">
                <a16:creationId xmlns:a16="http://schemas.microsoft.com/office/drawing/2014/main" id="{10500404-986B-4893-BA3C-DA91930D879F}"/>
              </a:ext>
            </a:extLst>
          </p:cNvPr>
          <p:cNvSpPr>
            <a:spLocks noGrp="1"/>
          </p:cNvSpPr>
          <p:nvPr>
            <p:ph idx="1"/>
          </p:nvPr>
        </p:nvSpPr>
        <p:spPr/>
        <p:txBody>
          <a:bodyPr/>
          <a:lstStyle/>
          <a:p>
            <a:r>
              <a:rPr lang="en-US" dirty="0"/>
              <a:t>An ϵ-coreset is a weighted set of points whose cost on any set of centers is approximately the cost of the original data on those same centers up to accuracy ϵ. </a:t>
            </a:r>
          </a:p>
        </p:txBody>
      </p:sp>
    </p:spTree>
    <p:extLst>
      <p:ext uri="{BB962C8B-B14F-4D97-AF65-F5344CB8AC3E}">
        <p14:creationId xmlns:p14="http://schemas.microsoft.com/office/powerpoint/2010/main" val="1484648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extLst/>
          </p:nvPr>
        </p:nvGraphicFramePr>
        <p:xfrm>
          <a:off x="5715000" y="381000"/>
          <a:ext cx="2971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3" name="Title 1">
            <a:extLst>
              <a:ext uri="{FF2B5EF4-FFF2-40B4-BE49-F238E27FC236}">
                <a16:creationId xmlns:a16="http://schemas.microsoft.com/office/drawing/2014/main" id="{B8B19C9E-FE2A-4922-9222-D0112B977F8F}"/>
              </a:ext>
            </a:extLst>
          </p:cNvPr>
          <p:cNvSpPr>
            <a:spLocks noGrp="1"/>
          </p:cNvSpPr>
          <p:nvPr>
            <p:ph type="title"/>
          </p:nvPr>
        </p:nvSpPr>
        <p:spPr>
          <a:xfrm>
            <a:off x="381000" y="152400"/>
            <a:ext cx="5105400" cy="685800"/>
          </a:xfrm>
        </p:spPr>
        <p:txBody>
          <a:bodyPr>
            <a:noAutofit/>
          </a:bodyPr>
          <a:lstStyle/>
          <a:p>
            <a:r>
              <a:rPr lang="en-US" sz="2800" b="1" dirty="0"/>
              <a:t>Round 2</a:t>
            </a:r>
          </a:p>
        </p:txBody>
      </p:sp>
      <p:sp>
        <p:nvSpPr>
          <p:cNvPr id="195" name="TextBox 194"/>
          <p:cNvSpPr txBox="1"/>
          <p:nvPr/>
        </p:nvSpPr>
        <p:spPr>
          <a:xfrm>
            <a:off x="533399" y="838200"/>
            <a:ext cx="3962401" cy="369332"/>
          </a:xfrm>
          <a:prstGeom prst="rect">
            <a:avLst/>
          </a:prstGeom>
          <a:noFill/>
        </p:spPr>
        <p:txBody>
          <a:bodyPr wrap="square" rtlCol="0">
            <a:spAutoFit/>
          </a:bodyPr>
          <a:lstStyle/>
          <a:p>
            <a:r>
              <a:rPr lang="en-US" b="1" dirty="0"/>
              <a:t>Step 2:</a:t>
            </a:r>
            <a:r>
              <a:rPr lang="en-US" dirty="0"/>
              <a:t> Setting of weights on local data</a:t>
            </a:r>
          </a:p>
        </p:txBody>
      </p:sp>
      <mc:AlternateContent xmlns:mc="http://schemas.openxmlformats.org/markup-compatibility/2006" xmlns:a14="http://schemas.microsoft.com/office/drawing/2010/main">
        <mc:Choice Requires="a14">
          <p:sp>
            <p:nvSpPr>
              <p:cNvPr id="4" name="TextBox 3"/>
              <p:cNvSpPr txBox="1"/>
              <p:nvPr/>
            </p:nvSpPr>
            <p:spPr>
              <a:xfrm>
                <a:off x="357052" y="4572000"/>
                <a:ext cx="498348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Weight of data point p, </a:t>
                </a:r>
                <a14:m>
                  <m:oMath xmlns:m="http://schemas.openxmlformats.org/officeDocument/2006/math">
                    <m:r>
                      <a:rPr lang="en-US" sz="1600" i="1" dirty="0">
                        <a:latin typeface="Cambria Math" panose="02040503050406030204" pitchFamily="18" charset="0"/>
                      </a:rPr>
                      <m:t>𝑚</m:t>
                    </m:r>
                    <m:r>
                      <a:rPr lang="en-US" sz="1600" i="1" baseline="-25000" dirty="0" smtClean="0">
                        <a:latin typeface="Cambria Math" panose="02040503050406030204" pitchFamily="18" charset="0"/>
                      </a:rPr>
                      <m:t>𝑝</m:t>
                    </m:r>
                    <m:r>
                      <a:rPr lang="en-US" sz="1600" i="1" dirty="0">
                        <a:latin typeface="Cambria Math" panose="02040503050406030204" pitchFamily="18" charset="0"/>
                      </a:rPr>
                      <m:t> = 2</m:t>
                    </m:r>
                    <m:r>
                      <a:rPr lang="en-US" sz="1600" i="1" dirty="0">
                        <a:latin typeface="Cambria Math" panose="02040503050406030204" pitchFamily="18" charset="0"/>
                      </a:rPr>
                      <m:t>𝑐𝑜𝑠𝑡</m:t>
                    </m:r>
                    <m:d>
                      <m:dPr>
                        <m:ctrlPr>
                          <a:rPr lang="en-US" sz="1600" i="1" dirty="0">
                            <a:latin typeface="Cambria Math" panose="02040503050406030204" pitchFamily="18" charset="0"/>
                          </a:rPr>
                        </m:ctrlPr>
                      </m:dPr>
                      <m:e>
                        <m:r>
                          <a:rPr lang="en-US" sz="1600" i="1" dirty="0">
                            <a:latin typeface="Cambria Math" panose="02040503050406030204" pitchFamily="18" charset="0"/>
                          </a:rPr>
                          <m:t> </m:t>
                        </m:r>
                        <m:r>
                          <a:rPr lang="en-US" sz="1600" i="1" dirty="0">
                            <a:latin typeface="Cambria Math" panose="02040503050406030204" pitchFamily="18" charset="0"/>
                          </a:rPr>
                          <m:t>𝑝</m:t>
                        </m:r>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𝐵</m:t>
                            </m:r>
                          </m:e>
                          <m:sub>
                            <m:r>
                              <a:rPr lang="en-US" sz="1600" i="1" dirty="0">
                                <a:latin typeface="Cambria Math" panose="02040503050406030204" pitchFamily="18" charset="0"/>
                              </a:rPr>
                              <m:t>𝑖</m:t>
                            </m:r>
                          </m:sub>
                        </m:sSub>
                      </m:e>
                    </m:d>
                    <m:r>
                      <a:rPr lang="en-US" sz="1600" i="1" dirty="0">
                        <a:latin typeface="Cambria Math" panose="02040503050406030204" pitchFamily="18" charset="0"/>
                      </a:rPr>
                      <m:t> ∀ </m:t>
                    </m:r>
                    <m:r>
                      <a:rPr lang="en-US" sz="1600" i="1" dirty="0">
                        <a:latin typeface="Cambria Math" panose="02040503050406030204" pitchFamily="18" charset="0"/>
                      </a:rPr>
                      <m:t>𝑝</m:t>
                    </m:r>
                    <m:r>
                      <a:rPr lang="en-US" sz="1600" i="1" dirty="0">
                        <a:latin typeface="Cambria Math" panose="02040503050406030204" pitchFamily="18" charset="0"/>
                      </a:rPr>
                      <m:t> ∈</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𝑃</m:t>
                        </m:r>
                      </m:e>
                      <m:sub>
                        <m:r>
                          <a:rPr lang="en-US" sz="1600" i="1" dirty="0">
                            <a:latin typeface="Cambria Math" panose="02040503050406030204" pitchFamily="18" charset="0"/>
                          </a:rPr>
                          <m:t>𝑖</m:t>
                        </m:r>
                      </m:sub>
                    </m:sSub>
                  </m:oMath>
                </a14:m>
                <a:endParaRPr lang="en-US" sz="1600" dirty="0"/>
              </a:p>
              <a:p>
                <a:pPr marL="285750" indent="-285750">
                  <a:buFont typeface="Arial" panose="020B0604020202020204" pitchFamily="34" charset="0"/>
                  <a:buChar char="•"/>
                </a:pPr>
                <a:r>
                  <a:rPr lang="en-US" sz="1600" dirty="0"/>
                  <a:t>Proportional to distance of point from corresponding local center</a:t>
                </a:r>
              </a:p>
            </p:txBody>
          </p:sp>
        </mc:Choice>
        <mc:Fallback xmlns="">
          <p:sp>
            <p:nvSpPr>
              <p:cNvPr id="4" name="TextBox 3"/>
              <p:cNvSpPr txBox="1">
                <a:spLocks noRot="1" noChangeAspect="1" noMove="1" noResize="1" noEditPoints="1" noAdjustHandles="1" noChangeArrowheads="1" noChangeShapeType="1" noTextEdit="1"/>
              </p:cNvSpPr>
              <p:nvPr/>
            </p:nvSpPr>
            <p:spPr>
              <a:xfrm>
                <a:off x="357052" y="4572000"/>
                <a:ext cx="4983480" cy="830997"/>
              </a:xfrm>
              <a:prstGeom prst="rect">
                <a:avLst/>
              </a:prstGeom>
              <a:blipFill rotWithShape="0">
                <a:blip r:embed="rId7"/>
                <a:stretch>
                  <a:fillRect l="-490" t="-2206" b="-8824"/>
                </a:stretch>
              </a:blipFill>
            </p:spPr>
            <p:txBody>
              <a:bodyPr/>
              <a:lstStyle/>
              <a:p>
                <a:r>
                  <a:rPr lang="en-US">
                    <a:noFill/>
                  </a:rPr>
                  <a:t> </a:t>
                </a:r>
              </a:p>
            </p:txBody>
          </p:sp>
        </mc:Fallback>
      </mc:AlternateContent>
      <p:pic>
        <p:nvPicPr>
          <p:cNvPr id="7" name="Picture 6"/>
          <p:cNvPicPr>
            <a:picLocks noChangeAspect="1"/>
          </p:cNvPicPr>
          <p:nvPr/>
        </p:nvPicPr>
        <p:blipFill>
          <a:blip r:embed="rId8"/>
          <a:stretch>
            <a:fillRect/>
          </a:stretch>
        </p:blipFill>
        <p:spPr>
          <a:xfrm>
            <a:off x="762000" y="1219200"/>
            <a:ext cx="3733800" cy="3106926"/>
          </a:xfrm>
          <a:prstGeom prst="rect">
            <a:avLst/>
          </a:prstGeom>
        </p:spPr>
      </p:pic>
    </p:spTree>
    <p:extLst>
      <p:ext uri="{BB962C8B-B14F-4D97-AF65-F5344CB8AC3E}">
        <p14:creationId xmlns:p14="http://schemas.microsoft.com/office/powerpoint/2010/main" val="3170165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extLst/>
          </p:nvPr>
        </p:nvGraphicFramePr>
        <p:xfrm>
          <a:off x="5715000" y="381000"/>
          <a:ext cx="2971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3" name="Title 1">
            <a:extLst>
              <a:ext uri="{FF2B5EF4-FFF2-40B4-BE49-F238E27FC236}">
                <a16:creationId xmlns:a16="http://schemas.microsoft.com/office/drawing/2014/main" id="{B8B19C9E-FE2A-4922-9222-D0112B977F8F}"/>
              </a:ext>
            </a:extLst>
          </p:cNvPr>
          <p:cNvSpPr>
            <a:spLocks noGrp="1"/>
          </p:cNvSpPr>
          <p:nvPr>
            <p:ph type="title"/>
          </p:nvPr>
        </p:nvSpPr>
        <p:spPr>
          <a:xfrm>
            <a:off x="381000" y="152400"/>
            <a:ext cx="5105400" cy="685800"/>
          </a:xfrm>
        </p:spPr>
        <p:txBody>
          <a:bodyPr>
            <a:noAutofit/>
          </a:bodyPr>
          <a:lstStyle/>
          <a:p>
            <a:r>
              <a:rPr lang="en-US" sz="2800" b="1" dirty="0"/>
              <a:t>Round 2</a:t>
            </a:r>
          </a:p>
        </p:txBody>
      </p:sp>
      <p:sp>
        <p:nvSpPr>
          <p:cNvPr id="195" name="TextBox 194"/>
          <p:cNvSpPr txBox="1"/>
          <p:nvPr/>
        </p:nvSpPr>
        <p:spPr>
          <a:xfrm>
            <a:off x="533399" y="838200"/>
            <a:ext cx="4807133" cy="369332"/>
          </a:xfrm>
          <a:prstGeom prst="rect">
            <a:avLst/>
          </a:prstGeom>
          <a:noFill/>
        </p:spPr>
        <p:txBody>
          <a:bodyPr wrap="square" rtlCol="0">
            <a:spAutoFit/>
          </a:bodyPr>
          <a:lstStyle/>
          <a:p>
            <a:r>
              <a:rPr lang="en-US" b="1" dirty="0"/>
              <a:t>Step 3: </a:t>
            </a:r>
            <a:r>
              <a:rPr lang="en-US" dirty="0"/>
              <a:t>Random sampling of points to coreset</a:t>
            </a:r>
          </a:p>
        </p:txBody>
      </p:sp>
      <mc:AlternateContent xmlns:mc="http://schemas.openxmlformats.org/markup-compatibility/2006" xmlns:a14="http://schemas.microsoft.com/office/drawing/2010/main">
        <mc:Choice Requires="a14">
          <p:sp>
            <p:nvSpPr>
              <p:cNvPr id="4" name="TextBox 3"/>
              <p:cNvSpPr txBox="1"/>
              <p:nvPr/>
            </p:nvSpPr>
            <p:spPr>
              <a:xfrm>
                <a:off x="357052" y="4572000"/>
                <a:ext cx="4983480" cy="1576714"/>
              </a:xfrm>
              <a:prstGeom prst="rect">
                <a:avLst/>
              </a:prstGeom>
              <a:noFill/>
            </p:spPr>
            <p:txBody>
              <a:bodyPr wrap="square" rtlCol="0">
                <a:spAutoFit/>
              </a:bodyPr>
              <a:lstStyle/>
              <a:p>
                <a:pPr marL="285750" indent="-285750">
                  <a:buFont typeface="Arial" panose="020B0604020202020204" pitchFamily="34" charset="0"/>
                  <a:buChar char="•"/>
                </a:pPr>
                <a:r>
                  <a:rPr lang="en-US" sz="1600" dirty="0"/>
                  <a:t>Non-uniform random sample </a:t>
                </a:r>
                <a14:m>
                  <m:oMath xmlns:m="http://schemas.openxmlformats.org/officeDocument/2006/math">
                    <m:r>
                      <a:rPr lang="en-US" sz="1600" i="1" dirty="0">
                        <a:latin typeface="Cambria Math" panose="02040503050406030204" pitchFamily="18" charset="0"/>
                      </a:rPr>
                      <m:t>𝑆</m:t>
                    </m:r>
                    <m:r>
                      <a:rPr lang="en-US" sz="1600" i="1" baseline="-25000" dirty="0">
                        <a:latin typeface="Cambria Math" panose="02040503050406030204" pitchFamily="18" charset="0"/>
                      </a:rPr>
                      <m:t>𝑖</m:t>
                    </m:r>
                  </m:oMath>
                </a14:m>
                <a:r>
                  <a:rPr lang="en-US" sz="1600" dirty="0"/>
                  <a:t> of </a:t>
                </a:r>
                <a14:m>
                  <m:oMath xmlns:m="http://schemas.openxmlformats.org/officeDocument/2006/math">
                    <m:r>
                      <a:rPr lang="en-US" sz="1600" i="1" dirty="0">
                        <a:latin typeface="Cambria Math" panose="02040503050406030204" pitchFamily="18" charset="0"/>
                      </a:rPr>
                      <m:t>𝑡</m:t>
                    </m:r>
                    <m:r>
                      <a:rPr lang="en-US" sz="1600" i="1" baseline="-25000" dirty="0" err="1">
                        <a:latin typeface="Cambria Math" panose="02040503050406030204" pitchFamily="18" charset="0"/>
                      </a:rPr>
                      <m:t>𝑖</m:t>
                    </m:r>
                  </m:oMath>
                </a14:m>
                <a:r>
                  <a:rPr lang="en-US" sz="1600" dirty="0"/>
                  <a:t> points from P</a:t>
                </a:r>
                <a:r>
                  <a:rPr lang="en-US" sz="1600" baseline="-25000" dirty="0"/>
                  <a:t>i</a:t>
                </a:r>
                <a:r>
                  <a:rPr lang="en-US" sz="1600" dirty="0"/>
                  <a:t>, where for every </a:t>
                </a:r>
                <a14:m>
                  <m:oMath xmlns:m="http://schemas.openxmlformats.org/officeDocument/2006/math">
                    <m:r>
                      <a:rPr lang="en-US" sz="1600" i="1" dirty="0">
                        <a:latin typeface="Cambria Math" panose="02040503050406030204" pitchFamily="18" charset="0"/>
                      </a:rPr>
                      <m:t>𝑞</m:t>
                    </m:r>
                    <m:r>
                      <a:rPr lang="en-US" sz="1600" i="1" dirty="0">
                        <a:latin typeface="Cambria Math" panose="02040503050406030204" pitchFamily="18" charset="0"/>
                      </a:rPr>
                      <m:t> ∈ </m:t>
                    </m:r>
                    <m:r>
                      <a:rPr lang="en-US" sz="1600" i="1" dirty="0">
                        <a:latin typeface="Cambria Math" panose="02040503050406030204" pitchFamily="18" charset="0"/>
                      </a:rPr>
                      <m:t>𝑃𝑖</m:t>
                    </m:r>
                  </m:oMath>
                </a14:m>
                <a:r>
                  <a:rPr lang="en-US" sz="1600" dirty="0"/>
                  <a:t>, we have </a:t>
                </a:r>
                <a:endParaRPr lang="en-US" sz="1600" b="0" i="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1600" b="0" i="0"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Pr</m:t>
                      </m:r>
                      <m:d>
                        <m:dPr>
                          <m:begChr m:val="["/>
                          <m:endChr m:val="]"/>
                          <m:ctrlPr>
                            <a:rPr lang="en-US" sz="1600" b="0" i="1" smtClean="0">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q</m:t>
                          </m:r>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p</m:t>
                          </m:r>
                        </m:e>
                      </m:d>
                      <m:r>
                        <a:rPr lang="en-US" sz="1600" b="0" i="0" smtClean="0">
                          <a:latin typeface="Cambria Math" panose="02040503050406030204" pitchFamily="18" charset="0"/>
                          <a:ea typeface="Cambria Math" panose="02040503050406030204" pitchFamily="18" charset="0"/>
                        </a:rPr>
                        <m:t>= </m:t>
                      </m:r>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𝑝</m:t>
                              </m:r>
                            </m:sub>
                          </m:sSub>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i="1">
                                  <a:latin typeface="Cambria Math" panose="02040503050406030204" pitchFamily="18" charset="0"/>
                                  <a:ea typeface="Cambria Math" panose="02040503050406030204" pitchFamily="18" charset="0"/>
                                </a:rPr>
                                <m:t>𝑧</m:t>
                              </m:r>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𝑃</m:t>
                                  </m:r>
                                </m:e>
                                <m:sub>
                                  <m:r>
                                    <a:rPr lang="en-IN" sz="1600" b="0" i="1" smtClean="0">
                                      <a:latin typeface="Cambria Math" panose="02040503050406030204" pitchFamily="18" charset="0"/>
                                      <a:ea typeface="Cambria Math" panose="02040503050406030204" pitchFamily="18" charset="0"/>
                                    </a:rPr>
                                    <m:t>𝑖</m:t>
                                  </m:r>
                                </m:sub>
                              </m:sSub>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𝑧</m:t>
                                  </m:r>
                                </m:sub>
                              </m:sSub>
                            </m:e>
                          </m:nary>
                        </m:den>
                      </m:f>
                    </m:oMath>
                  </m:oMathPara>
                </a14:m>
                <a:endParaRPr lang="en-US" sz="1600" dirty="0"/>
              </a:p>
              <a:p>
                <a:pPr marL="285750" indent="-285750">
                  <a:buFont typeface="Arial" panose="020B0604020202020204" pitchFamily="34" charset="0"/>
                  <a:buChar char="•"/>
                </a:pPr>
                <a:r>
                  <a:rPr lang="en-US" sz="1600" dirty="0"/>
                  <a:t>Weight on q,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𝑞</m:t>
                        </m:r>
                      </m:sub>
                    </m:sSub>
                    <m:r>
                      <a:rPr lang="en-US" sz="1600" i="1">
                        <a:latin typeface="Cambria Math" panose="02040503050406030204" pitchFamily="18" charset="0"/>
                      </a:rPr>
                      <m:t>= </m:t>
                    </m:r>
                    <m:f>
                      <m:fPr>
                        <m:ctrlPr>
                          <a:rPr lang="en-US" sz="1600" i="1">
                            <a:latin typeface="Cambria Math" panose="02040503050406030204" pitchFamily="18" charset="0"/>
                          </a:rPr>
                        </m:ctrlPr>
                      </m:fPr>
                      <m:num>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𝑖</m:t>
                            </m:r>
                          </m:sub>
                          <m:sup/>
                          <m:e>
                            <m:nary>
                              <m:naryPr>
                                <m:chr m:val="∑"/>
                                <m:limLoc m:val="subSup"/>
                                <m:supHide m:val="on"/>
                                <m:ctrlPr>
                                  <a:rPr lang="en-US" sz="1600" i="1">
                                    <a:latin typeface="Cambria Math" panose="02040503050406030204" pitchFamily="18" charset="0"/>
                                  </a:rPr>
                                </m:ctrlPr>
                              </m:naryPr>
                              <m:sub>
                                <m:r>
                                  <m:rPr>
                                    <m:brk m:alnAt="9"/>
                                  </m:rPr>
                                  <a:rPr lang="en-US" sz="1600" i="1">
                                    <a:latin typeface="Cambria Math" panose="02040503050406030204" pitchFamily="18" charset="0"/>
                                  </a:rPr>
                                  <m:t>𝑧</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𝑃</m:t>
                                    </m:r>
                                  </m:e>
                                  <m:sub>
                                    <m:r>
                                      <a:rPr lang="en-US" sz="1600" i="1">
                                        <a:latin typeface="Cambria Math" panose="02040503050406030204" pitchFamily="18" charset="0"/>
                                        <a:ea typeface="Cambria Math" panose="02040503050406030204" pitchFamily="18" charset="0"/>
                                      </a:rPr>
                                      <m:t>𝑖</m:t>
                                    </m:r>
                                  </m:sub>
                                </m:sSub>
                              </m:sub>
                              <m:sup/>
                              <m:e>
                                <m:sSub>
                                  <m:sSubPr>
                                    <m:ctrlPr>
                                      <a:rPr lang="en-US" sz="1600" i="1">
                                        <a:latin typeface="Cambria Math" panose="02040503050406030204" pitchFamily="18" charset="0"/>
                                      </a:rPr>
                                    </m:ctrlPr>
                                  </m:sSubPr>
                                  <m:e>
                                    <m:r>
                                      <a:rPr lang="en-US" sz="1600" i="1">
                                        <a:latin typeface="Cambria Math" panose="02040503050406030204" pitchFamily="18" charset="0"/>
                                      </a:rPr>
                                      <m:t>𝑚</m:t>
                                    </m:r>
                                  </m:e>
                                  <m:sub>
                                    <m:r>
                                      <a:rPr lang="en-US" sz="1600" i="1">
                                        <a:latin typeface="Cambria Math" panose="02040503050406030204" pitchFamily="18" charset="0"/>
                                      </a:rPr>
                                      <m:t>𝑧</m:t>
                                    </m:r>
                                  </m:sub>
                                </m:sSub>
                              </m:e>
                            </m:nary>
                          </m:e>
                        </m:nary>
                      </m:num>
                      <m:den>
                        <m:sSub>
                          <m:sSubPr>
                            <m:ctrlPr>
                              <a:rPr lang="en-US" sz="1600" i="1">
                                <a:latin typeface="Cambria Math" panose="02040503050406030204" pitchFamily="18" charset="0"/>
                              </a:rPr>
                            </m:ctrlPr>
                          </m:sSubPr>
                          <m:e>
                            <m:r>
                              <a:rPr lang="en-US" sz="1600" i="1">
                                <a:latin typeface="Cambria Math" panose="02040503050406030204" pitchFamily="18" charset="0"/>
                              </a:rPr>
                              <m:t>𝑚</m:t>
                            </m:r>
                          </m:e>
                          <m:sub>
                            <m:r>
                              <a:rPr lang="en-US" sz="1600" i="1">
                                <a:latin typeface="Cambria Math" panose="02040503050406030204" pitchFamily="18" charset="0"/>
                              </a:rPr>
                              <m:t>𝑞</m:t>
                            </m:r>
                            <m:r>
                              <a:rPr lang="en-US" sz="1600" i="1">
                                <a:latin typeface="Cambria Math" panose="02040503050406030204" pitchFamily="18" charset="0"/>
                              </a:rPr>
                              <m:t> </m:t>
                            </m:r>
                          </m:sub>
                        </m:sSub>
                        <m:r>
                          <a:rPr lang="en-US" sz="1600" i="1">
                            <a:latin typeface="Cambria Math" panose="02040503050406030204" pitchFamily="18" charset="0"/>
                          </a:rPr>
                          <m:t>𝑡</m:t>
                        </m:r>
                      </m:den>
                    </m:f>
                    <m:r>
                      <a:rPr lang="en-US" sz="1600">
                        <a:latin typeface="Cambria Math" panose="02040503050406030204" pitchFamily="18" charset="0"/>
                      </a:rPr>
                      <m:t> </m:t>
                    </m:r>
                  </m:oMath>
                </a14:m>
                <a:r>
                  <a:rPr lang="en-US" sz="1600" dirty="0"/>
                  <a:t>each </a:t>
                </a:r>
                <a14:m>
                  <m:oMath xmlns:m="http://schemas.openxmlformats.org/officeDocument/2006/math">
                    <m:r>
                      <a:rPr lang="en-US" sz="1600" i="1" dirty="0">
                        <a:latin typeface="Cambria Math" panose="02040503050406030204" pitchFamily="18" charset="0"/>
                      </a:rPr>
                      <m:t>𝑞</m:t>
                    </m:r>
                    <m:r>
                      <a:rPr lang="en-US" sz="1600" i="1" dirty="0">
                        <a:latin typeface="Cambria Math" panose="02040503050406030204" pitchFamily="18" charset="0"/>
                      </a:rPr>
                      <m:t> ∈ </m:t>
                    </m:r>
                    <m:r>
                      <a:rPr lang="en-US" sz="1600" i="1" dirty="0">
                        <a:latin typeface="Cambria Math" panose="02040503050406030204" pitchFamily="18" charset="0"/>
                      </a:rPr>
                      <m:t>𝑆𝑖</m:t>
                    </m:r>
                  </m:oMath>
                </a14:m>
                <a:endParaRPr lang="en-US"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357052" y="4572000"/>
                <a:ext cx="4983480" cy="1576714"/>
              </a:xfrm>
              <a:prstGeom prst="rect">
                <a:avLst/>
              </a:prstGeom>
              <a:blipFill>
                <a:blip r:embed="rId7"/>
                <a:stretch>
                  <a:fillRect l="-490" t="-1158" b="-6178"/>
                </a:stretch>
              </a:blipFill>
            </p:spPr>
            <p:txBody>
              <a:bodyPr/>
              <a:lstStyle/>
              <a:p>
                <a:r>
                  <a:rPr lang="en-IN">
                    <a:noFill/>
                  </a:rPr>
                  <a:t> </a:t>
                </a:r>
              </a:p>
            </p:txBody>
          </p:sp>
        </mc:Fallback>
      </mc:AlternateContent>
      <p:pic>
        <p:nvPicPr>
          <p:cNvPr id="2" name="Picture 1"/>
          <p:cNvPicPr>
            <a:picLocks noChangeAspect="1"/>
          </p:cNvPicPr>
          <p:nvPr/>
        </p:nvPicPr>
        <p:blipFill>
          <a:blip r:embed="rId8"/>
          <a:stretch>
            <a:fillRect/>
          </a:stretch>
        </p:blipFill>
        <p:spPr>
          <a:xfrm>
            <a:off x="515982" y="1207532"/>
            <a:ext cx="4106803" cy="3095625"/>
          </a:xfrm>
          <a:prstGeom prst="rect">
            <a:avLst/>
          </a:prstGeom>
        </p:spPr>
      </p:pic>
    </p:spTree>
    <p:extLst>
      <p:ext uri="{BB962C8B-B14F-4D97-AF65-F5344CB8AC3E}">
        <p14:creationId xmlns:p14="http://schemas.microsoft.com/office/powerpoint/2010/main" val="2315103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extLst/>
          </p:nvPr>
        </p:nvGraphicFramePr>
        <p:xfrm>
          <a:off x="5715000" y="381000"/>
          <a:ext cx="2971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3" name="Title 1">
            <a:extLst>
              <a:ext uri="{FF2B5EF4-FFF2-40B4-BE49-F238E27FC236}">
                <a16:creationId xmlns:a16="http://schemas.microsoft.com/office/drawing/2014/main" id="{B8B19C9E-FE2A-4922-9222-D0112B977F8F}"/>
              </a:ext>
            </a:extLst>
          </p:cNvPr>
          <p:cNvSpPr>
            <a:spLocks noGrp="1"/>
          </p:cNvSpPr>
          <p:nvPr>
            <p:ph type="title"/>
          </p:nvPr>
        </p:nvSpPr>
        <p:spPr>
          <a:xfrm>
            <a:off x="381000" y="152400"/>
            <a:ext cx="5105400" cy="685800"/>
          </a:xfrm>
        </p:spPr>
        <p:txBody>
          <a:bodyPr>
            <a:noAutofit/>
          </a:bodyPr>
          <a:lstStyle/>
          <a:p>
            <a:r>
              <a:rPr lang="en-US" sz="2800" b="1" dirty="0"/>
              <a:t>Round 2</a:t>
            </a:r>
          </a:p>
        </p:txBody>
      </p:sp>
      <p:sp>
        <p:nvSpPr>
          <p:cNvPr id="195" name="TextBox 194"/>
          <p:cNvSpPr txBox="1"/>
          <p:nvPr/>
        </p:nvSpPr>
        <p:spPr>
          <a:xfrm>
            <a:off x="533399" y="838200"/>
            <a:ext cx="3962401" cy="369332"/>
          </a:xfrm>
          <a:prstGeom prst="rect">
            <a:avLst/>
          </a:prstGeom>
          <a:noFill/>
        </p:spPr>
        <p:txBody>
          <a:bodyPr wrap="square" rtlCol="0">
            <a:spAutoFit/>
          </a:bodyPr>
          <a:lstStyle/>
          <a:p>
            <a:r>
              <a:rPr lang="en-US" b="1" dirty="0"/>
              <a:t>Step 4: </a:t>
            </a:r>
            <a:r>
              <a:rPr lang="en-US" dirty="0"/>
              <a:t>Including local centers to coreset</a:t>
            </a:r>
          </a:p>
        </p:txBody>
      </p:sp>
      <mc:AlternateContent xmlns:mc="http://schemas.openxmlformats.org/markup-compatibility/2006" xmlns:a14="http://schemas.microsoft.com/office/drawing/2010/main">
        <mc:Choice Requires="a14">
          <p:sp>
            <p:nvSpPr>
              <p:cNvPr id="4" name="TextBox 3"/>
              <p:cNvSpPr txBox="1"/>
              <p:nvPr/>
            </p:nvSpPr>
            <p:spPr>
              <a:xfrm>
                <a:off x="357052" y="4724400"/>
                <a:ext cx="4983480" cy="860620"/>
              </a:xfrm>
              <a:prstGeom prst="rect">
                <a:avLst/>
              </a:prstGeom>
              <a:noFill/>
            </p:spPr>
            <p:txBody>
              <a:bodyPr wrap="square" rtlCol="0">
                <a:spAutoFit/>
              </a:bodyPr>
              <a:lstStyle/>
              <a:p>
                <a:pPr marL="285750" indent="-285750">
                  <a:buFont typeface="Arial" panose="020B0604020202020204" pitchFamily="34" charset="0"/>
                  <a:buChar char="•"/>
                </a:pPr>
                <a:r>
                  <a:rPr lang="en-US" sz="1600" dirty="0"/>
                  <a:t>Local k-centers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𝐵</m:t>
                        </m:r>
                      </m:e>
                      <m:sub>
                        <m:r>
                          <a:rPr lang="en-US" sz="1600" i="1">
                            <a:latin typeface="Cambria Math" panose="02040503050406030204" pitchFamily="18" charset="0"/>
                          </a:rPr>
                          <m:t>𝑖</m:t>
                        </m:r>
                      </m:sub>
                    </m:sSub>
                  </m:oMath>
                </a14:m>
                <a:r>
                  <a:rPr lang="en-US" sz="1600" dirty="0"/>
                  <a:t>) are included to the coreset</a:t>
                </a:r>
              </a:p>
              <a:p>
                <a:pPr marL="285750" indent="-285750">
                  <a:buFont typeface="Arial" panose="020B0604020202020204" pitchFamily="34" charset="0"/>
                  <a:buChar char="•"/>
                </a:pPr>
                <a:r>
                  <a:rPr lang="en-US" sz="1600" dirty="0"/>
                  <a:t>Weight on b,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𝑏</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𝑏</m:t>
                            </m:r>
                          </m:sub>
                        </m:sSub>
                      </m:e>
                    </m:d>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𝑘</m:t>
                        </m:r>
                        <m:r>
                          <a:rPr lang="en-US" sz="1600" i="1">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𝑃</m:t>
                            </m:r>
                          </m:e>
                          <m:sub>
                            <m:r>
                              <a:rPr lang="en-US" sz="1600" i="1">
                                <a:latin typeface="Cambria Math" panose="02040503050406030204" pitchFamily="18" charset="0"/>
                                <a:ea typeface="Cambria Math" panose="02040503050406030204" pitchFamily="18" charset="0"/>
                              </a:rPr>
                              <m:t>𝑏</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𝑆</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𝑘</m:t>
                            </m:r>
                          </m:sub>
                        </m:sSub>
                      </m:e>
                    </m:nary>
                  </m:oMath>
                </a14:m>
                <a:r>
                  <a:rPr lang="en-US" sz="1600" dirty="0"/>
                  <a:t>, where </a:t>
                </a:r>
              </a:p>
              <a:p>
                <a:r>
                  <a:rPr lang="en-US" sz="1600" dirty="0"/>
                  <a:t>       </a:t>
                </a:r>
                <a14:m>
                  <m:oMath xmlns:m="http://schemas.openxmlformats.org/officeDocument/2006/math">
                    <m:r>
                      <a:rPr lang="en-US" sz="1600" i="1" dirty="0">
                        <a:latin typeface="Cambria Math" panose="02040503050406030204" pitchFamily="18" charset="0"/>
                      </a:rPr>
                      <m:t>𝑃</m:t>
                    </m:r>
                    <m:r>
                      <a:rPr lang="en-US" sz="1600" i="1" baseline="-25000" dirty="0" err="1">
                        <a:latin typeface="Cambria Math" panose="02040503050406030204" pitchFamily="18" charset="0"/>
                      </a:rPr>
                      <m:t>𝑏</m:t>
                    </m:r>
                    <m:r>
                      <a:rPr lang="en-US" sz="1600" i="1" dirty="0">
                        <a:latin typeface="Cambria Math" panose="02040503050406030204" pitchFamily="18" charset="0"/>
                      </a:rPr>
                      <m:t> = { </m:t>
                    </m:r>
                    <m:r>
                      <a:rPr lang="en-US" sz="1600" b="0" i="1" dirty="0" smtClean="0">
                        <a:latin typeface="Cambria Math" panose="02040503050406030204" pitchFamily="18" charset="0"/>
                      </a:rPr>
                      <m:t>𝑝</m:t>
                    </m:r>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𝑃</m:t>
                        </m:r>
                      </m:e>
                      <m:sub>
                        <m:r>
                          <a:rPr lang="en-US" sz="1600" i="1" dirty="0">
                            <a:latin typeface="Cambria Math" panose="02040503050406030204" pitchFamily="18" charset="0"/>
                          </a:rPr>
                          <m:t>𝑖</m:t>
                        </m:r>
                      </m:sub>
                    </m:sSub>
                    <m:r>
                      <a:rPr lang="en-US" sz="1600" i="1" dirty="0">
                        <a:latin typeface="Cambria Math" panose="02040503050406030204" pitchFamily="18" charset="0"/>
                      </a:rPr>
                      <m:t>: </m:t>
                    </m:r>
                    <m:r>
                      <a:rPr lang="en-US" sz="1600" i="1" dirty="0">
                        <a:latin typeface="Cambria Math" panose="02040503050406030204" pitchFamily="18" charset="0"/>
                      </a:rPr>
                      <m:t>𝑑</m:t>
                    </m:r>
                    <m:r>
                      <a:rPr lang="en-US" sz="1600" i="1" dirty="0">
                        <a:latin typeface="Cambria Math" panose="02040503050406030204" pitchFamily="18" charset="0"/>
                      </a:rPr>
                      <m:t>( </m:t>
                    </m:r>
                    <m:r>
                      <a:rPr lang="en-US" sz="1600" i="1" dirty="0">
                        <a:latin typeface="Cambria Math" panose="02040503050406030204" pitchFamily="18" charset="0"/>
                      </a:rPr>
                      <m:t>𝑝</m:t>
                    </m:r>
                    <m:r>
                      <a:rPr lang="en-US" sz="1600" i="1" dirty="0">
                        <a:latin typeface="Cambria Math" panose="02040503050406030204" pitchFamily="18" charset="0"/>
                      </a:rPr>
                      <m:t>, </m:t>
                    </m:r>
                    <m:r>
                      <a:rPr lang="en-US" sz="1600" i="1" dirty="0">
                        <a:latin typeface="Cambria Math" panose="02040503050406030204" pitchFamily="18" charset="0"/>
                      </a:rPr>
                      <m:t>𝑏</m:t>
                    </m:r>
                    <m:r>
                      <a:rPr lang="en-US" sz="1600" i="1" dirty="0">
                        <a:latin typeface="Cambria Math" panose="02040503050406030204" pitchFamily="18" charset="0"/>
                      </a:rPr>
                      <m:t> ) = </m:t>
                    </m:r>
                    <m:r>
                      <a:rPr lang="en-US" sz="1600" i="1" dirty="0">
                        <a:latin typeface="Cambria Math" panose="02040503050406030204" pitchFamily="18" charset="0"/>
                      </a:rPr>
                      <m:t>𝑑</m:t>
                    </m:r>
                    <m:r>
                      <a:rPr lang="en-US" sz="1600" i="1" dirty="0">
                        <a:latin typeface="Cambria Math" panose="02040503050406030204" pitchFamily="18" charset="0"/>
                      </a:rPr>
                      <m:t>( </m:t>
                    </m:r>
                    <m:r>
                      <a:rPr lang="en-US" sz="1600" i="1" dirty="0">
                        <a:latin typeface="Cambria Math" panose="02040503050406030204" pitchFamily="18" charset="0"/>
                      </a:rPr>
                      <m:t>𝑝</m:t>
                    </m:r>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𝐵</m:t>
                        </m:r>
                      </m:e>
                      <m:sub>
                        <m:r>
                          <a:rPr lang="en-US" sz="1600" i="1" dirty="0">
                            <a:latin typeface="Cambria Math" panose="02040503050406030204" pitchFamily="18" charset="0"/>
                          </a:rPr>
                          <m:t>𝑖</m:t>
                        </m:r>
                      </m:sub>
                    </m:sSub>
                    <m:r>
                      <a:rPr lang="en-US" sz="1600" i="1" dirty="0">
                        <a:latin typeface="Cambria Math" panose="02040503050406030204" pitchFamily="18" charset="0"/>
                      </a:rPr>
                      <m:t>) } </m:t>
                    </m:r>
                  </m:oMath>
                </a14:m>
                <a:endParaRPr lang="en-US"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357052" y="4724400"/>
                <a:ext cx="4983480" cy="860620"/>
              </a:xfrm>
              <a:prstGeom prst="rect">
                <a:avLst/>
              </a:prstGeom>
              <a:blipFill rotWithShape="0">
                <a:blip r:embed="rId7"/>
                <a:stretch>
                  <a:fillRect l="-490" t="-14184" b="-35461"/>
                </a:stretch>
              </a:blipFill>
            </p:spPr>
            <p:txBody>
              <a:bodyPr/>
              <a:lstStyle/>
              <a:p>
                <a:r>
                  <a:rPr lang="en-US">
                    <a:noFill/>
                  </a:rPr>
                  <a:t> </a:t>
                </a:r>
              </a:p>
            </p:txBody>
          </p:sp>
        </mc:Fallback>
      </mc:AlternateContent>
      <p:pic>
        <p:nvPicPr>
          <p:cNvPr id="3" name="Picture 2"/>
          <p:cNvPicPr>
            <a:picLocks noChangeAspect="1"/>
          </p:cNvPicPr>
          <p:nvPr/>
        </p:nvPicPr>
        <p:blipFill>
          <a:blip r:embed="rId8"/>
          <a:stretch>
            <a:fillRect/>
          </a:stretch>
        </p:blipFill>
        <p:spPr>
          <a:xfrm>
            <a:off x="228600" y="1295400"/>
            <a:ext cx="2438399" cy="1946167"/>
          </a:xfrm>
          <a:prstGeom prst="rect">
            <a:avLst/>
          </a:prstGeom>
        </p:spPr>
      </p:pic>
      <p:pic>
        <p:nvPicPr>
          <p:cNvPr id="7" name="Picture 6"/>
          <p:cNvPicPr>
            <a:picLocks noChangeAspect="1"/>
          </p:cNvPicPr>
          <p:nvPr/>
        </p:nvPicPr>
        <p:blipFill>
          <a:blip r:embed="rId9"/>
          <a:stretch>
            <a:fillRect/>
          </a:stretch>
        </p:blipFill>
        <p:spPr>
          <a:xfrm>
            <a:off x="2615422" y="2549716"/>
            <a:ext cx="2538862" cy="2022284"/>
          </a:xfrm>
          <a:prstGeom prst="rect">
            <a:avLst/>
          </a:prstGeom>
        </p:spPr>
      </p:pic>
    </p:spTree>
    <p:extLst>
      <p:ext uri="{BB962C8B-B14F-4D97-AF65-F5344CB8AC3E}">
        <p14:creationId xmlns:p14="http://schemas.microsoft.com/office/powerpoint/2010/main" val="1099053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half" idx="2"/>
            <p:extLst/>
          </p:nvPr>
        </p:nvGraphicFramePr>
        <p:xfrm>
          <a:off x="5715000" y="381000"/>
          <a:ext cx="29718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B8B19C9E-FE2A-4922-9222-D0112B977F8F}"/>
              </a:ext>
            </a:extLst>
          </p:cNvPr>
          <p:cNvSpPr txBox="1">
            <a:spLocks/>
          </p:cNvSpPr>
          <p:nvPr/>
        </p:nvSpPr>
        <p:spPr>
          <a:xfrm>
            <a:off x="381000" y="152400"/>
            <a:ext cx="5105400" cy="6858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800" b="1" dirty="0"/>
              <a:t>Distributed coreset construction</a:t>
            </a:r>
          </a:p>
        </p:txBody>
      </p:sp>
      <p:pic>
        <p:nvPicPr>
          <p:cNvPr id="10" name="Picture 9"/>
          <p:cNvPicPr>
            <a:picLocks noChangeAspect="1"/>
          </p:cNvPicPr>
          <p:nvPr/>
        </p:nvPicPr>
        <p:blipFill>
          <a:blip r:embed="rId7"/>
          <a:stretch>
            <a:fillRect/>
          </a:stretch>
        </p:blipFill>
        <p:spPr>
          <a:xfrm>
            <a:off x="1436914" y="1207532"/>
            <a:ext cx="2819400" cy="2346045"/>
          </a:xfrm>
          <a:prstGeom prst="rect">
            <a:avLst/>
          </a:prstGeom>
        </p:spPr>
      </p:pic>
      <p:sp>
        <p:nvSpPr>
          <p:cNvPr id="11" name="TextBox 10"/>
          <p:cNvSpPr txBox="1"/>
          <p:nvPr/>
        </p:nvSpPr>
        <p:spPr>
          <a:xfrm>
            <a:off x="533399" y="838200"/>
            <a:ext cx="4648201" cy="369332"/>
          </a:xfrm>
          <a:prstGeom prst="rect">
            <a:avLst/>
          </a:prstGeom>
          <a:noFill/>
        </p:spPr>
        <p:txBody>
          <a:bodyPr wrap="square" rtlCol="0">
            <a:spAutoFit/>
          </a:bodyPr>
          <a:lstStyle/>
          <a:p>
            <a:r>
              <a:rPr lang="en-US" b="1" dirty="0"/>
              <a:t>Input:</a:t>
            </a:r>
            <a:r>
              <a:rPr lang="en-US" dirty="0"/>
              <a:t> Data (distributed across different nodes)</a:t>
            </a:r>
          </a:p>
        </p:txBody>
      </p:sp>
      <p:sp>
        <p:nvSpPr>
          <p:cNvPr id="12" name="TextBox 11"/>
          <p:cNvSpPr txBox="1"/>
          <p:nvPr/>
        </p:nvSpPr>
        <p:spPr>
          <a:xfrm>
            <a:off x="533400" y="3553577"/>
            <a:ext cx="4724400" cy="369332"/>
          </a:xfrm>
          <a:prstGeom prst="rect">
            <a:avLst/>
          </a:prstGeom>
          <a:noFill/>
        </p:spPr>
        <p:txBody>
          <a:bodyPr wrap="square" rtlCol="0">
            <a:spAutoFit/>
          </a:bodyPr>
          <a:lstStyle/>
          <a:p>
            <a:r>
              <a:rPr lang="en-US" b="1" dirty="0"/>
              <a:t>Output:</a:t>
            </a:r>
            <a:r>
              <a:rPr lang="en-US" dirty="0"/>
              <a:t> Weighted Coreset </a:t>
            </a:r>
          </a:p>
        </p:txBody>
      </p:sp>
      <p:pic>
        <p:nvPicPr>
          <p:cNvPr id="5" name="Picture 4"/>
          <p:cNvPicPr>
            <a:picLocks noChangeAspect="1"/>
          </p:cNvPicPr>
          <p:nvPr/>
        </p:nvPicPr>
        <p:blipFill>
          <a:blip r:embed="rId8"/>
          <a:stretch>
            <a:fillRect/>
          </a:stretch>
        </p:blipFill>
        <p:spPr>
          <a:xfrm>
            <a:off x="1493698" y="4087532"/>
            <a:ext cx="2705832" cy="2181422"/>
          </a:xfrm>
          <a:prstGeom prst="rect">
            <a:avLst/>
          </a:prstGeom>
        </p:spPr>
      </p:pic>
    </p:spTree>
    <p:extLst>
      <p:ext uri="{BB962C8B-B14F-4D97-AF65-F5344CB8AC3E}">
        <p14:creationId xmlns:p14="http://schemas.microsoft.com/office/powerpoint/2010/main" val="685696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533400"/>
                <a:ext cx="8229600" cy="5334000"/>
              </a:xfrm>
            </p:spPr>
            <p:txBody>
              <a:bodyPr>
                <a:normAutofit/>
              </a:bodyPr>
              <a:lstStyle/>
              <a:p>
                <a:pPr marL="0" indent="0">
                  <a:buNone/>
                </a:pPr>
                <a:r>
                  <a:rPr lang="en-US" sz="2400" u="sng" dirty="0"/>
                  <a:t>Objective:</a:t>
                </a:r>
                <a:r>
                  <a:rPr lang="en-US" sz="2000" b="1" u="sng" dirty="0"/>
                  <a:t> </a:t>
                </a:r>
                <a:endParaRPr lang="en-US" sz="2000" u="sng" dirty="0"/>
              </a:p>
              <a:p>
                <a:r>
                  <a:rPr lang="en-US" sz="2000" dirty="0"/>
                  <a:t>Reduce the total communication cost</a:t>
                </a:r>
              </a:p>
              <a:p>
                <a:r>
                  <a:rPr lang="en-US" sz="2000" dirty="0"/>
                  <a:t>Preserve the theoretical guarantees for approximate clustering cost</a:t>
                </a:r>
              </a:p>
              <a:p>
                <a:pPr marL="0" indent="0">
                  <a:buNone/>
                </a:pPr>
                <a:endParaRPr lang="en-US" sz="2000" b="1" dirty="0"/>
              </a:p>
              <a:p>
                <a:pPr marL="0" indent="0">
                  <a:buNone/>
                </a:pPr>
                <a:r>
                  <a:rPr lang="en-US" sz="2400" b="1" dirty="0"/>
                  <a:t>Theorem 1:</a:t>
                </a:r>
              </a:p>
              <a:p>
                <a:pPr marL="0" indent="0">
                  <a:buNone/>
                </a:pPr>
                <a:r>
                  <a:rPr lang="en-US" sz="2000" dirty="0"/>
                  <a:t>There exists an algorithm that with probability at least  </a:t>
                </a:r>
                <a14:m>
                  <m:oMath xmlns:m="http://schemas.openxmlformats.org/officeDocument/2006/math">
                    <m:r>
                      <a:rPr lang="en-US" sz="2000" b="0" i="1" smtClean="0">
                        <a:latin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𝛿</m:t>
                    </m:r>
                  </m:oMath>
                </a14:m>
                <a:r>
                  <a:rPr lang="en-US" sz="2000" dirty="0"/>
                  <a:t>, the output is an  ϵ-coreset for the global dataset. The communication cost is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𝑚𝑛</m:t>
                        </m:r>
                      </m:e>
                    </m:d>
                    <m:r>
                      <a:rPr lang="en-US" sz="2000" b="0" i="1" smtClean="0">
                        <a:latin typeface="Cambria Math" panose="02040503050406030204" pitchFamily="18" charset="0"/>
                      </a:rPr>
                      <m:t> </m:t>
                    </m:r>
                  </m:oMath>
                </a14:m>
                <a:r>
                  <a:rPr lang="en-US" sz="2000" dirty="0"/>
                  <a:t>and the number of points in the coresets (</a:t>
                </a:r>
                <a:r>
                  <a:rPr lang="en-US" sz="2000" i="1" dirty="0"/>
                  <a:t>coreset size</a:t>
                </a:r>
                <a:r>
                  <a:rPr lang="en-US" sz="2000" dirty="0"/>
                  <a:t>)</a:t>
                </a:r>
                <a:r>
                  <a:rPr lang="en-US" sz="2000" i="1" dirty="0"/>
                  <a:t> </a:t>
                </a:r>
                <a:r>
                  <a:rPr lang="en-US" sz="2000" dirty="0"/>
                  <a:t>are:</a:t>
                </a:r>
              </a:p>
              <a:p>
                <a:r>
                  <a:rPr lang="en-US" sz="2000" b="1" dirty="0"/>
                  <a:t>k- means:</a:t>
                </a:r>
                <a:r>
                  <a:rPr lang="en-US" sz="2000" dirty="0"/>
                  <a:t>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𝜖</m:t>
                                </m:r>
                              </m:e>
                              <m:sup>
                                <m:r>
                                  <a:rPr lang="en-US" sz="2000" b="0" i="1" smtClean="0">
                                    <a:latin typeface="Cambria Math" panose="02040503050406030204" pitchFamily="18" charset="0"/>
                                  </a:rPr>
                                  <m:t>4</m:t>
                                </m:r>
                              </m:sup>
                            </m:sSup>
                          </m:den>
                        </m:f>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𝑘𝑑</m:t>
                            </m:r>
                            <m:r>
                              <a:rPr lang="en-US" sz="2000" b="0" i="1" smtClean="0">
                                <a:latin typeface="Cambria Math" panose="02040503050406030204" pitchFamily="18" charset="0"/>
                              </a:rPr>
                              <m:t>+</m:t>
                            </m:r>
                            <m:r>
                              <a:rPr lang="en-US" sz="2000" b="0" i="1" smtClean="0">
                                <a:latin typeface="Cambria Math" panose="02040503050406030204" pitchFamily="18" charset="0"/>
                              </a:rPr>
                              <m:t>𝑙𝑜𝑔</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𝛿</m:t>
                                    </m:r>
                                  </m:den>
                                </m:f>
                              </m:e>
                            </m:d>
                          </m:e>
                        </m:d>
                        <m:r>
                          <a:rPr lang="en-US" sz="2000" b="0" i="1" smtClean="0">
                            <a:latin typeface="Cambria Math" panose="02040503050406030204" pitchFamily="18" charset="0"/>
                          </a:rPr>
                          <m:t>+</m:t>
                        </m:r>
                        <m:r>
                          <a:rPr lang="en-US" sz="2000" b="0" i="1" smtClean="0">
                            <a:latin typeface="Cambria Math" panose="02040503050406030204" pitchFamily="18" charset="0"/>
                          </a:rPr>
                          <m:t>𝑛𝑘</m:t>
                        </m:r>
                        <m:r>
                          <a:rPr lang="en-US" sz="2000" b="0" i="1" smtClean="0">
                            <a:latin typeface="Cambria Math" panose="02040503050406030204" pitchFamily="18" charset="0"/>
                          </a:rPr>
                          <m:t> </m:t>
                        </m:r>
                        <m:r>
                          <a:rPr lang="en-US" sz="2000" i="1">
                            <a:latin typeface="Cambria Math" panose="02040503050406030204" pitchFamily="18" charset="0"/>
                          </a:rPr>
                          <m:t>𝑙𝑜𝑔</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𝑛𝑘</m:t>
                                </m:r>
                              </m:num>
                              <m:den>
                                <m:r>
                                  <a:rPr lang="en-US" sz="2000" i="1">
                                    <a:latin typeface="Cambria Math" panose="02040503050406030204" pitchFamily="18" charset="0"/>
                                    <a:ea typeface="Cambria Math" panose="02040503050406030204" pitchFamily="18" charset="0"/>
                                  </a:rPr>
                                  <m:t>𝛿</m:t>
                                </m:r>
                              </m:den>
                            </m:f>
                          </m:e>
                        </m:d>
                      </m:e>
                    </m:d>
                  </m:oMath>
                </a14:m>
                <a:endParaRPr lang="en-US" sz="2000" dirty="0"/>
              </a:p>
              <a:p>
                <a:r>
                  <a:rPr lang="en-US" sz="2000" b="1" dirty="0"/>
                  <a:t>k-medians:  </a:t>
                </a:r>
                <a:r>
                  <a:rPr lang="en-US" sz="2000" dirty="0"/>
                  <a:t> </a:t>
                </a:r>
                <a14:m>
                  <m:oMath xmlns:m="http://schemas.openxmlformats.org/officeDocument/2006/math">
                    <m:r>
                      <a:rPr lang="en-US" sz="2000" i="1">
                        <a:latin typeface="Cambria Math" panose="02040503050406030204" pitchFamily="18" charset="0"/>
                      </a:rPr>
                      <m:t>𝑂</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m:t>
                            </m:r>
                          </m:num>
                          <m:den>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𝜖</m:t>
                                </m:r>
                              </m:e>
                              <m:sup>
                                <m:r>
                                  <a:rPr lang="en-US" sz="2000" b="0" i="1" smtClean="0">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𝑘𝑑</m:t>
                            </m:r>
                            <m:r>
                              <a:rPr lang="en-US" sz="2000" i="1">
                                <a:latin typeface="Cambria Math" panose="02040503050406030204" pitchFamily="18" charset="0"/>
                              </a:rPr>
                              <m:t>+</m:t>
                            </m:r>
                            <m:r>
                              <a:rPr lang="en-US" sz="2000" i="1">
                                <a:latin typeface="Cambria Math" panose="02040503050406030204" pitchFamily="18" charset="0"/>
                              </a:rPr>
                              <m:t>𝑙𝑜𝑔</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𝛿</m:t>
                                    </m:r>
                                  </m:den>
                                </m:f>
                              </m:e>
                            </m:d>
                          </m:e>
                        </m:d>
                        <m:r>
                          <a:rPr lang="en-US" sz="2000" i="1">
                            <a:latin typeface="Cambria Math" panose="02040503050406030204" pitchFamily="18" charset="0"/>
                          </a:rPr>
                          <m:t>+</m:t>
                        </m:r>
                        <m:r>
                          <a:rPr lang="en-US" sz="2000" b="0" i="1" smtClean="0">
                            <a:latin typeface="Cambria Math" panose="02040503050406030204" pitchFamily="18" charset="0"/>
                          </a:rPr>
                          <m:t>𝑛𝑘</m:t>
                        </m:r>
                      </m:e>
                    </m:d>
                  </m:oMath>
                </a14:m>
                <a:br>
                  <a:rPr lang="en-US" sz="2000" dirty="0"/>
                </a:br>
                <a:endParaRPr lang="en-US" sz="2000" b="1" dirty="0"/>
              </a:p>
              <a:p>
                <a:pPr marL="0" indent="0">
                  <a:buNone/>
                </a:pPr>
                <a:endParaRPr lang="en-US" sz="20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533400"/>
                <a:ext cx="8229600" cy="5334000"/>
              </a:xfrm>
              <a:blipFill rotWithShape="0">
                <a:blip r:embed="rId2"/>
                <a:stretch>
                  <a:fillRect l="-1111" t="-914"/>
                </a:stretch>
              </a:blipFill>
            </p:spPr>
            <p:txBody>
              <a:bodyPr/>
              <a:lstStyle/>
              <a:p>
                <a:r>
                  <a:rPr lang="en-US">
                    <a:noFill/>
                  </a:rPr>
                  <a:t> </a:t>
                </a:r>
              </a:p>
            </p:txBody>
          </p:sp>
        </mc:Fallback>
      </mc:AlternateContent>
      <p:sp>
        <p:nvSpPr>
          <p:cNvPr id="4" name="Rectangle 3"/>
          <p:cNvSpPr/>
          <p:nvPr/>
        </p:nvSpPr>
        <p:spPr>
          <a:xfrm>
            <a:off x="838200" y="1371600"/>
            <a:ext cx="7162800" cy="381000"/>
          </a:xfrm>
          <a:prstGeom prst="rect">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08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776"/>
            <a:ext cx="8229600" cy="1143000"/>
          </a:xfrm>
        </p:spPr>
        <p:txBody>
          <a:bodyPr>
            <a:normAutofit/>
          </a:bodyPr>
          <a:lstStyle/>
          <a:p>
            <a:r>
              <a:rPr lang="en-US" sz="3600" b="1" dirty="0"/>
              <a:t>Key Parameters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73776"/>
                <a:ext cx="8229600" cy="4493623"/>
              </a:xfrm>
            </p:spPr>
            <p:txBody>
              <a:bodyPr>
                <a:normAutofit/>
              </a:bodyPr>
              <a:lstStyle/>
              <a:p>
                <a:r>
                  <a:rPr lang="en-US" sz="2000" b="1" dirty="0"/>
                  <a:t>Sampling Probability: </a:t>
                </a:r>
                <a:r>
                  <a:rPr lang="en-US" sz="2000" dirty="0"/>
                  <a:t>Probability with which data points are chosen to be candidates for coresets</a:t>
                </a:r>
              </a:p>
              <a:p>
                <a:pPr marL="0" indent="0" algn="ctr">
                  <a:buNone/>
                </a:pPr>
                <a:r>
                  <a:rPr lang="en-US" sz="2000" dirty="0"/>
                  <a:t> </a:t>
                </a: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𝑝</m:t>
                            </m:r>
                          </m:e>
                        </m:d>
                      </m:e>
                    </m:func>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𝑝</m:t>
                            </m:r>
                          </m:sub>
                        </m:sSub>
                      </m:num>
                      <m:den>
                        <m:nary>
                          <m:naryPr>
                            <m:chr m:val="∑"/>
                            <m:limLoc m:val="subSup"/>
                            <m:supHide m:val="on"/>
                            <m:ctrlPr>
                              <a:rPr lang="en-US" sz="2000" i="1">
                                <a:latin typeface="Cambria Math" panose="02040503050406030204" pitchFamily="18" charset="0"/>
                              </a:rPr>
                            </m:ctrlPr>
                          </m:naryPr>
                          <m:sub>
                            <m:r>
                              <m:rPr>
                                <m:brk m:alnAt="9"/>
                              </m:rPr>
                              <a:rPr lang="en-US" sz="2000" i="1">
                                <a:latin typeface="Cambria Math" panose="02040503050406030204" pitchFamily="18" charset="0"/>
                              </a:rPr>
                              <m:t>𝑧</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𝑧</m:t>
                                </m:r>
                              </m:sub>
                            </m:sSub>
                          </m:e>
                        </m:nary>
                      </m:den>
                    </m:f>
                    <m:r>
                      <a:rPr lang="en-US" sz="2000" i="1">
                        <a:latin typeface="Cambria Math" panose="02040503050406030204" pitchFamily="18" charset="0"/>
                      </a:rPr>
                      <m:t> </m:t>
                    </m:r>
                    <m:r>
                      <a:rPr lang="en-US" sz="2000">
                        <a:latin typeface="Cambria Math" panose="02040503050406030204" pitchFamily="18" charset="0"/>
                      </a:rPr>
                      <m:t> </m:t>
                    </m:r>
                  </m:oMath>
                </a14:m>
                <a:endParaRPr lang="en-US" sz="2000" dirty="0"/>
              </a:p>
              <a:p>
                <a:r>
                  <a:rPr lang="en-US" sz="2000" b="1" dirty="0"/>
                  <a:t>Weights on coreset points: </a:t>
                </a:r>
                <a:r>
                  <a:rPr lang="en-US" sz="2000" dirty="0"/>
                  <a:t>The weights on coreset points are:</a:t>
                </a:r>
              </a:p>
              <a:p>
                <a:pPr marL="0" indent="0" algn="ctr">
                  <a:buNone/>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𝑞</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𝑖</m:t>
                            </m:r>
                          </m:sub>
                          <m:sup/>
                          <m:e>
                            <m:nary>
                              <m:naryPr>
                                <m:chr m:val="∑"/>
                                <m:limLoc m:val="subSup"/>
                                <m:supHide m:val="on"/>
                                <m:ctrlPr>
                                  <a:rPr lang="en-US" sz="1800" b="0" i="1" smtClean="0">
                                    <a:latin typeface="Cambria Math" panose="02040503050406030204" pitchFamily="18" charset="0"/>
                                  </a:rPr>
                                </m:ctrlPr>
                              </m:naryPr>
                              <m:sub>
                                <m:r>
                                  <m:rPr>
                                    <m:brk m:alnAt="9"/>
                                  </m:rPr>
                                  <a:rPr lang="en-US" sz="1800" b="0" i="1" smtClean="0">
                                    <a:latin typeface="Cambria Math" panose="02040503050406030204" pitchFamily="18" charset="0"/>
                                  </a:rPr>
                                  <m:t>𝑧</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𝑃</m:t>
                                    </m:r>
                                  </m:e>
                                  <m:sub>
                                    <m:r>
                                      <a:rPr lang="en-US" sz="1800" b="0" i="1" smtClean="0">
                                        <a:latin typeface="Cambria Math" panose="02040503050406030204" pitchFamily="18" charset="0"/>
                                        <a:ea typeface="Cambria Math" panose="02040503050406030204" pitchFamily="18" charset="0"/>
                                      </a:rPr>
                                      <m:t>𝑖</m:t>
                                    </m:r>
                                  </m:sub>
                                </m:sSub>
                              </m:sub>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𝑧</m:t>
                                    </m:r>
                                  </m:sub>
                                </m:sSub>
                              </m:e>
                            </m:nary>
                          </m:e>
                        </m:nary>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𝑞</m:t>
                            </m:r>
                            <m:r>
                              <a:rPr lang="en-US" sz="1800" b="0" i="1" smtClean="0">
                                <a:latin typeface="Cambria Math" panose="02040503050406030204" pitchFamily="18" charset="0"/>
                              </a:rPr>
                              <m:t> </m:t>
                            </m:r>
                          </m:sub>
                        </m:sSub>
                        <m:r>
                          <a:rPr lang="en-US" sz="1800" b="0" i="1" smtClean="0">
                            <a:latin typeface="Cambria Math" panose="02040503050406030204" pitchFamily="18" charset="0"/>
                          </a:rPr>
                          <m:t>|</m:t>
                        </m:r>
                        <m:r>
                          <a:rPr lang="en-US" sz="1800" b="0" i="1" smtClean="0">
                            <a:latin typeface="Cambria Math" panose="02040503050406030204" pitchFamily="18" charset="0"/>
                          </a:rPr>
                          <m:t>𝑆</m:t>
                        </m:r>
                        <m:r>
                          <a:rPr lang="en-US" sz="1800" b="0" i="1" smtClean="0">
                            <a:latin typeface="Cambria Math" panose="02040503050406030204" pitchFamily="18" charset="0"/>
                          </a:rPr>
                          <m:t>|</m:t>
                        </m:r>
                      </m:den>
                    </m:f>
                    <m:r>
                      <a:rPr lang="en-US" sz="1800" b="0" i="0" smtClean="0">
                        <a:latin typeface="Cambria Math" panose="02040503050406030204" pitchFamily="18" charset="0"/>
                      </a:rPr>
                      <m:t> </m:t>
                    </m:r>
                    <m:r>
                      <m:rPr>
                        <m:sty m:val="p"/>
                      </m:rPr>
                      <a:rPr lang="en-US" sz="1800" b="0" i="0" smtClean="0">
                        <a:latin typeface="Cambria Math" panose="02040503050406030204" pitchFamily="18" charset="0"/>
                      </a:rPr>
                      <m:t>for</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q</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𝑆</m:t>
                    </m:r>
                    <m:r>
                      <a:rPr lang="en-US" sz="1800" b="0" i="0" smtClean="0">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b="0" i="1" smtClean="0">
                            <a:latin typeface="Cambria Math" panose="02040503050406030204" pitchFamily="18" charset="0"/>
                          </a:rPr>
                          <m:t>𝑏</m:t>
                        </m:r>
                      </m:sub>
                    </m:sSub>
                    <m:r>
                      <a:rPr lang="en-US" sz="1800" i="1">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𝑏</m:t>
                            </m:r>
                          </m:sub>
                        </m:sSub>
                      </m:e>
                    </m:d>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𝑃</m:t>
                            </m:r>
                          </m:e>
                          <m:sub>
                            <m:r>
                              <a:rPr lang="en-US" sz="1800" b="0" i="1" smtClean="0">
                                <a:latin typeface="Cambria Math" panose="02040503050406030204" pitchFamily="18" charset="0"/>
                                <a:ea typeface="Cambria Math" panose="02040503050406030204" pitchFamily="18" charset="0"/>
                              </a:rPr>
                              <m:t>𝑏</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𝑆</m:t>
                        </m:r>
                      </m:sub>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𝑘</m:t>
                            </m:r>
                          </m:sub>
                        </m:sSub>
                      </m:e>
                    </m:nary>
                    <m:r>
                      <a:rPr lang="en-US" sz="1800">
                        <a:latin typeface="Cambria Math" panose="02040503050406030204" pitchFamily="18" charset="0"/>
                      </a:rPr>
                      <m:t> </m:t>
                    </m:r>
                    <m:r>
                      <m:rPr>
                        <m:sty m:val="p"/>
                      </m:rPr>
                      <a:rPr lang="en-US" sz="1800">
                        <a:latin typeface="Cambria Math" panose="02040503050406030204" pitchFamily="18" charset="0"/>
                      </a:rPr>
                      <m:t>for</m:t>
                    </m:r>
                    <m:r>
                      <a:rPr lang="en-US" sz="1800">
                        <a:latin typeface="Cambria Math" panose="02040503050406030204" pitchFamily="18" charset="0"/>
                      </a:rPr>
                      <m:t> </m:t>
                    </m:r>
                    <m:r>
                      <a:rPr lang="en-US" sz="1800" b="0" i="1" smtClean="0">
                        <a:latin typeface="Cambria Math" panose="02040503050406030204" pitchFamily="18" charset="0"/>
                      </a:rPr>
                      <m:t>𝑏</m:t>
                    </m:r>
                    <m:r>
                      <a:rPr lang="en-US" sz="1800" i="1">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B</m:t>
                    </m:r>
                  </m:oMath>
                </a14:m>
                <a:endParaRPr lang="en-US" sz="1800" b="0" dirty="0">
                  <a:ea typeface="Cambria Math" panose="02040503050406030204" pitchFamily="18" charset="0"/>
                </a:endParaRPr>
              </a:p>
              <a:p>
                <a:endParaRPr lang="en-US" sz="2000" b="1" dirty="0"/>
              </a:p>
              <a:p>
                <a:r>
                  <a:rPr lang="en-US" sz="2000" b="1" dirty="0"/>
                  <a:t>Function applied on the points</a:t>
                </a:r>
                <a:r>
                  <a:rPr lang="en-US" sz="2000" dirty="0"/>
                  <a:t>: A suitably defined function </a:t>
                </a:r>
                <a:r>
                  <a:rPr lang="en-US" sz="2000" i="1" dirty="0"/>
                  <a:t>f</a:t>
                </a:r>
                <a:r>
                  <a:rPr lang="en-US" sz="2000" dirty="0"/>
                  <a:t>(</a:t>
                </a:r>
                <a:r>
                  <a:rPr lang="en-US" sz="2000" i="1" dirty="0"/>
                  <a:t>p</a:t>
                </a:r>
                <a:r>
                  <a:rPr lang="en-US" sz="2000" dirty="0"/>
                  <a:t>) is selected. The function nature varies for k-means and k-medians.</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73776"/>
                <a:ext cx="8229600" cy="4493623"/>
              </a:xfrm>
              <a:blipFill rotWithShape="0">
                <a:blip r:embed="rId2"/>
                <a:stretch>
                  <a:fillRect l="-667" t="-678" r="-148"/>
                </a:stretch>
              </a:blipFill>
            </p:spPr>
            <p:txBody>
              <a:bodyPr/>
              <a:lstStyle/>
              <a:p>
                <a:r>
                  <a:rPr lang="en-US">
                    <a:noFill/>
                  </a:rPr>
                  <a:t> </a:t>
                </a:r>
              </a:p>
            </p:txBody>
          </p:sp>
        </mc:Fallback>
      </mc:AlternateContent>
    </p:spTree>
    <p:extLst>
      <p:ext uri="{BB962C8B-B14F-4D97-AF65-F5344CB8AC3E}">
        <p14:creationId xmlns:p14="http://schemas.microsoft.com/office/powerpoint/2010/main" val="2323909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Validity of Sampling probability and Weights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000" b="1" dirty="0"/>
                  <a:t>Claim:</a:t>
                </a:r>
                <a:r>
                  <a:rPr lang="en-US" sz="2000" dirty="0"/>
                  <a:t> For a given function </a:t>
                </a:r>
                <a:r>
                  <a:rPr lang="en-US" sz="2000" i="1" dirty="0"/>
                  <a:t>f</a:t>
                </a:r>
                <a:r>
                  <a:rPr lang="en-US" sz="2000" dirty="0"/>
                  <a:t>(</a:t>
                </a:r>
                <a:r>
                  <a:rPr lang="en-US" sz="2000" i="1" dirty="0"/>
                  <a:t>p</a:t>
                </a:r>
                <a:r>
                  <a:rPr lang="en-US" sz="2000" dirty="0"/>
                  <a:t>), the sampled coreset points are valid approximations of the original data</a:t>
                </a:r>
              </a:p>
              <a:p>
                <a:pPr marL="0" indent="0">
                  <a:buNone/>
                </a:pPr>
                <a:r>
                  <a:rPr lang="en-US" sz="2000" b="1" dirty="0"/>
                  <a:t>To Prove: </a:t>
                </a:r>
                <a14:m>
                  <m:oMath xmlns:m="http://schemas.openxmlformats.org/officeDocument/2006/math">
                    <m:r>
                      <a:rPr lang="en-US" sz="2000" i="1">
                        <a:latin typeface="Cambria Math" panose="02040503050406030204" pitchFamily="18" charset="0"/>
                      </a:rPr>
                      <m:t>𝐸</m:t>
                    </m:r>
                    <m:d>
                      <m:dPr>
                        <m:begChr m:val="["/>
                        <m:endChr m:val="]"/>
                        <m:ctrlPr>
                          <a:rPr lang="en-US" sz="2000" i="1">
                            <a:latin typeface="Cambria Math" panose="02040503050406030204" pitchFamily="18" charset="0"/>
                          </a:rPr>
                        </m:ctrlPr>
                      </m:dPr>
                      <m:e>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𝑞</m:t>
                                </m:r>
                              </m:sub>
                            </m:sSub>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𝑞</m:t>
                            </m:r>
                            <m:r>
                              <a:rPr lang="en-US" sz="2000" i="1">
                                <a:latin typeface="Cambria Math" panose="02040503050406030204" pitchFamily="18" charset="0"/>
                              </a:rPr>
                              <m:t>)</m:t>
                            </m:r>
                          </m:e>
                        </m:nary>
                      </m:e>
                    </m:d>
                  </m:oMath>
                </a14:m>
                <a:r>
                  <a:rPr lang="en-US" sz="2000" dirty="0"/>
                  <a:t> = </a:t>
                </a:r>
                <a14:m>
                  <m:oMath xmlns:m="http://schemas.openxmlformats.org/officeDocument/2006/math">
                    <m:nary>
                      <m:naryPr>
                        <m:chr m:val="∑"/>
                        <m:supHide m:val="on"/>
                        <m:ctrlPr>
                          <a:rPr lang="en-US" sz="2000" i="1">
                            <a:latin typeface="Cambria Math" panose="02040503050406030204" pitchFamily="18" charset="0"/>
                          </a:rPr>
                        </m:ctrlPr>
                      </m:naryPr>
                      <m:sub>
                        <m:r>
                          <m:rPr>
                            <m:nor/>
                          </m:rPr>
                          <a:rPr lang="en-US" sz="2000" i="1">
                            <a:latin typeface="Cambria Math" panose="02040503050406030204" pitchFamily="18" charset="0"/>
                          </a:rPr>
                          <m:t> </m:t>
                        </m:r>
                        <m:r>
                          <a:rPr lang="en-US" sz="2000" i="1">
                            <a:latin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sub>
                      <m:sup/>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e>
                    </m:nary>
                  </m:oMath>
                </a14:m>
                <a:r>
                  <a:rPr lang="en-US" sz="2000" b="1" dirty="0"/>
                  <a:t> </a:t>
                </a:r>
                <a:r>
                  <a:rPr lang="en-US" sz="2000" dirty="0"/>
                  <a:t> for chosen probabilities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Pr</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oMath>
                </a14:m>
                <a:r>
                  <a:rPr lang="en-US" sz="2000" dirty="0"/>
                  <a:t> and weights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𝑝</m:t>
                        </m:r>
                      </m:sub>
                    </m:sSub>
                  </m:oMath>
                </a14:m>
                <a:r>
                  <a:rPr lang="en-US" sz="2000" dirty="0"/>
                  <a:t> </a:t>
                </a:r>
                <a:r>
                  <a:rPr lang="en-US" sz="2000" b="1" dirty="0"/>
                  <a:t> </a:t>
                </a:r>
              </a:p>
              <a:p>
                <a:pPr marL="0" indent="0">
                  <a:buNone/>
                </a:pPr>
                <a:r>
                  <a:rPr lang="en-US" sz="2000" b="1" dirty="0"/>
                  <a:t>Proof:</a:t>
                </a:r>
              </a:p>
              <a:p>
                <a:pPr marL="0" indent="0">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𝑞</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𝑆</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𝑞</m:t>
                                  </m:r>
                                </m:sub>
                              </m:sSub>
                              <m:r>
                                <a:rPr lang="en-US" sz="1600" i="1">
                                  <a:latin typeface="Cambria Math" panose="02040503050406030204" pitchFamily="18" charset="0"/>
                                </a:rPr>
                                <m:t>𝑓</m:t>
                              </m:r>
                              <m:r>
                                <a:rPr lang="en-US" sz="1600" i="1">
                                  <a:latin typeface="Cambria Math" panose="02040503050406030204" pitchFamily="18" charset="0"/>
                                </a:rPr>
                                <m:t>(</m:t>
                              </m:r>
                              <m:r>
                                <a:rPr lang="en-US" sz="1600" i="1">
                                  <a:latin typeface="Cambria Math" panose="02040503050406030204" pitchFamily="18" charset="0"/>
                                </a:rPr>
                                <m:t>𝑞</m:t>
                              </m:r>
                              <m:r>
                                <a:rPr lang="en-US" sz="1600" i="1">
                                  <a:latin typeface="Cambria Math" panose="02040503050406030204" pitchFamily="18" charset="0"/>
                                </a:rPr>
                                <m:t>)</m:t>
                              </m:r>
                            </m:e>
                          </m:nary>
                        </m:e>
                      </m:d>
                      <m:r>
                        <a:rPr lang="en-US" sz="1600" b="0" i="1" smtClean="0">
                          <a:latin typeface="Cambria Math" panose="02040503050406030204" pitchFamily="18" charset="0"/>
                        </a:rPr>
                        <m:t>  =</m:t>
                      </m:r>
                      <m:nary>
                        <m:naryPr>
                          <m:chr m:val="∑"/>
                          <m:supHide m:val="on"/>
                          <m:ctrlPr>
                            <a:rPr lang="en-US" sz="1600" i="1" smtClean="0">
                              <a:latin typeface="Cambria Math" panose="02040503050406030204" pitchFamily="18" charset="0"/>
                            </a:rPr>
                          </m:ctrlPr>
                        </m:naryPr>
                        <m:sub>
                          <m:r>
                            <m:rPr>
                              <m:brk m:alnAt="7"/>
                            </m:rPr>
                            <a:rPr lang="en-US" sz="1600" i="1">
                              <a:latin typeface="Cambria Math" panose="02040503050406030204" pitchFamily="18" charset="0"/>
                            </a:rPr>
                            <m:t>𝑞</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𝑆</m:t>
                          </m:r>
                        </m:sub>
                        <m:sup/>
                        <m:e>
                          <m:r>
                            <a:rPr lang="en-US" sz="1600" b="0" i="1" smtClean="0">
                              <a:latin typeface="Cambria Math" panose="02040503050406030204" pitchFamily="18" charset="0"/>
                              <a:ea typeface="Cambria Math" panose="02040503050406030204" pitchFamily="18" charset="0"/>
                            </a:rPr>
                            <m:t>𝐸</m:t>
                          </m:r>
                          <m:d>
                            <m:dPr>
                              <m:begChr m:val="["/>
                              <m:endChr m:val="]"/>
                              <m:ctrlPr>
                                <a:rPr lang="en-US" sz="1600" b="0" i="1" smtClean="0">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𝑞</m:t>
                                  </m:r>
                                </m:sub>
                              </m:sSub>
                              <m:r>
                                <a:rPr lang="en-US" sz="1600" i="1">
                                  <a:latin typeface="Cambria Math" panose="02040503050406030204" pitchFamily="18" charset="0"/>
                                </a:rPr>
                                <m:t>𝑓</m:t>
                              </m:r>
                              <m:r>
                                <a:rPr lang="en-US" sz="1600" i="1">
                                  <a:latin typeface="Cambria Math" panose="02040503050406030204" pitchFamily="18" charset="0"/>
                                </a:rPr>
                                <m:t>(</m:t>
                              </m:r>
                              <m:r>
                                <a:rPr lang="en-US" sz="1600" i="1">
                                  <a:latin typeface="Cambria Math" panose="02040503050406030204" pitchFamily="18" charset="0"/>
                                </a:rPr>
                                <m:t>𝑞</m:t>
                              </m:r>
                              <m:r>
                                <a:rPr lang="en-US" sz="1600" i="1">
                                  <a:latin typeface="Cambria Math" panose="02040503050406030204" pitchFamily="18" charset="0"/>
                                </a:rPr>
                                <m:t>)</m:t>
                              </m:r>
                            </m:e>
                          </m:d>
                          <m:r>
                            <a:rPr lang="en-US" sz="1600" b="0" i="1" smtClean="0">
                              <a:latin typeface="Cambria Math" panose="02040503050406030204" pitchFamily="18" charset="0"/>
                              <a:ea typeface="Cambria Math" panose="02040503050406030204" pitchFamily="18" charset="0"/>
                            </a:rPr>
                            <m:t>=</m:t>
                          </m:r>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𝑞</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𝑆</m:t>
                              </m:r>
                            </m:sub>
                            <m:sup/>
                            <m:e>
                              <m:r>
                                <a:rPr lang="en-US" sz="1600" i="1">
                                  <a:latin typeface="Cambria Math" panose="02040503050406030204" pitchFamily="18" charset="0"/>
                                  <a:ea typeface="Cambria Math" panose="02040503050406030204" pitchFamily="18" charset="0"/>
                                </a:rPr>
                                <m:t> </m:t>
                              </m:r>
                            </m:e>
                          </m:nary>
                          <m:nary>
                            <m:naryPr>
                              <m:chr m:val="∑"/>
                              <m:supHide m:val="on"/>
                              <m:ctrlPr>
                                <a:rPr lang="en-US" sz="1600" i="1">
                                  <a:latin typeface="Cambria Math" panose="02040503050406030204" pitchFamily="18" charset="0"/>
                                </a:rPr>
                              </m:ctrlPr>
                            </m:naryPr>
                            <m:sub>
                              <m:r>
                                <a:rPr lang="en-US" sz="1600" b="0" i="1" smtClean="0">
                                  <a:latin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𝑃</m:t>
                              </m:r>
                            </m:sub>
                            <m:sup/>
                            <m:e>
                              <m:r>
                                <m:rPr>
                                  <m:sty m:val="p"/>
                                </m:rPr>
                                <a:rPr lang="en-US" sz="1600" b="0" i="0" smtClean="0">
                                  <a:latin typeface="Cambria Math" panose="02040503050406030204" pitchFamily="18" charset="0"/>
                                  <a:ea typeface="Cambria Math" panose="02040503050406030204" pitchFamily="18" charset="0"/>
                                </a:rPr>
                                <m:t>Pr</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𝑞</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𝑝</m:t>
                                  </m:r>
                                </m:sub>
                              </m:sSub>
                              <m:r>
                                <a:rPr lang="en-US" sz="1600" i="1">
                                  <a:latin typeface="Cambria Math" panose="02040503050406030204" pitchFamily="18" charset="0"/>
                                </a:rPr>
                                <m:t>𝑓</m:t>
                              </m:r>
                              <m:r>
                                <a:rPr lang="en-US" sz="1600" i="1">
                                  <a:latin typeface="Cambria Math" panose="02040503050406030204" pitchFamily="18" charset="0"/>
                                </a:rPr>
                                <m:t>(</m:t>
                              </m:r>
                              <m:r>
                                <a:rPr lang="en-US" sz="1600" b="0" i="1" smtClean="0">
                                  <a:latin typeface="Cambria Math" panose="02040503050406030204" pitchFamily="18" charset="0"/>
                                </a:rPr>
                                <m:t>𝑝</m:t>
                              </m:r>
                              <m:r>
                                <a:rPr lang="en-US" sz="1600" b="0" i="1" smtClean="0">
                                  <a:latin typeface="Cambria Math" panose="02040503050406030204" pitchFamily="18" charset="0"/>
                                </a:rPr>
                                <m:t>) </m:t>
                              </m:r>
                            </m:e>
                          </m:nary>
                        </m:e>
                      </m:nary>
                    </m:oMath>
                  </m:oMathPara>
                </a14:m>
                <a:endParaRPr lang="en-US" sz="2000" dirty="0"/>
              </a:p>
              <a:p>
                <a:pPr marL="0" indent="0">
                  <a:buNone/>
                </a:pPr>
                <a:r>
                  <a:rPr lang="en-US" sz="2000" b="0" dirty="0"/>
                  <a:t>                                            </a:t>
                </a:r>
                <a14:m>
                  <m:oMath xmlns:m="http://schemas.openxmlformats.org/officeDocument/2006/math">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r>
                          <a:rPr lang="en-US" sz="2000" i="1">
                            <a:latin typeface="Cambria Math" panose="02040503050406030204" pitchFamily="18" charset="0"/>
                            <a:ea typeface="Cambria Math" panose="02040503050406030204" pitchFamily="18" charset="0"/>
                          </a:rPr>
                          <m:t> </m:t>
                        </m:r>
                      </m:e>
                    </m:nary>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sub>
                      <m:sup/>
                      <m:e>
                        <m:f>
                          <m:fPr>
                            <m:ctrlPr>
                              <a:rPr lang="en-US" sz="2000" i="1" smtClean="0">
                                <a:latin typeface="Cambria Math" panose="02040503050406030204" pitchFamily="18" charset="0"/>
                                <a:ea typeface="Cambria Math" panose="02040503050406030204" pitchFamily="18" charset="0"/>
                              </a:rPr>
                            </m:ctrlPr>
                          </m:fPr>
                          <m:num>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m:t>
                                </m:r>
                              </m:e>
                              <m:sub>
                                <m:r>
                                  <a:rPr lang="en-US" sz="2000" b="0" i="1" smtClean="0">
                                    <a:latin typeface="Cambria Math" panose="02040503050406030204" pitchFamily="18" charset="0"/>
                                    <a:ea typeface="Cambria Math" panose="02040503050406030204" pitchFamily="18" charset="0"/>
                                  </a:rPr>
                                  <m:t>𝑝</m:t>
                                </m:r>
                              </m:sub>
                            </m:sSub>
                          </m:num>
                          <m:den>
                            <m:nary>
                              <m:naryPr>
                                <m:chr m:val="∑"/>
                                <m:limLoc m:val="subSup"/>
                                <m:supHide m:val="on"/>
                                <m:ctrlPr>
                                  <a:rPr lang="en-US" sz="200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𝑧</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sub>
                              <m:sup/>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𝑚</m:t>
                                    </m:r>
                                  </m:e>
                                  <m:sub>
                                    <m:r>
                                      <a:rPr lang="en-US" sz="2000" b="0" i="1" smtClean="0">
                                        <a:latin typeface="Cambria Math" panose="02040503050406030204" pitchFamily="18" charset="0"/>
                                        <a:ea typeface="Cambria Math" panose="02040503050406030204" pitchFamily="18" charset="0"/>
                                      </a:rPr>
                                      <m:t>𝑧</m:t>
                                    </m:r>
                                  </m:sub>
                                </m:sSub>
                              </m:e>
                            </m:nary>
                          </m:den>
                        </m:f>
                        <m:f>
                          <m:fPr>
                            <m:ctrlPr>
                              <a:rPr lang="en-US" sz="2000" i="1" smtClean="0">
                                <a:latin typeface="Cambria Math" panose="02040503050406030204" pitchFamily="18" charset="0"/>
                                <a:ea typeface="Cambria Math" panose="02040503050406030204" pitchFamily="18" charset="0"/>
                              </a:rPr>
                            </m:ctrlPr>
                          </m:fPr>
                          <m:num>
                            <m:nary>
                              <m:naryPr>
                                <m:chr m:val="∑"/>
                                <m:limLoc m:val="subSup"/>
                                <m:supHide m:val="on"/>
                                <m:ctrlPr>
                                  <a:rPr lang="en-US" sz="2000" i="1">
                                    <a:latin typeface="Cambria Math" panose="02040503050406030204" pitchFamily="18" charset="0"/>
                                    <a:ea typeface="Cambria Math" panose="02040503050406030204" pitchFamily="18" charset="0"/>
                                  </a:rPr>
                                </m:ctrlPr>
                              </m:naryPr>
                              <m:sub>
                                <m:r>
                                  <m:rPr>
                                    <m:brk m:alnAt="9"/>
                                  </m:rPr>
                                  <a:rPr lang="en-US" sz="2000" i="1">
                                    <a:latin typeface="Cambria Math" panose="02040503050406030204" pitchFamily="18" charset="0"/>
                                    <a:ea typeface="Cambria Math" panose="02040503050406030204" pitchFamily="18" charset="0"/>
                                  </a:rPr>
                                  <m:t>𝑧</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sub>
                              <m:sup/>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𝑚</m:t>
                                    </m:r>
                                  </m:e>
                                  <m:sub>
                                    <m:r>
                                      <a:rPr lang="en-US" sz="2000" i="1">
                                        <a:latin typeface="Cambria Math" panose="02040503050406030204" pitchFamily="18" charset="0"/>
                                        <a:ea typeface="Cambria Math" panose="02040503050406030204" pitchFamily="18" charset="0"/>
                                      </a:rPr>
                                      <m:t>𝑧</m:t>
                                    </m:r>
                                  </m:sub>
                                </m:sSub>
                              </m:e>
                            </m:nary>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𝑚</m:t>
                                </m:r>
                              </m:e>
                              <m:sub>
                                <m:r>
                                  <a:rPr lang="en-US" sz="2000" i="1">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den>
                        </m:f>
                      </m:e>
                    </m:nary>
                    <m:r>
                      <a:rPr lang="en-US" sz="2000" b="0" i="1">
                        <a:latin typeface="Cambria Math" panose="02040503050406030204" pitchFamily="18" charset="0"/>
                      </a:rPr>
                      <m:t>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e>
                    </m:d>
                  </m:oMath>
                </a14:m>
                <a:endParaRPr lang="en-US" sz="2000" b="0" i="1" dirty="0">
                  <a:latin typeface="Cambria Math" panose="02040503050406030204" pitchFamily="18" charset="0"/>
                </a:endParaRPr>
              </a:p>
              <a:p>
                <a:pPr marL="0" indent="0">
                  <a:buNone/>
                </a:pPr>
                <a:r>
                  <a:rPr lang="en-US" sz="2000" b="0" dirty="0"/>
                  <a:t>                                             </a:t>
                </a:r>
                <a14:m>
                  <m:oMath xmlns:m="http://schemas.openxmlformats.org/officeDocument/2006/math">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r>
                          <a:rPr lang="en-US" sz="2000" i="1">
                            <a:latin typeface="Cambria Math" panose="02040503050406030204" pitchFamily="18" charset="0"/>
                            <a:ea typeface="Cambria Math" panose="02040503050406030204" pitchFamily="18" charset="0"/>
                          </a:rPr>
                          <m:t> </m:t>
                        </m:r>
                      </m:e>
                    </m:nary>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sub>
                      <m:sup/>
                      <m:e>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r>
                              <a:rPr lang="en-US" sz="2000" i="1">
                                <a:latin typeface="Cambria Math" panose="02040503050406030204" pitchFamily="18" charset="0"/>
                                <a:ea typeface="Cambria Math" panose="02040503050406030204" pitchFamily="18" charset="0"/>
                              </a:rPr>
                              <m:t>|</m:t>
                            </m:r>
                          </m:den>
                        </m:f>
                      </m:e>
                    </m:nary>
                    <m:r>
                      <a:rPr lang="en-US" sz="2000" i="1">
                        <a:latin typeface="Cambria Math" panose="02040503050406030204" pitchFamily="18" charset="0"/>
                      </a:rPr>
                      <m:t> </m:t>
                    </m:r>
                    <m:r>
                      <a:rPr lang="en-US" sz="2000" i="1">
                        <a:latin typeface="Cambria Math" panose="02040503050406030204" pitchFamily="18" charset="0"/>
                      </a:rPr>
                      <m:t>𝑓</m:t>
                    </m:r>
                    <m:d>
                      <m:dPr>
                        <m:ctrlPr>
                          <a:rPr lang="en-US" sz="2000" i="1" smtClean="0">
                            <a:latin typeface="Cambria Math" panose="02040503050406030204" pitchFamily="18" charset="0"/>
                          </a:rPr>
                        </m:ctrlPr>
                      </m:dPr>
                      <m:e>
                        <m:r>
                          <a:rPr lang="en-US" sz="2000" i="1">
                            <a:latin typeface="Cambria Math" panose="02040503050406030204" pitchFamily="18" charset="0"/>
                          </a:rPr>
                          <m:t>𝑝</m:t>
                        </m:r>
                      </m:e>
                    </m:d>
                    <m:r>
                      <a:rPr lang="en-US" sz="2000" i="1" smtClean="0">
                        <a:latin typeface="Cambria Math" panose="02040503050406030204" pitchFamily="18" charset="0"/>
                      </a:rPr>
                      <m:t>=</m:t>
                    </m:r>
                    <m:nary>
                      <m:naryPr>
                        <m:chr m:val="∑"/>
                        <m:supHide m:val="on"/>
                        <m:ctrlPr>
                          <a:rPr lang="en-US" sz="2000" i="1" smtClean="0">
                            <a:latin typeface="Cambria Math" panose="02040503050406030204" pitchFamily="18" charset="0"/>
                          </a:rPr>
                        </m:ctrlPr>
                      </m:naryPr>
                      <m:sub>
                        <m:r>
                          <a:rPr lang="en-US" sz="2000" i="1">
                            <a:latin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sub>
                      <m:sup/>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𝑝</m:t>
                            </m:r>
                          </m:e>
                        </m:d>
                      </m:e>
                    </m:nary>
                  </m:oMath>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41" t="-906" b="-5891"/>
                </a:stretch>
              </a:blipFill>
            </p:spPr>
            <p:txBody>
              <a:bodyPr/>
              <a:lstStyle/>
              <a:p>
                <a:r>
                  <a:rPr lang="en-US">
                    <a:noFill/>
                  </a:rPr>
                  <a:t> </a:t>
                </a:r>
              </a:p>
            </p:txBody>
          </p:sp>
        </mc:Fallback>
      </mc:AlternateContent>
    </p:spTree>
    <p:extLst>
      <p:ext uri="{BB962C8B-B14F-4D97-AF65-F5344CB8AC3E}">
        <p14:creationId xmlns:p14="http://schemas.microsoft.com/office/powerpoint/2010/main" val="1355913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normAutofit/>
          </a:bodyPr>
          <a:lstStyle/>
          <a:p>
            <a:r>
              <a:rPr lang="en-US" sz="3600" b="1" u="sng" dirty="0"/>
              <a:t>Validity of </a:t>
            </a:r>
            <a:r>
              <a:rPr lang="en-US" sz="3600" b="1" i="1" u="sng" dirty="0"/>
              <a:t>f(p)</a:t>
            </a:r>
            <a:endParaRPr lang="en-US" sz="3600" b="1" u="sng"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57200" y="1066800"/>
                <a:ext cx="8229600" cy="4191000"/>
              </a:xfrm>
            </p:spPr>
            <p:txBody>
              <a:bodyPr>
                <a:normAutofit/>
              </a:bodyPr>
              <a:lstStyle/>
              <a:p>
                <a:pPr marL="0" indent="0">
                  <a:buNone/>
                </a:pPr>
                <a:r>
                  <a:rPr lang="en-US" sz="2000" b="1" u="sng" dirty="0"/>
                  <a:t>Lemma 1:</a:t>
                </a:r>
              </a:p>
              <a:p>
                <a:pPr marL="0" indent="0">
                  <a:buNone/>
                </a:pPr>
                <a:r>
                  <a:rPr lang="en-US" sz="1600" dirty="0"/>
                  <a:t>Fix a set F of functions </a:t>
                </a:r>
                <a:r>
                  <a:rPr lang="en-US" sz="1600" i="1" dirty="0"/>
                  <a:t>f: P → </a:t>
                </a:r>
                <a:r>
                  <a:rPr lang="en-US" sz="1600" dirty="0"/>
                  <a:t>R</a:t>
                </a:r>
                <a:r>
                  <a:rPr lang="en-US" sz="1600" baseline="-25000" dirty="0"/>
                  <a:t>+. </a:t>
                </a:r>
                <a:r>
                  <a:rPr lang="en-US" sz="1600" dirty="0"/>
                  <a:t>Let S be an </a:t>
                </a:r>
                <a:r>
                  <a:rPr lang="en-US" sz="1600" dirty="0" err="1"/>
                  <a:t>i.i.d</a:t>
                </a:r>
                <a:r>
                  <a:rPr lang="en-US" sz="1600" dirty="0"/>
                  <a:t>. sample drawn from P according to </a:t>
                </a:r>
                <a14:m>
                  <m:oMath xmlns:m="http://schemas.openxmlformats.org/officeDocument/2006/math">
                    <m:d>
                      <m:dPr>
                        <m:begChr m:val="{"/>
                        <m:endChr m:val="}"/>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𝑚</m:t>
                            </m:r>
                          </m:e>
                          <m:sub>
                            <m:r>
                              <a:rPr lang="en-US" sz="1600" b="0" i="1" smtClean="0">
                                <a:latin typeface="Cambria Math" panose="02040503050406030204" pitchFamily="18" charset="0"/>
                              </a:rPr>
                              <m:t>𝑝</m:t>
                            </m:r>
                          </m:sub>
                        </m:sSub>
                        <m:r>
                          <a:rPr lang="en-US" sz="1600" b="0" i="1" smtClean="0">
                            <a:latin typeface="Cambria Math" panose="02040503050406030204" pitchFamily="18" charset="0"/>
                          </a:rPr>
                          <m:t>:</m:t>
                        </m:r>
                        <m:r>
                          <a:rPr lang="en-US" sz="1600" b="0" i="1" smtClean="0">
                            <a:latin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𝑃</m:t>
                        </m:r>
                      </m:e>
                    </m:d>
                  </m:oMath>
                </a14:m>
                <a:r>
                  <a:rPr lang="en-US" sz="1600" dirty="0"/>
                  <a:t>. For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𝑃</m:t>
                    </m:r>
                  </m:oMath>
                </a14:m>
                <a:r>
                  <a:rPr lang="en-US" sz="1600" dirty="0"/>
                  <a:t> and </a:t>
                </a:r>
                <a14:m>
                  <m:oMath xmlns:m="http://schemas.openxmlformats.org/officeDocument/2006/math">
                    <m:r>
                      <m:rPr>
                        <m:sty m:val="p"/>
                      </m:rPr>
                      <a:rPr lang="en-US" sz="1600" b="0" i="0" smtClean="0">
                        <a:latin typeface="Cambria Math" panose="02040503050406030204" pitchFamily="18" charset="0"/>
                        <a:ea typeface="Cambria Math" panose="02040503050406030204" pitchFamily="18" charset="0"/>
                      </a:rPr>
                      <m:t>q</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m:t>
                    </m:r>
                  </m:oMath>
                </a14:m>
                <a:r>
                  <a:rPr lang="en-US" sz="1600" dirty="0"/>
                  <a:t>, we have </a:t>
                </a:r>
                <a14:m>
                  <m:oMath xmlns:m="http://schemas.openxmlformats.org/officeDocument/2006/math">
                    <m:r>
                      <a:rPr lang="en-US" sz="1600" b="0" i="1" smtClean="0">
                        <a:latin typeface="Cambria Math" panose="02040503050406030204" pitchFamily="18" charset="0"/>
                        <a:ea typeface="Cambria Math" panose="02040503050406030204" pitchFamily="18" charset="0"/>
                      </a:rPr>
                      <m:t>𝑞</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oMath>
                </a14:m>
                <a:r>
                  <a:rPr lang="en-US" sz="1600" dirty="0"/>
                  <a:t> with probability  </a:t>
                </a:r>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𝑝</m:t>
                            </m:r>
                          </m:sub>
                        </m:sSub>
                      </m:num>
                      <m:den>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i="1">
                                <a:latin typeface="Cambria Math" panose="02040503050406030204" pitchFamily="18" charset="0"/>
                                <a:ea typeface="Cambria Math" panose="02040503050406030204" pitchFamily="18" charset="0"/>
                              </a:rPr>
                              <m:t>𝑧</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𝑃</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𝑧</m:t>
                                </m:r>
                              </m:sub>
                            </m:sSub>
                          </m:e>
                        </m:nary>
                      </m:den>
                    </m:f>
                  </m:oMath>
                </a14:m>
                <a:r>
                  <a:rPr lang="en-US" sz="1600" dirty="0"/>
                  <a:t>. Also, define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𝑝</m:t>
                        </m:r>
                      </m:sub>
                    </m:sSub>
                    <m:r>
                      <a:rPr lang="en-US" sz="1600" b="0" i="0"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nary>
                          <m:naryPr>
                            <m:chr m:val="∑"/>
                            <m:limLoc m:val="subSup"/>
                            <m:supHide m:val="on"/>
                            <m:ctrlPr>
                              <a:rPr lang="en-US" sz="1600" i="1">
                                <a:latin typeface="Cambria Math" panose="02040503050406030204" pitchFamily="18" charset="0"/>
                                <a:ea typeface="Cambria Math" panose="02040503050406030204" pitchFamily="18" charset="0"/>
                              </a:rPr>
                            </m:ctrlPr>
                          </m:naryPr>
                          <m:sub>
                            <m:r>
                              <m:rPr>
                                <m:brk m:alnAt="9"/>
                              </m:rPr>
                              <a:rPr lang="en-US" sz="1600" i="1">
                                <a:latin typeface="Cambria Math" panose="02040503050406030204" pitchFamily="18" charset="0"/>
                                <a:ea typeface="Cambria Math" panose="02040503050406030204" pitchFamily="18" charset="0"/>
                              </a:rPr>
                              <m:t>𝑧</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𝑃</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𝑧</m:t>
                                </m:r>
                              </m:sub>
                            </m:sSub>
                          </m:e>
                        </m:nary>
                      </m:num>
                      <m:den>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𝑝</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𝑆</m:t>
                        </m:r>
                        <m:r>
                          <a:rPr lang="en-US" sz="1600" i="1">
                            <a:latin typeface="Cambria Math" panose="02040503050406030204" pitchFamily="18" charset="0"/>
                            <a:ea typeface="Cambria Math" panose="02040503050406030204" pitchFamily="18" charset="0"/>
                          </a:rPr>
                          <m:t>|</m:t>
                        </m:r>
                      </m:den>
                    </m:f>
                  </m:oMath>
                </a14:m>
                <a:r>
                  <a:rPr lang="en-US" sz="1600" dirty="0"/>
                  <a:t>. If for a sufficiently large c, we have  </a:t>
                </a: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𝑆</m:t>
                        </m:r>
                      </m:e>
                    </m:d>
                    <m:r>
                      <a:rPr lang="en-US" sz="1600" b="0" i="1"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𝑐</m:t>
                        </m:r>
                      </m:num>
                      <m:den>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𝜖</m:t>
                            </m:r>
                          </m:e>
                          <m:sup>
                            <m:r>
                              <a:rPr lang="en-US" sz="1600" b="0" i="1" smtClean="0">
                                <a:latin typeface="Cambria Math" panose="02040503050406030204" pitchFamily="18" charset="0"/>
                                <a:ea typeface="Cambria Math" panose="02040503050406030204" pitchFamily="18" charset="0"/>
                              </a:rPr>
                              <m:t>2</m:t>
                            </m:r>
                          </m:sup>
                        </m:sSup>
                      </m:den>
                    </m:f>
                    <m:r>
                      <a:rPr lang="en-US" sz="1600" b="0" i="0"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dim</m:t>
                        </m:r>
                      </m:fName>
                      <m:e>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𝐹</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𝑃</m:t>
                            </m:r>
                          </m:e>
                        </m:d>
                      </m:e>
                    </m:func>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𝛿</m:t>
                            </m:r>
                          </m:den>
                        </m:f>
                        <m:r>
                          <a:rPr lang="en-US" sz="1600" b="0" i="1" smtClean="0">
                            <a:latin typeface="Cambria Math" panose="02040503050406030204" pitchFamily="18" charset="0"/>
                            <a:ea typeface="Cambria Math" panose="02040503050406030204" pitchFamily="18" charset="0"/>
                          </a:rPr>
                          <m:t>)</m:t>
                        </m:r>
                      </m:e>
                    </m:func>
                  </m:oMath>
                </a14:m>
                <a:r>
                  <a:rPr lang="en-US" sz="1600" dirty="0"/>
                  <a:t>, then with a probability at least 1 - </a:t>
                </a:r>
                <a:r>
                  <a:rPr lang="el-GR" sz="1600" dirty="0"/>
                  <a:t>δ</a:t>
                </a:r>
                <a:r>
                  <a:rPr lang="en-US" sz="1600" dirty="0"/>
                  <a:t> ,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𝐹</m:t>
                    </m:r>
                    <m:r>
                      <a:rPr lang="en-US" sz="1600" b="0" i="1" smtClean="0">
                        <a:latin typeface="Cambria Math" panose="02040503050406030204" pitchFamily="18" charset="0"/>
                        <a:ea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𝑃</m:t>
                        </m:r>
                      </m:sub>
                      <m:sup/>
                      <m:e>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𝑝</m:t>
                            </m:r>
                          </m:e>
                        </m:d>
                      </m:e>
                    </m:nary>
                  </m:oMath>
                </a14:m>
                <a:r>
                  <a:rPr lang="en-US" sz="1600" dirty="0"/>
                  <a:t> - </a:t>
                </a:r>
                <a14:m>
                  <m:oMath xmlns:m="http://schemas.openxmlformats.org/officeDocument/2006/math">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𝑞</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𝑆</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𝑞</m:t>
                            </m:r>
                          </m:sub>
                        </m:sSub>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𝑞</m:t>
                            </m:r>
                          </m:e>
                        </m:d>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𝜖</m:t>
                        </m:r>
                        <m:r>
                          <a:rPr lang="en-US" sz="1600" b="0" i="1" smtClean="0">
                            <a:latin typeface="Cambria Math" panose="02040503050406030204" pitchFamily="18" charset="0"/>
                            <a:ea typeface="Cambria Math" panose="02040503050406030204" pitchFamily="18" charset="0"/>
                          </a:rPr>
                          <m:t> (</m:t>
                        </m:r>
                        <m:nary>
                          <m:naryPr>
                            <m:chr m:val="∑"/>
                            <m:supHide m:val="on"/>
                            <m:ctrlPr>
                              <a:rPr lang="en-US" sz="1600" i="1" smtClean="0">
                                <a:latin typeface="Cambria Math" panose="02040503050406030204" pitchFamily="18" charset="0"/>
                              </a:rPr>
                            </m:ctrlPr>
                          </m:naryPr>
                          <m:sub>
                            <m:r>
                              <a:rPr lang="en-US" sz="1600" i="1">
                                <a:latin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𝑃</m:t>
                            </m:r>
                          </m:sub>
                          <m:sup/>
                          <m:e>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𝑚</m:t>
                                </m:r>
                              </m:e>
                              <m:sub>
                                <m:r>
                                  <a:rPr lang="en-US" sz="1600" b="0" i="1" smtClean="0">
                                    <a:latin typeface="Cambria Math" panose="02040503050406030204" pitchFamily="18" charset="0"/>
                                    <a:ea typeface="Cambria Math" panose="02040503050406030204" pitchFamily="18" charset="0"/>
                                  </a:rPr>
                                  <m:t>𝑝</m:t>
                                </m:r>
                              </m:sub>
                            </m:sSub>
                          </m:e>
                        </m:nary>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𝑚𝑎𝑥</m:t>
                            </m:r>
                          </m:e>
                          <m:sub>
                            <m:r>
                              <a:rPr lang="en-US" sz="1600" i="1">
                                <a:latin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𝑃</m:t>
                            </m:r>
                          </m:sub>
                        </m:sSub>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𝑓</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𝑝</m:t>
                                </m:r>
                              </m:e>
                            </m:d>
                          </m:num>
                          <m:den>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𝑝</m:t>
                                </m:r>
                              </m:sub>
                            </m:sSub>
                          </m:den>
                        </m:f>
                        <m:r>
                          <a:rPr lang="en-US" sz="1600" b="0" i="1" smtClean="0">
                            <a:latin typeface="Cambria Math" panose="02040503050406030204" pitchFamily="18" charset="0"/>
                            <a:ea typeface="Cambria Math" panose="02040503050406030204" pitchFamily="18" charset="0"/>
                          </a:rPr>
                          <m:t>)</m:t>
                        </m:r>
                      </m:e>
                    </m:nary>
                  </m:oMath>
                </a14:m>
                <a:r>
                  <a:rPr lang="en-US" sz="1600" dirty="0"/>
                  <a:t> </a:t>
                </a:r>
              </a:p>
              <a:p>
                <a:endParaRPr lang="en-US" sz="1600" dirty="0"/>
              </a:p>
              <a:p>
                <a:endParaRPr lang="en-US" sz="1600" dirty="0"/>
              </a:p>
              <a:p>
                <a:r>
                  <a:rPr lang="en-US" sz="1600" dirty="0"/>
                  <a:t>Set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𝑝</m:t>
                            </m:r>
                          </m:sub>
                        </m:sSub>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𝑚𝑎𝑥</m:t>
                        </m:r>
                      </m:e>
                      <m:sub>
                        <m:r>
                          <a:rPr lang="en-US" sz="1600" b="0" i="1" smtClean="0">
                            <a:latin typeface="Cambria Math" panose="02040503050406030204" pitchFamily="18" charset="0"/>
                            <a:ea typeface="Cambria Math" panose="02040503050406030204" pitchFamily="18" charset="0"/>
                          </a:rPr>
                          <m:t>𝑓</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𝐹</m:t>
                        </m:r>
                      </m:sub>
                    </m:sSub>
                    <m:r>
                      <a:rPr lang="en-US" sz="1600" i="1">
                        <a:latin typeface="Cambria Math" panose="02040503050406030204" pitchFamily="18" charset="0"/>
                        <a:ea typeface="Cambria Math" panose="02040503050406030204" pitchFamily="18" charset="0"/>
                      </a:rPr>
                      <m:t>𝑓</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𝑝</m:t>
                        </m:r>
                      </m:e>
                    </m:d>
                  </m:oMath>
                </a14:m>
                <a:r>
                  <a:rPr lang="en-US" sz="1600" dirty="0"/>
                  <a:t>. Bounds RHS to </a:t>
                </a:r>
                <a14:m>
                  <m:oMath xmlns:m="http://schemas.openxmlformats.org/officeDocument/2006/math">
                    <m:r>
                      <a:rPr lang="en-US" sz="1600" i="1">
                        <a:latin typeface="Cambria Math" panose="02040503050406030204" pitchFamily="18" charset="0"/>
                        <a:ea typeface="Cambria Math" panose="02040503050406030204" pitchFamily="18" charset="0"/>
                      </a:rPr>
                      <m:t>𝜖</m:t>
                    </m:r>
                    <m:r>
                      <a:rPr lang="en-US" sz="1600" i="1">
                        <a:latin typeface="Cambria Math" panose="02040503050406030204" pitchFamily="18" charset="0"/>
                        <a:ea typeface="Cambria Math" panose="02040503050406030204" pitchFamily="18" charset="0"/>
                      </a:rPr>
                      <m:t> </m:t>
                    </m:r>
                    <m:d>
                      <m:dPr>
                        <m:ctrlPr>
                          <a:rPr lang="en-US" sz="1600" i="1">
                            <a:latin typeface="Cambria Math" panose="02040503050406030204" pitchFamily="18" charset="0"/>
                            <a:ea typeface="Cambria Math" panose="02040503050406030204" pitchFamily="18" charset="0"/>
                          </a:rPr>
                        </m:ctrlPr>
                      </m:dPr>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𝑃</m:t>
                            </m:r>
                          </m:sub>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𝑝</m:t>
                                </m:r>
                              </m:sub>
                            </m:sSub>
                          </m:e>
                        </m:nary>
                      </m:e>
                    </m:d>
                  </m:oMath>
                </a14:m>
                <a:endParaRPr lang="en-US" sz="1600" dirty="0">
                  <a:ea typeface="Cambria Math" panose="02040503050406030204" pitchFamily="18" charset="0"/>
                </a:endParaRPr>
              </a:p>
              <a:p>
                <a:r>
                  <a:rPr lang="en-US" sz="1600" dirty="0"/>
                  <a:t>Natural Approach: Set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𝑓</m:t>
                        </m:r>
                      </m:e>
                      <m:sub>
                        <m:r>
                          <a:rPr lang="en-US" sz="1600" b="0" i="1" smtClean="0">
                            <a:latin typeface="Cambria Math" panose="02040503050406030204" pitchFamily="18" charset="0"/>
                            <a:ea typeface="Cambria Math" panose="02040503050406030204" pitchFamily="18" charset="0"/>
                          </a:rPr>
                          <m:t>𝑥</m:t>
                        </m:r>
                      </m:sub>
                    </m:sSub>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𝑝</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𝑐𝑜𝑠𝑡</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e>
                    </m:d>
                  </m:oMath>
                </a14:m>
                <a:endParaRPr lang="en-US" sz="1600" b="0" dirty="0">
                  <a:ea typeface="Cambria Math" panose="02040503050406030204" pitchFamily="18" charset="0"/>
                </a:endParaRPr>
              </a:p>
              <a:p>
                <a:r>
                  <a:rPr lang="en-US" sz="1600" dirty="0"/>
                  <a:t>Complication: Suitable upper bound not available for </a:t>
                </a:r>
                <a14:m>
                  <m:oMath xmlns:m="http://schemas.openxmlformats.org/officeDocument/2006/math">
                    <m:r>
                      <a:rPr lang="en-US" sz="1600" i="1">
                        <a:latin typeface="Cambria Math" panose="02040503050406030204" pitchFamily="18" charset="0"/>
                        <a:ea typeface="Cambria Math" panose="02040503050406030204" pitchFamily="18" charset="0"/>
                      </a:rPr>
                      <m:t>𝑐𝑜𝑠𝑡</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e>
                    </m:d>
                  </m:oMath>
                </a14:m>
                <a:endParaRPr lang="en-US" sz="1600" dirty="0"/>
              </a:p>
              <a:p>
                <a:r>
                  <a:rPr lang="en-US" sz="1600" dirty="0"/>
                  <a:t>Alternative Approach: Set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𝑥</m:t>
                        </m:r>
                      </m:sub>
                    </m:sSub>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𝑝</m:t>
                        </m:r>
                      </m:e>
                    </m:d>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𝑐𝑜𝑠𝑡</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𝑐𝑜𝑠𝑡</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𝑝</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𝑐𝑜𝑠𝑡</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𝑏</m:t>
                            </m:r>
                          </m:e>
                          <m:sub>
                            <m:r>
                              <a:rPr lang="en-US" sz="1600" b="0" i="1" smtClean="0">
                                <a:latin typeface="Cambria Math" panose="02040503050406030204" pitchFamily="18" charset="0"/>
                                <a:ea typeface="Cambria Math" panose="02040503050406030204" pitchFamily="18" charset="0"/>
                              </a:rPr>
                              <m:t>𝑝</m:t>
                            </m:r>
                          </m:sub>
                        </m:sSub>
                      </m:e>
                    </m:d>
                  </m:oMath>
                </a14:m>
                <a:endParaRPr lang="en-US" sz="1600" dirty="0"/>
              </a:p>
              <a:p>
                <a:pPr marL="0" indent="0">
                  <a:buNone/>
                </a:pP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57200" y="1066800"/>
                <a:ext cx="8229600" cy="4191000"/>
              </a:xfrm>
              <a:blipFill>
                <a:blip r:embed="rId2"/>
                <a:stretch>
                  <a:fillRect l="-741" t="-727"/>
                </a:stretch>
              </a:blipFill>
            </p:spPr>
            <p:txBody>
              <a:bodyPr/>
              <a:lstStyle/>
              <a:p>
                <a:r>
                  <a:rPr lang="en-US">
                    <a:noFill/>
                  </a:rPr>
                  <a:t> </a:t>
                </a:r>
              </a:p>
            </p:txBody>
          </p:sp>
        </mc:Fallback>
      </mc:AlternateContent>
      <p:sp>
        <p:nvSpPr>
          <p:cNvPr id="5" name="Flowchart: Connector 4"/>
          <p:cNvSpPr/>
          <p:nvPr/>
        </p:nvSpPr>
        <p:spPr>
          <a:xfrm>
            <a:off x="2331720" y="5303520"/>
            <a:ext cx="106680" cy="106680"/>
          </a:xfrm>
          <a:prstGeom prst="flowChartConnector">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lowchart: Connector 5"/>
          <p:cNvSpPr/>
          <p:nvPr/>
        </p:nvSpPr>
        <p:spPr>
          <a:xfrm>
            <a:off x="2590800" y="5760720"/>
            <a:ext cx="106680" cy="106680"/>
          </a:xfrm>
          <a:prstGeom prst="flowChartConnector">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lowchart: Connector 6"/>
          <p:cNvSpPr/>
          <p:nvPr/>
        </p:nvSpPr>
        <p:spPr>
          <a:xfrm>
            <a:off x="3810000" y="5250180"/>
            <a:ext cx="106680" cy="106680"/>
          </a:xfrm>
          <a:prstGeom prst="flowChartConnector">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26920" y="5172194"/>
            <a:ext cx="304800" cy="369332"/>
          </a:xfrm>
          <a:prstGeom prst="rect">
            <a:avLst/>
          </a:prstGeom>
          <a:noFill/>
        </p:spPr>
        <p:txBody>
          <a:bodyPr wrap="square" rtlCol="0">
            <a:spAutoFit/>
          </a:bodyPr>
          <a:lstStyle/>
          <a:p>
            <a:r>
              <a:rPr lang="en-US" dirty="0"/>
              <a:t>p</a:t>
            </a:r>
          </a:p>
        </p:txBody>
      </p:sp>
      <p:sp>
        <p:nvSpPr>
          <p:cNvPr id="9" name="TextBox 8"/>
          <p:cNvSpPr txBox="1"/>
          <p:nvPr/>
        </p:nvSpPr>
        <p:spPr>
          <a:xfrm>
            <a:off x="2255520" y="5726668"/>
            <a:ext cx="411480" cy="369332"/>
          </a:xfrm>
          <a:prstGeom prst="rect">
            <a:avLst/>
          </a:prstGeom>
          <a:noFill/>
        </p:spPr>
        <p:txBody>
          <a:bodyPr wrap="square" rtlCol="0">
            <a:spAutoFit/>
          </a:bodyPr>
          <a:lstStyle/>
          <a:p>
            <a:r>
              <a:rPr lang="en-US" dirty="0" err="1"/>
              <a:t>b</a:t>
            </a:r>
            <a:r>
              <a:rPr lang="en-US" baseline="-25000" dirty="0" err="1"/>
              <a:t>p</a:t>
            </a:r>
            <a:endParaRPr lang="en-US" dirty="0"/>
          </a:p>
        </p:txBody>
      </p:sp>
      <p:sp>
        <p:nvSpPr>
          <p:cNvPr id="10" name="TextBox 9"/>
          <p:cNvSpPr txBox="1"/>
          <p:nvPr/>
        </p:nvSpPr>
        <p:spPr>
          <a:xfrm>
            <a:off x="3894909" y="5117068"/>
            <a:ext cx="304800" cy="369332"/>
          </a:xfrm>
          <a:prstGeom prst="rect">
            <a:avLst/>
          </a:prstGeom>
          <a:noFill/>
        </p:spPr>
        <p:txBody>
          <a:bodyPr wrap="square" rtlCol="0">
            <a:spAutoFit/>
          </a:bodyPr>
          <a:lstStyle/>
          <a:p>
            <a:r>
              <a:rPr lang="en-US" dirty="0"/>
              <a:t>x</a:t>
            </a:r>
          </a:p>
        </p:txBody>
      </p:sp>
      <p:cxnSp>
        <p:nvCxnSpPr>
          <p:cNvPr id="12" name="Straight Connector 11"/>
          <p:cNvCxnSpPr>
            <a:stCxn id="5" idx="6"/>
            <a:endCxn id="7" idx="2"/>
          </p:cNvCxnSpPr>
          <p:nvPr/>
        </p:nvCxnSpPr>
        <p:spPr>
          <a:xfrm flipV="1">
            <a:off x="2438400" y="5303520"/>
            <a:ext cx="1371600" cy="53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6" idx="6"/>
            <a:endCxn id="7" idx="3"/>
          </p:cNvCxnSpPr>
          <p:nvPr/>
        </p:nvCxnSpPr>
        <p:spPr>
          <a:xfrm flipV="1">
            <a:off x="2697480" y="5341237"/>
            <a:ext cx="1128143" cy="4728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5" idx="5"/>
          </p:cNvCxnSpPr>
          <p:nvPr/>
        </p:nvCxnSpPr>
        <p:spPr>
          <a:xfrm>
            <a:off x="2422777" y="5394577"/>
            <a:ext cx="221363" cy="366143"/>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649289" y="5118040"/>
                <a:ext cx="2971800" cy="687496"/>
              </a:xfrm>
              <a:prstGeom prst="rect">
                <a:avLst/>
              </a:prstGeom>
              <a:noFill/>
            </p:spPr>
            <p:txBody>
              <a:bodyPr wrap="square" rtlCol="0">
                <a:spAutoFit/>
              </a:bodyPr>
              <a:lstStyle/>
              <a:p>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0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e>
                      </m:d>
                      <m:r>
                        <a:rPr lang="en-US" b="0" i="1" smtClean="0">
                          <a:latin typeface="Cambria Math" panose="02040503050406030204" pitchFamily="18" charset="0"/>
                          <a:ea typeface="Cambria Math" panose="02040503050406030204" pitchFamily="18" charset="0"/>
                        </a:rPr>
                        <m:t> ≤2</m:t>
                      </m:r>
                      <m:r>
                        <a:rPr lang="en-US" i="1">
                          <a:latin typeface="Cambria Math" panose="02040503050406030204" pitchFamily="18" charset="0"/>
                          <a:ea typeface="Cambria Math" panose="02040503050406030204" pitchFamily="18" charset="0"/>
                        </a:rPr>
                        <m:t>𝑐𝑜𝑠𝑡</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𝑝</m:t>
                              </m:r>
                            </m:sub>
                          </m:sSub>
                        </m:e>
                      </m:d>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649289" y="5118040"/>
                <a:ext cx="2971800" cy="687496"/>
              </a:xfrm>
              <a:prstGeom prst="rect">
                <a:avLst/>
              </a:prstGeom>
              <a:blipFill>
                <a:blip r:embed="rId3"/>
                <a:stretch>
                  <a:fillRect b="-4464"/>
                </a:stretch>
              </a:blipFill>
            </p:spPr>
            <p:txBody>
              <a:bodyPr/>
              <a:lstStyle/>
              <a:p>
                <a:r>
                  <a:rPr lang="en-US">
                    <a:noFill/>
                  </a:rPr>
                  <a:t> </a:t>
                </a:r>
              </a:p>
            </p:txBody>
          </p:sp>
        </mc:Fallback>
      </mc:AlternateContent>
      <p:sp>
        <p:nvSpPr>
          <p:cNvPr id="15" name="Rectangle 14"/>
          <p:cNvSpPr/>
          <p:nvPr/>
        </p:nvSpPr>
        <p:spPr>
          <a:xfrm>
            <a:off x="484340" y="2514600"/>
            <a:ext cx="5840260" cy="509734"/>
          </a:xfrm>
          <a:prstGeom prst="rect">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57200" y="1447800"/>
            <a:ext cx="8153400" cy="1066800"/>
          </a:xfrm>
          <a:prstGeom prst="rect">
            <a:avLst/>
          </a:prstGeom>
          <a:solidFill>
            <a:srgbClr val="0070C0">
              <a:alpha val="6902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356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a:bodyPr>
          <a:lstStyle/>
          <a:p>
            <a:r>
              <a:rPr lang="en-US" sz="3600" b="1" u="sng" dirty="0"/>
              <a:t>Proof of Theorem 1 for k-medians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22366" y="1066800"/>
                <a:ext cx="8229600" cy="4876800"/>
              </a:xfrm>
            </p:spPr>
            <p:txBody>
              <a:bodyPr>
                <a:normAutofit/>
              </a:bodyPr>
              <a:lstStyle/>
              <a:p>
                <a:pPr marL="0" indent="0">
                  <a:buNone/>
                </a:pPr>
                <a:r>
                  <a:rPr lang="en-US" sz="1600" b="1" dirty="0"/>
                  <a:t>Outline:</a:t>
                </a:r>
                <a:r>
                  <a:rPr lang="en-US" sz="1600" dirty="0"/>
                  <a:t> Given that the sampling probabilities, weights on points and </a:t>
                </a:r>
                <a14:m>
                  <m:oMath xmlns:m="http://schemas.openxmlformats.org/officeDocument/2006/math">
                    <m:r>
                      <a:rPr lang="en-US" sz="1600" b="0" i="1" smtClean="0">
                        <a:latin typeface="Cambria Math" panose="02040503050406030204" pitchFamily="18" charset="0"/>
                        <a:ea typeface="Cambria Math" panose="02040503050406030204" pitchFamily="18" charset="0"/>
                      </a:rPr>
                      <m:t>𝑓</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𝑝</m:t>
                        </m:r>
                      </m:e>
                    </m:d>
                  </m:oMath>
                </a14:m>
                <a:r>
                  <a:rPr lang="en-US" sz="1600" dirty="0"/>
                  <a:t> as defined previously, algorithm outputs an ϵ-coreset.</a:t>
                </a:r>
              </a:p>
              <a:p>
                <a:endParaRPr lang="en-US" sz="1600" dirty="0"/>
              </a:p>
              <a:p>
                <a:r>
                  <a:rPr lang="en-US" sz="1600" dirty="0"/>
                  <a:t>Set </a:t>
                </a:r>
                <a14:m>
                  <m:oMath xmlns:m="http://schemas.openxmlformats.org/officeDocument/2006/math">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𝒇</m:t>
                        </m:r>
                      </m:e>
                      <m:sub>
                        <m:r>
                          <a:rPr lang="en-US" sz="1600" b="1" i="1">
                            <a:latin typeface="Cambria Math" panose="02040503050406030204" pitchFamily="18" charset="0"/>
                            <a:ea typeface="Cambria Math" panose="02040503050406030204" pitchFamily="18" charset="0"/>
                          </a:rPr>
                          <m:t>𝒙</m:t>
                        </m:r>
                      </m:sub>
                    </m:sSub>
                    <m:d>
                      <m:dPr>
                        <m:ctrlPr>
                          <a:rPr lang="en-US" sz="1600" b="1" i="1">
                            <a:latin typeface="Cambria Math" panose="02040503050406030204" pitchFamily="18" charset="0"/>
                            <a:ea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𝒑</m:t>
                        </m:r>
                      </m:e>
                    </m:d>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𝒅</m:t>
                    </m:r>
                    <m:d>
                      <m:dPr>
                        <m:ctrlPr>
                          <a:rPr lang="en-US" sz="1600" b="1" i="1">
                            <a:latin typeface="Cambria Math" panose="02040503050406030204" pitchFamily="18" charset="0"/>
                            <a:ea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𝒙</m:t>
                        </m:r>
                      </m:e>
                    </m:d>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𝒅</m:t>
                    </m:r>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𝒃</m:t>
                            </m:r>
                          </m:e>
                          <m:sub>
                            <m:r>
                              <a:rPr lang="en-US" sz="1600" b="1" i="1">
                                <a:latin typeface="Cambria Math" panose="02040503050406030204" pitchFamily="18" charset="0"/>
                                <a:ea typeface="Cambria Math" panose="02040503050406030204" pitchFamily="18" charset="0"/>
                              </a:rPr>
                              <m:t>𝒑</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𝒙</m:t>
                        </m:r>
                      </m:e>
                    </m:d>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𝒅</m:t>
                    </m:r>
                    <m:d>
                      <m:dPr>
                        <m:ctrlPr>
                          <a:rPr lang="en-US" sz="1600" b="1" i="1">
                            <a:latin typeface="Cambria Math" panose="02040503050406030204" pitchFamily="18" charset="0"/>
                            <a:ea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𝒑</m:t>
                        </m:r>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𝒃</m:t>
                            </m:r>
                          </m:e>
                          <m:sub>
                            <m:r>
                              <a:rPr lang="en-US" sz="1600" b="1" i="1">
                                <a:latin typeface="Cambria Math" panose="02040503050406030204" pitchFamily="18" charset="0"/>
                                <a:ea typeface="Cambria Math" panose="02040503050406030204" pitchFamily="18" charset="0"/>
                              </a:rPr>
                              <m:t>𝒑</m:t>
                            </m:r>
                          </m:sub>
                        </m:sSub>
                      </m:e>
                    </m:d>
                    <m:r>
                      <a:rPr lang="en-US" sz="1600" b="1" i="0" smtClean="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 </m:t>
                    </m:r>
                  </m:oMath>
                </a14:m>
                <a:r>
                  <a:rPr lang="en-US" sz="1600" b="0" i="0" dirty="0">
                    <a:latin typeface="Cambria Math" panose="02040503050406030204" pitchFamily="18" charset="0"/>
                    <a:ea typeface="Cambria Math" panose="02040503050406030204" pitchFamily="18" charset="0"/>
                  </a:rPr>
                  <a:t>Then, </a:t>
                </a:r>
                <a14:m>
                  <m:oMath xmlns:m="http://schemas.openxmlformats.org/officeDocument/2006/math">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𝒎</m:t>
                        </m:r>
                      </m:e>
                      <m:sub>
                        <m:r>
                          <a:rPr lang="en-US" sz="1600" b="1" i="1">
                            <a:latin typeface="Cambria Math" panose="02040503050406030204" pitchFamily="18" charset="0"/>
                            <a:ea typeface="Cambria Math" panose="02040503050406030204" pitchFamily="18" charset="0"/>
                          </a:rPr>
                          <m:t>𝒑</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𝟐</m:t>
                    </m:r>
                    <m:r>
                      <a:rPr lang="en-US" sz="1600" b="1" i="1">
                        <a:latin typeface="Cambria Math" panose="02040503050406030204" pitchFamily="18" charset="0"/>
                        <a:ea typeface="Cambria Math" panose="02040503050406030204" pitchFamily="18" charset="0"/>
                      </a:rPr>
                      <m:t>𝒅</m:t>
                    </m:r>
                    <m:d>
                      <m:dPr>
                        <m:ctrlPr>
                          <a:rPr lang="en-US" sz="1600" b="1" i="1">
                            <a:latin typeface="Cambria Math" panose="02040503050406030204" pitchFamily="18" charset="0"/>
                            <a:ea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𝒑</m:t>
                        </m:r>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𝒃</m:t>
                            </m:r>
                          </m:e>
                          <m:sub>
                            <m:r>
                              <a:rPr lang="en-US" sz="1600" b="1" i="1">
                                <a:latin typeface="Cambria Math" panose="02040503050406030204" pitchFamily="18" charset="0"/>
                                <a:ea typeface="Cambria Math" panose="02040503050406030204" pitchFamily="18" charset="0"/>
                              </a:rPr>
                              <m:t>𝒑</m:t>
                            </m:r>
                          </m:sub>
                        </m:sSub>
                      </m:e>
                    </m:d>
                  </m:oMath>
                </a14:m>
                <a:r>
                  <a:rPr lang="en-US" sz="1600" dirty="0"/>
                  <a:t> and the conditions stated in Lemma 1 are satisfied.</a:t>
                </a:r>
              </a:p>
              <a:p>
                <a:r>
                  <a:rPr lang="en-US" sz="1600" dirty="0"/>
                  <a:t>Then,</a:t>
                </a:r>
              </a:p>
              <a:p>
                <a:pPr marL="0" indent="0">
                  <a:buNone/>
                </a:pPr>
                <a:endParaRPr lang="en-US" sz="1600" dirty="0"/>
              </a:p>
              <a:p>
                <a:pPr marL="0" indent="0">
                  <a:buNone/>
                </a:pPr>
                <a:endParaRPr lang="en-US" sz="1600" b="1" dirty="0"/>
              </a:p>
              <a:p>
                <a:r>
                  <a:rPr lang="en-US" sz="1600" dirty="0"/>
                  <a:t>Substituting the definition of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𝑥</m:t>
                        </m:r>
                      </m:sub>
                    </m:sSub>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m:t>
                        </m:r>
                      </m:e>
                    </m:d>
                    <m:r>
                      <a:rPr lang="en-US" sz="1600" b="0" i="1" smtClean="0">
                        <a:latin typeface="Cambria Math" panose="02040503050406030204" pitchFamily="18" charset="0"/>
                        <a:ea typeface="Cambria Math" panose="02040503050406030204" pitchFamily="18" charset="0"/>
                      </a:rPr>
                      <m:t> </m:t>
                    </m:r>
                  </m:oMath>
                </a14:m>
                <a:r>
                  <a:rPr lang="en-US" sz="1600" dirty="0"/>
                  <a:t>in the expression for D,</a:t>
                </a:r>
              </a:p>
              <a:p>
                <a:pPr marL="0" indent="0" algn="ctr">
                  <a:buNone/>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𝑫</m:t>
                      </m:r>
                      <m:r>
                        <a:rPr lang="en-US" sz="1600" b="1" i="1" smtClean="0">
                          <a:latin typeface="Cambria Math" panose="02040503050406030204" pitchFamily="18" charset="0"/>
                        </a:rPr>
                        <m:t>=</m:t>
                      </m:r>
                      <m:d>
                        <m:dPr>
                          <m:begChr m:val="|"/>
                          <m:endChr m:val="|"/>
                          <m:ctrlPr>
                            <a:rPr lang="en-US" sz="1600" b="1" i="1" smtClean="0">
                              <a:latin typeface="Cambria Math" panose="02040503050406030204" pitchFamily="18" charset="0"/>
                            </a:rPr>
                          </m:ctrlPr>
                        </m:dPr>
                        <m:e>
                          <m:nary>
                            <m:naryPr>
                              <m:chr m:val="∑"/>
                              <m:limLoc m:val="subSup"/>
                              <m:supHide m:val="on"/>
                              <m:ctrlPr>
                                <a:rPr lang="en-US" sz="1600" b="1" i="1">
                                  <a:latin typeface="Cambria Math" panose="02040503050406030204" pitchFamily="18" charset="0"/>
                                </a:rPr>
                              </m:ctrlPr>
                            </m:naryPr>
                            <m:sub>
                              <m:r>
                                <m:rPr>
                                  <m:brk m:alnAt="1"/>
                                </m:rPr>
                                <a:rPr lang="en-US" sz="1600" b="1" i="1">
                                  <a:latin typeface="Cambria Math" panose="02040503050406030204" pitchFamily="18" charset="0"/>
                                </a:rPr>
                                <m:t>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𝑷</m:t>
                              </m:r>
                            </m:sub>
                            <m:sup/>
                            <m:e>
                              <m:d>
                                <m:dPr>
                                  <m:begChr m:val="["/>
                                  <m:endChr m:val="]"/>
                                  <m:ctrlPr>
                                    <a:rPr lang="en-US" sz="1600" b="1" i="1" smtClean="0">
                                      <a:latin typeface="Cambria Math" panose="02040503050406030204" pitchFamily="18" charset="0"/>
                                      <a:ea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𝒅</m:t>
                                  </m:r>
                                  <m:d>
                                    <m:dPr>
                                      <m:ctrlPr>
                                        <a:rPr lang="en-US" sz="1600" b="1" i="1">
                                          <a:latin typeface="Cambria Math" panose="02040503050406030204" pitchFamily="18" charset="0"/>
                                          <a:ea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𝒙</m:t>
                                      </m:r>
                                    </m:e>
                                  </m:d>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𝒅</m:t>
                                  </m:r>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𝒃</m:t>
                                          </m:r>
                                        </m:e>
                                        <m:sub>
                                          <m:r>
                                            <a:rPr lang="en-US" sz="1600" b="1" i="1">
                                              <a:latin typeface="Cambria Math" panose="02040503050406030204" pitchFamily="18" charset="0"/>
                                              <a:ea typeface="Cambria Math" panose="02040503050406030204" pitchFamily="18" charset="0"/>
                                            </a:rPr>
                                            <m:t>𝒑</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𝒙</m:t>
                                      </m:r>
                                    </m:e>
                                  </m:d>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𝒎</m:t>
                                      </m:r>
                                    </m:e>
                                    <m:sub>
                                      <m:r>
                                        <a:rPr lang="en-US" sz="1600" b="1" i="1">
                                          <a:latin typeface="Cambria Math" panose="02040503050406030204" pitchFamily="18" charset="0"/>
                                          <a:ea typeface="Cambria Math" panose="02040503050406030204" pitchFamily="18" charset="0"/>
                                        </a:rPr>
                                        <m:t>𝒑</m:t>
                                      </m:r>
                                    </m:sub>
                                  </m:sSub>
                                </m:e>
                              </m:d>
                              <m:r>
                                <a:rPr lang="en-US" sz="1600" b="1" i="1" smtClean="0">
                                  <a:latin typeface="Cambria Math" panose="02040503050406030204" pitchFamily="18" charset="0"/>
                                  <a:ea typeface="Cambria Math" panose="02040503050406030204" pitchFamily="18" charset="0"/>
                                </a:rPr>
                                <m:t>−</m:t>
                              </m:r>
                              <m:nary>
                                <m:naryPr>
                                  <m:chr m:val="∑"/>
                                  <m:limLoc m:val="subSup"/>
                                  <m:supHide m:val="on"/>
                                  <m:ctrlPr>
                                    <a:rPr lang="en-US" sz="1600" b="1" i="1">
                                      <a:latin typeface="Cambria Math" panose="02040503050406030204" pitchFamily="18" charset="0"/>
                                    </a:rPr>
                                  </m:ctrlPr>
                                </m:naryPr>
                                <m:sub>
                                  <m:r>
                                    <m:rPr>
                                      <m:brk m:alnAt="1"/>
                                    </m:rPr>
                                    <a:rPr lang="en-US" sz="1600" b="1" i="1" smtClean="0">
                                      <a:latin typeface="Cambria Math" panose="02040503050406030204" pitchFamily="18" charset="0"/>
                                    </a:rPr>
                                    <m:t>𝒒</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𝑺</m:t>
                                  </m:r>
                                </m:sub>
                                <m:sup/>
                                <m:e>
                                  <m:sSub>
                                    <m:sSubPr>
                                      <m:ctrlPr>
                                        <a:rPr lang="en-US" sz="1600" b="1" i="1" smtClean="0">
                                          <a:latin typeface="Cambria Math" panose="02040503050406030204" pitchFamily="18" charset="0"/>
                                          <a:ea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𝒘</m:t>
                                      </m:r>
                                    </m:e>
                                    <m:sub>
                                      <m:r>
                                        <a:rPr lang="en-US" sz="1600" b="1" i="1" smtClean="0">
                                          <a:latin typeface="Cambria Math" panose="02040503050406030204" pitchFamily="18" charset="0"/>
                                          <a:ea typeface="Cambria Math" panose="02040503050406030204" pitchFamily="18" charset="0"/>
                                        </a:rPr>
                                        <m:t>𝒒</m:t>
                                      </m:r>
                                    </m:sub>
                                  </m:sSub>
                                  <m:d>
                                    <m:dPr>
                                      <m:begChr m:val="["/>
                                      <m:endChr m:val="]"/>
                                      <m:ctrlPr>
                                        <a:rPr lang="en-US" sz="1600" b="1" i="1">
                                          <a:latin typeface="Cambria Math" panose="02040503050406030204" pitchFamily="18" charset="0"/>
                                          <a:ea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𝒅</m:t>
                                      </m:r>
                                      <m:d>
                                        <m:dPr>
                                          <m:ctrlPr>
                                            <a:rPr lang="en-US" sz="1600" b="1" i="1">
                                              <a:latin typeface="Cambria Math" panose="02040503050406030204" pitchFamily="18" charset="0"/>
                                              <a:ea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𝒙</m:t>
                                          </m:r>
                                        </m:e>
                                      </m:d>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𝒅</m:t>
                                      </m:r>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𝒃</m:t>
                                              </m:r>
                                            </m:e>
                                            <m:sub>
                                              <m:r>
                                                <a:rPr lang="en-US" sz="1600" b="1" i="1">
                                                  <a:latin typeface="Cambria Math" panose="02040503050406030204" pitchFamily="18" charset="0"/>
                                                  <a:ea typeface="Cambria Math" panose="02040503050406030204" pitchFamily="18" charset="0"/>
                                                </a:rPr>
                                                <m:t>𝒑</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𝒙</m:t>
                                          </m:r>
                                        </m:e>
                                      </m:d>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𝒎</m:t>
                                          </m:r>
                                        </m:e>
                                        <m:sub>
                                          <m:r>
                                            <a:rPr lang="en-US" sz="1600" b="1" i="1" smtClean="0">
                                              <a:latin typeface="Cambria Math" panose="02040503050406030204" pitchFamily="18" charset="0"/>
                                              <a:ea typeface="Cambria Math" panose="02040503050406030204" pitchFamily="18" charset="0"/>
                                            </a:rPr>
                                            <m:t>𝒒</m:t>
                                          </m:r>
                                        </m:sub>
                                      </m:sSub>
                                    </m:e>
                                  </m:d>
                                </m:e>
                              </m:nary>
                            </m:e>
                          </m:nary>
                        </m:e>
                      </m:d>
                    </m:oMath>
                  </m:oMathPara>
                </a14:m>
                <a:endParaRPr lang="en-US" sz="1600" b="1" dirty="0"/>
              </a:p>
              <a:p>
                <a:r>
                  <a:rPr lang="en-US" sz="1600" dirty="0"/>
                  <a:t>On further simplification</a:t>
                </a:r>
              </a:p>
              <a:p>
                <a:pPr marL="0" indent="0">
                  <a:buNone/>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𝑫</m:t>
                      </m:r>
                      <m:r>
                        <a:rPr lang="en-US" sz="1600" b="1" i="1" smtClean="0">
                          <a:latin typeface="Cambria Math" panose="02040503050406030204" pitchFamily="18" charset="0"/>
                        </a:rPr>
                        <m:t>=</m:t>
                      </m:r>
                      <m:d>
                        <m:dPr>
                          <m:begChr m:val="|"/>
                          <m:endChr m:val="|"/>
                          <m:ctrlPr>
                            <a:rPr lang="en-US" sz="1600" b="1" i="1">
                              <a:latin typeface="Cambria Math" panose="02040503050406030204" pitchFamily="18" charset="0"/>
                            </a:rPr>
                          </m:ctrlPr>
                        </m:dPr>
                        <m:e>
                          <m:nary>
                            <m:naryPr>
                              <m:chr m:val="∑"/>
                              <m:limLoc m:val="subSup"/>
                              <m:supHide m:val="on"/>
                              <m:ctrlPr>
                                <a:rPr lang="en-US" sz="1600" b="1" i="1">
                                  <a:latin typeface="Cambria Math" panose="02040503050406030204" pitchFamily="18" charset="0"/>
                                </a:rPr>
                              </m:ctrlPr>
                            </m:naryPr>
                            <m:sub>
                              <m:r>
                                <m:rPr>
                                  <m:brk m:alnAt="1"/>
                                </m:rPr>
                                <a:rPr lang="en-US" sz="1600" b="1" i="1">
                                  <a:latin typeface="Cambria Math" panose="02040503050406030204" pitchFamily="18" charset="0"/>
                                </a:rPr>
                                <m:t>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𝑷</m:t>
                              </m:r>
                            </m:sub>
                            <m:sup/>
                            <m:e>
                              <m:r>
                                <a:rPr lang="en-US" sz="1600" b="1" i="1" smtClean="0">
                                  <a:latin typeface="Cambria Math" panose="02040503050406030204" pitchFamily="18" charset="0"/>
                                  <a:ea typeface="Cambria Math" panose="02040503050406030204" pitchFamily="18" charset="0"/>
                                </a:rPr>
                                <m:t>𝒅</m:t>
                              </m:r>
                              <m:d>
                                <m:dPr>
                                  <m:ctrlPr>
                                    <a:rPr lang="en-US" sz="1600" b="1" i="1" smtClean="0">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𝒑</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𝒙</m:t>
                                  </m:r>
                                </m:e>
                              </m:d>
                              <m:r>
                                <a:rPr lang="en-US" sz="1600" b="1" i="1" smtClean="0">
                                  <a:latin typeface="Cambria Math" panose="02040503050406030204" pitchFamily="18" charset="0"/>
                                  <a:ea typeface="Cambria Math" panose="02040503050406030204" pitchFamily="18" charset="0"/>
                                </a:rPr>
                                <m:t>−</m:t>
                              </m:r>
                              <m:nary>
                                <m:naryPr>
                                  <m:chr m:val="∑"/>
                                  <m:limLoc m:val="subSup"/>
                                  <m:supHide m:val="on"/>
                                  <m:ctrlPr>
                                    <a:rPr lang="en-US" sz="1600" b="1" i="1">
                                      <a:latin typeface="Cambria Math" panose="02040503050406030204" pitchFamily="18" charset="0"/>
                                    </a:rPr>
                                  </m:ctrlPr>
                                </m:naryPr>
                                <m:sub>
                                  <m:r>
                                    <m:rPr>
                                      <m:brk m:alnAt="1"/>
                                    </m:rPr>
                                    <a:rPr lang="en-US" sz="1600" b="1" i="1">
                                      <a:latin typeface="Cambria Math" panose="02040503050406030204" pitchFamily="18" charset="0"/>
                                    </a:rPr>
                                    <m:t>𝒒</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𝑺</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𝑩</m:t>
                                  </m:r>
                                </m:sub>
                                <m:sup/>
                                <m:e>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𝒘</m:t>
                                      </m:r>
                                    </m:e>
                                    <m:sub>
                                      <m:r>
                                        <a:rPr lang="en-US" sz="1600" b="1" i="1">
                                          <a:latin typeface="Cambria Math" panose="02040503050406030204" pitchFamily="18" charset="0"/>
                                          <a:ea typeface="Cambria Math" panose="02040503050406030204" pitchFamily="18" charset="0"/>
                                        </a:rPr>
                                        <m:t>𝒒</m:t>
                                      </m:r>
                                    </m:sub>
                                  </m:sSub>
                                  <m:r>
                                    <a:rPr lang="en-US" sz="1600" b="1" i="1" smtClean="0">
                                      <a:latin typeface="Cambria Math" panose="02040503050406030204" pitchFamily="18" charset="0"/>
                                      <a:ea typeface="Cambria Math" panose="02040503050406030204" pitchFamily="18" charset="0"/>
                                    </a:rPr>
                                    <m:t>𝒅</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𝒒</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𝒙</m:t>
                                  </m:r>
                                  <m:r>
                                    <a:rPr lang="en-US" sz="1600" b="1" i="1" smtClean="0">
                                      <a:latin typeface="Cambria Math" panose="02040503050406030204" pitchFamily="18" charset="0"/>
                                      <a:ea typeface="Cambria Math" panose="02040503050406030204" pitchFamily="18" charset="0"/>
                                    </a:rPr>
                                    <m:t>)</m:t>
                                  </m:r>
                                </m:e>
                              </m:nary>
                            </m:e>
                          </m:nary>
                        </m:e>
                      </m:d>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𝑶</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𝝐</m:t>
                      </m:r>
                      <m:r>
                        <a:rPr lang="en-US" sz="1600" b="1" i="1" smtClean="0">
                          <a:latin typeface="Cambria Math" panose="02040503050406030204" pitchFamily="18" charset="0"/>
                          <a:ea typeface="Cambria Math" panose="02040503050406030204" pitchFamily="18" charset="0"/>
                        </a:rPr>
                        <m:t>)</m:t>
                      </m:r>
                      <m:nary>
                        <m:naryPr>
                          <m:chr m:val="∑"/>
                          <m:limLoc m:val="subSup"/>
                          <m:supHide m:val="on"/>
                          <m:ctrlPr>
                            <a:rPr lang="en-US" sz="1600" b="1" i="1">
                              <a:latin typeface="Cambria Math" panose="02040503050406030204" pitchFamily="18" charset="0"/>
                            </a:rPr>
                          </m:ctrlPr>
                        </m:naryPr>
                        <m:sub>
                          <m:r>
                            <m:rPr>
                              <m:brk m:alnAt="1"/>
                            </m:rPr>
                            <a:rPr lang="en-US" sz="1600" b="1" i="1">
                              <a:latin typeface="Cambria Math" panose="02040503050406030204" pitchFamily="18" charset="0"/>
                            </a:rPr>
                            <m:t>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𝑷</m:t>
                          </m:r>
                        </m:sub>
                        <m:sup/>
                        <m:e>
                          <m:r>
                            <a:rPr lang="en-US" sz="1600" b="1" i="1">
                              <a:latin typeface="Cambria Math" panose="02040503050406030204" pitchFamily="18" charset="0"/>
                              <a:ea typeface="Cambria Math" panose="02040503050406030204" pitchFamily="18" charset="0"/>
                            </a:rPr>
                            <m:t>𝒅</m:t>
                          </m:r>
                          <m:d>
                            <m:dPr>
                              <m:ctrlPr>
                                <a:rPr lang="en-US" sz="1600" b="1" i="1">
                                  <a:latin typeface="Cambria Math" panose="02040503050406030204" pitchFamily="18" charset="0"/>
                                  <a:ea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𝒙</m:t>
                              </m:r>
                            </m:e>
                          </m:d>
                        </m:e>
                      </m:nary>
                    </m:oMath>
                  </m:oMathPara>
                </a14:m>
                <a:endParaRPr lang="en-US" sz="1600" b="1" dirty="0"/>
              </a:p>
              <a:p>
                <a:pPr marL="0" indent="0">
                  <a:buNone/>
                </a:pPr>
                <a:r>
                  <a:rPr lang="en-US" sz="1600" dirty="0"/>
                  <a:t> which is guarantee that the output of algorithm 1 is an ϵ-coreset</a:t>
                </a:r>
              </a:p>
              <a:p>
                <a:pPr marL="0" indent="0">
                  <a:buNone/>
                </a:pPr>
                <a:endParaRPr lang="en-US" sz="1600" dirty="0"/>
              </a:p>
              <a:p>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22366" y="1066800"/>
                <a:ext cx="8229600" cy="4876800"/>
              </a:xfrm>
              <a:blipFill rotWithShape="0">
                <a:blip r:embed="rId2"/>
                <a:stretch>
                  <a:fillRect l="-370" t="-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62000" y="2791092"/>
                <a:ext cx="5867400" cy="695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𝑫</m:t>
                      </m:r>
                      <m:r>
                        <a:rPr lang="en-US" sz="1400" b="1" i="1" smtClean="0">
                          <a:latin typeface="Cambria Math" panose="02040503050406030204" pitchFamily="18" charset="0"/>
                        </a:rPr>
                        <m:t>=</m:t>
                      </m:r>
                      <m:d>
                        <m:dPr>
                          <m:begChr m:val="|"/>
                          <m:endChr m:val="|"/>
                          <m:ctrlPr>
                            <a:rPr lang="en-US" sz="1400" b="1" i="1">
                              <a:latin typeface="Cambria Math" panose="02040503050406030204" pitchFamily="18" charset="0"/>
                            </a:rPr>
                          </m:ctrlPr>
                        </m:dPr>
                        <m:e>
                          <m:nary>
                            <m:naryPr>
                              <m:chr m:val="∑"/>
                              <m:limLoc m:val="subSup"/>
                              <m:supHide m:val="on"/>
                              <m:ctrlPr>
                                <a:rPr lang="en-US" sz="1400" b="1" i="1">
                                  <a:latin typeface="Cambria Math" panose="02040503050406030204" pitchFamily="18" charset="0"/>
                                </a:rPr>
                              </m:ctrlPr>
                            </m:naryPr>
                            <m:sub>
                              <m:r>
                                <m:rPr>
                                  <m:brk m:alnAt="1"/>
                                </m:rPr>
                                <a:rPr lang="en-US" sz="1400" b="1" i="1">
                                  <a:latin typeface="Cambria Math" panose="02040503050406030204" pitchFamily="18" charset="0"/>
                                </a:rPr>
                                <m:t>𝒑</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𝑷</m:t>
                              </m:r>
                            </m:sub>
                            <m:sup/>
                            <m:e>
                              <m:sSub>
                                <m:sSubPr>
                                  <m:ctrlPr>
                                    <a:rPr lang="en-US" sz="1400" b="1" i="1" smtClean="0">
                                      <a:latin typeface="Cambria Math" panose="02040503050406030204" pitchFamily="18" charset="0"/>
                                      <a:ea typeface="Cambria Math" panose="02040503050406030204" pitchFamily="18" charset="0"/>
                                    </a:rPr>
                                  </m:ctrlPr>
                                </m:sSubPr>
                                <m:e>
                                  <m:r>
                                    <a:rPr lang="en-US" sz="1400" b="1" i="1" smtClean="0">
                                      <a:latin typeface="Cambria Math" panose="02040503050406030204" pitchFamily="18" charset="0"/>
                                      <a:ea typeface="Cambria Math" panose="02040503050406030204" pitchFamily="18" charset="0"/>
                                    </a:rPr>
                                    <m:t>𝒇</m:t>
                                  </m:r>
                                </m:e>
                                <m:sub>
                                  <m:r>
                                    <a:rPr lang="en-US" sz="1400" b="1" i="1" smtClean="0">
                                      <a:latin typeface="Cambria Math" panose="02040503050406030204" pitchFamily="18" charset="0"/>
                                      <a:ea typeface="Cambria Math" panose="02040503050406030204" pitchFamily="18" charset="0"/>
                                    </a:rPr>
                                    <m:t>𝒙</m:t>
                                  </m:r>
                                </m:sub>
                              </m:sSub>
                              <m:d>
                                <m:dPr>
                                  <m:ctrlPr>
                                    <a:rPr lang="en-US" sz="1400" b="1" i="1">
                                      <a:latin typeface="Cambria Math" panose="02040503050406030204" pitchFamily="18" charset="0"/>
                                      <a:ea typeface="Cambria Math" panose="02040503050406030204" pitchFamily="18" charset="0"/>
                                    </a:rPr>
                                  </m:ctrlPr>
                                </m:dPr>
                                <m:e>
                                  <m:r>
                                    <a:rPr lang="en-US" sz="1400" b="1" i="1">
                                      <a:latin typeface="Cambria Math" panose="02040503050406030204" pitchFamily="18" charset="0"/>
                                      <a:ea typeface="Cambria Math" panose="02040503050406030204" pitchFamily="18" charset="0"/>
                                    </a:rPr>
                                    <m:t>𝒑</m:t>
                                  </m:r>
                                </m:e>
                              </m:d>
                              <m:r>
                                <a:rPr lang="en-US" sz="1400" b="1" i="1">
                                  <a:latin typeface="Cambria Math" panose="02040503050406030204" pitchFamily="18" charset="0"/>
                                  <a:ea typeface="Cambria Math" panose="02040503050406030204" pitchFamily="18" charset="0"/>
                                </a:rPr>
                                <m:t>−</m:t>
                              </m:r>
                              <m:nary>
                                <m:naryPr>
                                  <m:chr m:val="∑"/>
                                  <m:limLoc m:val="subSup"/>
                                  <m:supHide m:val="on"/>
                                  <m:ctrlPr>
                                    <a:rPr lang="en-US" sz="1400" b="1" i="1">
                                      <a:latin typeface="Cambria Math" panose="02040503050406030204" pitchFamily="18" charset="0"/>
                                    </a:rPr>
                                  </m:ctrlPr>
                                </m:naryPr>
                                <m:sub>
                                  <m:r>
                                    <m:rPr>
                                      <m:brk m:alnAt="1"/>
                                    </m:rPr>
                                    <a:rPr lang="en-US" sz="1400" b="1" i="1">
                                      <a:latin typeface="Cambria Math" panose="02040503050406030204" pitchFamily="18" charset="0"/>
                                    </a:rPr>
                                    <m:t>𝒒</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𝑺</m:t>
                                  </m:r>
                                </m:sub>
                                <m:sup/>
                                <m:e>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𝒘</m:t>
                                      </m:r>
                                    </m:e>
                                    <m:sub>
                                      <m:r>
                                        <a:rPr lang="en-US" sz="1400" b="1" i="1">
                                          <a:latin typeface="Cambria Math" panose="02040503050406030204" pitchFamily="18" charset="0"/>
                                          <a:ea typeface="Cambria Math" panose="02040503050406030204" pitchFamily="18" charset="0"/>
                                        </a:rPr>
                                        <m:t>𝒒</m:t>
                                      </m:r>
                                    </m:sub>
                                  </m:sSub>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𝒇</m:t>
                                      </m:r>
                                    </m:e>
                                    <m:sub>
                                      <m:r>
                                        <a:rPr lang="en-US" sz="1400" b="1" i="1">
                                          <a:latin typeface="Cambria Math" panose="02040503050406030204" pitchFamily="18" charset="0"/>
                                          <a:ea typeface="Cambria Math" panose="02040503050406030204" pitchFamily="18" charset="0"/>
                                        </a:rPr>
                                        <m:t>𝒙</m:t>
                                      </m:r>
                                    </m:sub>
                                  </m:sSub>
                                  <m:d>
                                    <m:dPr>
                                      <m:ctrlPr>
                                        <a:rPr lang="en-US" sz="1400" b="1" i="1">
                                          <a:latin typeface="Cambria Math" panose="02040503050406030204" pitchFamily="18" charset="0"/>
                                          <a:ea typeface="Cambria Math" panose="02040503050406030204" pitchFamily="18" charset="0"/>
                                        </a:rPr>
                                      </m:ctrlPr>
                                    </m:dPr>
                                    <m:e>
                                      <m:r>
                                        <a:rPr lang="en-US" sz="1400" b="1" i="1" smtClean="0">
                                          <a:latin typeface="Cambria Math" panose="02040503050406030204" pitchFamily="18" charset="0"/>
                                          <a:ea typeface="Cambria Math" panose="02040503050406030204" pitchFamily="18" charset="0"/>
                                        </a:rPr>
                                        <m:t>𝒒</m:t>
                                      </m:r>
                                    </m:e>
                                  </m:d>
                                </m:e>
                              </m:nary>
                            </m:e>
                          </m:nary>
                        </m:e>
                      </m:d>
                      <m:r>
                        <a:rPr lang="en-US" sz="1400" b="1" i="1" smtClean="0">
                          <a:latin typeface="Cambria Math" panose="02040503050406030204" pitchFamily="18" charset="0"/>
                          <a:ea typeface="Cambria Math" panose="02040503050406030204" pitchFamily="18" charset="0"/>
                        </a:rPr>
                        <m:t> ≤</m:t>
                      </m:r>
                      <m:r>
                        <a:rPr lang="en-US" sz="1400" b="1" i="1">
                          <a:latin typeface="Cambria Math" panose="02040503050406030204" pitchFamily="18" charset="0"/>
                          <a:ea typeface="Cambria Math" panose="02040503050406030204" pitchFamily="18" charset="0"/>
                        </a:rPr>
                        <m:t>𝑶</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𝝐</m:t>
                      </m:r>
                      <m:r>
                        <a:rPr lang="en-US" sz="1400" b="1" i="1">
                          <a:latin typeface="Cambria Math" panose="02040503050406030204" pitchFamily="18" charset="0"/>
                          <a:ea typeface="Cambria Math" panose="02040503050406030204" pitchFamily="18" charset="0"/>
                        </a:rPr>
                        <m:t>)</m:t>
                      </m:r>
                      <m:nary>
                        <m:naryPr>
                          <m:chr m:val="∑"/>
                          <m:limLoc m:val="subSup"/>
                          <m:supHide m:val="on"/>
                          <m:ctrlPr>
                            <a:rPr lang="en-US" sz="1400" b="1" i="1">
                              <a:latin typeface="Cambria Math" panose="02040503050406030204" pitchFamily="18" charset="0"/>
                            </a:rPr>
                          </m:ctrlPr>
                        </m:naryPr>
                        <m:sub>
                          <m:r>
                            <m:rPr>
                              <m:brk m:alnAt="1"/>
                            </m:rPr>
                            <a:rPr lang="en-US" sz="1400" b="1" i="1">
                              <a:latin typeface="Cambria Math" panose="02040503050406030204" pitchFamily="18" charset="0"/>
                            </a:rPr>
                            <m:t>𝒑</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𝑷</m:t>
                          </m:r>
                        </m:sub>
                        <m:sup/>
                        <m:e>
                          <m:r>
                            <a:rPr lang="en-US" sz="1400" b="1" i="1">
                              <a:latin typeface="Cambria Math" panose="02040503050406030204" pitchFamily="18" charset="0"/>
                              <a:ea typeface="Cambria Math" panose="02040503050406030204" pitchFamily="18" charset="0"/>
                            </a:rPr>
                            <m:t>𝒅</m:t>
                          </m:r>
                          <m:d>
                            <m:dPr>
                              <m:ctrlPr>
                                <a:rPr lang="en-US" sz="1400" b="1" i="1">
                                  <a:latin typeface="Cambria Math" panose="02040503050406030204" pitchFamily="18" charset="0"/>
                                  <a:ea typeface="Cambria Math" panose="02040503050406030204" pitchFamily="18" charset="0"/>
                                </a:rPr>
                              </m:ctrlPr>
                            </m:dPr>
                            <m:e>
                              <m:r>
                                <a:rPr lang="en-US" sz="1400" b="1" i="1">
                                  <a:latin typeface="Cambria Math" panose="02040503050406030204" pitchFamily="18" charset="0"/>
                                  <a:ea typeface="Cambria Math" panose="02040503050406030204" pitchFamily="18" charset="0"/>
                                </a:rPr>
                                <m:t>𝒑</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𝒙</m:t>
                              </m:r>
                            </m:e>
                          </m:d>
                        </m:e>
                      </m:nary>
                    </m:oMath>
                  </m:oMathPara>
                </a14:m>
                <a:endParaRPr lang="en-US" sz="1400" b="1" dirty="0"/>
              </a:p>
              <a:p>
                <a:endParaRPr lang="en-US" sz="1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762000" y="2791092"/>
                <a:ext cx="5867400" cy="695319"/>
              </a:xfrm>
              <a:prstGeom prst="rect">
                <a:avLst/>
              </a:prstGeom>
              <a:blipFill rotWithShape="0">
                <a:blip r:embed="rId3"/>
                <a:stretch>
                  <a:fillRect t="-108772" b="-129825"/>
                </a:stretch>
              </a:blipFill>
            </p:spPr>
            <p:txBody>
              <a:bodyPr/>
              <a:lstStyle/>
              <a:p>
                <a:r>
                  <a:rPr lang="en-US">
                    <a:noFill/>
                  </a:rPr>
                  <a:t> </a:t>
                </a:r>
              </a:p>
            </p:txBody>
          </p:sp>
        </mc:Fallback>
      </mc:AlternateContent>
    </p:spTree>
    <p:extLst>
      <p:ext uri="{BB962C8B-B14F-4D97-AF65-F5344CB8AC3E}">
        <p14:creationId xmlns:p14="http://schemas.microsoft.com/office/powerpoint/2010/main" val="1891526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71550"/>
            <a:ext cx="6172200" cy="857250"/>
          </a:xfrm>
        </p:spPr>
        <p:txBody>
          <a:bodyPr>
            <a:normAutofit/>
          </a:bodyPr>
          <a:lstStyle/>
          <a:p>
            <a:r>
              <a:rPr lang="en-US" sz="2700" b="1" u="sng" dirty="0"/>
              <a:t>Proof of Theorem 1 for k-means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793442" y="1932558"/>
                <a:ext cx="7817158" cy="3953892"/>
              </a:xfrm>
            </p:spPr>
            <p:txBody>
              <a:bodyPr>
                <a:normAutofit lnSpcReduction="10000"/>
              </a:bodyPr>
              <a:lstStyle/>
              <a:p>
                <a:r>
                  <a:rPr lang="en-US" sz="1800" b="1" dirty="0">
                    <a:solidFill>
                      <a:schemeClr val="accent1"/>
                    </a:solidFill>
                  </a:rPr>
                  <a:t>Complication:</a:t>
                </a:r>
                <a:r>
                  <a:rPr lang="en-US" sz="1800" dirty="0"/>
                  <a:t> </a:t>
                </a:r>
              </a:p>
              <a:p>
                <a:pPr marL="0" indent="0">
                  <a:buNone/>
                </a:pPr>
                <a:r>
                  <a:rPr lang="en-US" sz="1600" dirty="0"/>
                  <a:t>      Difference term </a:t>
                </a:r>
                <a14:m>
                  <m:oMath xmlns:m="http://schemas.openxmlformats.org/officeDocument/2006/math">
                    <m:d>
                      <m:dPr>
                        <m:begChr m:val="|"/>
                        <m:endChr m:val="|"/>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𝑐𝑜𝑠𝑡</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e>
                        </m:d>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𝑐𝑜𝑠𝑡</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𝑏</m:t>
                                </m:r>
                              </m:e>
                              <m:sub>
                                <m:r>
                                  <a:rPr lang="en-US" sz="1600" i="1">
                                    <a:latin typeface="Cambria Math" panose="02040503050406030204" pitchFamily="18" charset="0"/>
                                    <a:ea typeface="Cambria Math" panose="02040503050406030204" pitchFamily="18" charset="0"/>
                                  </a:rPr>
                                  <m:t>𝑝</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𝑑</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e>
                            </m:d>
                          </m:e>
                          <m:sup>
                            <m:r>
                              <a:rPr lang="en-US" sz="1600" i="1">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𝑑</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𝑏</m:t>
                                    </m:r>
                                  </m:e>
                                  <m:sub>
                                    <m:r>
                                      <a:rPr lang="en-US" sz="1600" i="1">
                                        <a:latin typeface="Cambria Math" panose="02040503050406030204" pitchFamily="18" charset="0"/>
                                        <a:ea typeface="Cambria Math" panose="02040503050406030204" pitchFamily="18" charset="0"/>
                                      </a:rPr>
                                      <m:t>𝑝</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e>
                            </m:d>
                          </m:e>
                          <m:sup>
                            <m:r>
                              <a:rPr lang="en-US" sz="1600" i="1">
                                <a:latin typeface="Cambria Math" panose="02040503050406030204" pitchFamily="18" charset="0"/>
                                <a:ea typeface="Cambria Math" panose="02040503050406030204" pitchFamily="18" charset="0"/>
                              </a:rPr>
                              <m:t>2</m:t>
                            </m:r>
                          </m:sup>
                        </m:sSup>
                      </m:e>
                    </m:d>
                  </m:oMath>
                </a14:m>
                <a:r>
                  <a:rPr lang="en-US" sz="1600" dirty="0"/>
                  <a:t> is not bounded. </a:t>
                </a:r>
              </a:p>
              <a:p>
                <a:pPr marL="0" indent="0">
                  <a:buNone/>
                </a:pPr>
                <a:r>
                  <a:rPr lang="en-US" sz="1600" dirty="0"/>
                  <a:t>      Conditions of Lemma 1 are not met.</a:t>
                </a:r>
              </a:p>
              <a:p>
                <a:endParaRPr lang="en-US" sz="1200" dirty="0"/>
              </a:p>
              <a:p>
                <a:r>
                  <a:rPr lang="en-US" sz="1800" b="1" dirty="0">
                    <a:solidFill>
                      <a:schemeClr val="accent1"/>
                    </a:solidFill>
                  </a:rPr>
                  <a:t>Fix:</a:t>
                </a:r>
                <a:r>
                  <a:rPr lang="en-US" sz="1500" b="1" dirty="0">
                    <a:solidFill>
                      <a:schemeClr val="accent1"/>
                    </a:solidFill>
                  </a:rPr>
                  <a:t> </a:t>
                </a:r>
                <a:r>
                  <a:rPr lang="en-US" sz="1600" dirty="0"/>
                  <a:t>Two categories of points: </a:t>
                </a:r>
              </a:p>
              <a:p>
                <a:pPr>
                  <a:buFont typeface="Wingdings" panose="05000000000000000000" pitchFamily="2" charset="2"/>
                  <a:buChar char="q"/>
                </a:pPr>
                <a:r>
                  <a:rPr lang="en-US" sz="1500" b="1" dirty="0"/>
                  <a:t>Good points</a:t>
                </a:r>
                <a:r>
                  <a:rPr lang="en-US" sz="1500" dirty="0"/>
                  <a:t> </a:t>
                </a:r>
                <a:r>
                  <a:rPr lang="en-US" sz="1400" dirty="0"/>
                  <a:t>(</a:t>
                </a:r>
                <a:r>
                  <a:rPr lang="en-US" sz="1600" dirty="0"/>
                  <a:t>costs approximately satisfy the triangle inequality)</a:t>
                </a:r>
              </a:p>
              <a:p>
                <a:pPr>
                  <a:buFont typeface="Wingdings" panose="05000000000000000000" pitchFamily="2" charset="2"/>
                  <a:buChar char="q"/>
                </a:pPr>
                <a:r>
                  <a:rPr lang="en-US" sz="1500" b="1" dirty="0"/>
                  <a:t>Bad points</a:t>
                </a:r>
              </a:p>
              <a:p>
                <a:pPr marL="0" indent="0">
                  <a:buNone/>
                </a:pPr>
                <a:endParaRPr lang="en-US" sz="1200" dirty="0"/>
              </a:p>
              <a:p>
                <a:pPr marL="0" indent="0">
                  <a:buNone/>
                </a:pPr>
                <a:r>
                  <a:rPr lang="en-US" sz="1800" b="1" dirty="0">
                    <a:solidFill>
                      <a:schemeClr val="accent1"/>
                    </a:solidFill>
                  </a:rPr>
                  <a:t>GOOD POINTS:</a:t>
                </a:r>
              </a:p>
              <a:p>
                <a:pPr lvl="1"/>
                <a:r>
                  <a:rPr lang="en-US" sz="1600" dirty="0"/>
                  <a:t>Define the good points with centers x </a:t>
                </a:r>
                <a:r>
                  <a:rPr lang="en-US" sz="1600"/>
                  <a:t>as </a:t>
                </a:r>
                <a:endParaRPr lang="en-US" sz="1600" i="1" dirty="0">
                  <a:latin typeface="Cambria Math" panose="02040503050406030204" pitchFamily="18" charset="0"/>
                </a:endParaRPr>
              </a:p>
              <a:p>
                <a:pPr lvl="1"/>
                <a14:m>
                  <m:oMath xmlns:m="http://schemas.openxmlformats.org/officeDocument/2006/math">
                    <m:r>
                      <a:rPr lang="en-US" sz="1600" i="1" dirty="0">
                        <a:latin typeface="Cambria Math" panose="02040503050406030204" pitchFamily="18" charset="0"/>
                      </a:rPr>
                      <m:t>𝐺</m:t>
                    </m:r>
                    <m:r>
                      <a:rPr lang="en-US" sz="1600" i="1" dirty="0">
                        <a:latin typeface="Cambria Math" panose="02040503050406030204" pitchFamily="18" charset="0"/>
                      </a:rPr>
                      <m:t>(</m:t>
                    </m:r>
                    <m:r>
                      <a:rPr lang="en-US" sz="1600" i="1" dirty="0">
                        <a:latin typeface="Cambria Math" panose="02040503050406030204" pitchFamily="18" charset="0"/>
                      </a:rPr>
                      <m:t>𝑥</m:t>
                    </m:r>
                    <m:r>
                      <a:rPr lang="en-US" sz="1600" i="1" dirty="0">
                        <a:latin typeface="Cambria Math" panose="02040503050406030204" pitchFamily="18" charset="0"/>
                      </a:rPr>
                      <m:t>) = {</m:t>
                    </m:r>
                    <m:r>
                      <a:rPr lang="en-US" sz="1600" i="1" dirty="0" err="1">
                        <a:latin typeface="Cambria Math" panose="02040503050406030204" pitchFamily="18" charset="0"/>
                      </a:rPr>
                      <m:t>𝑝</m:t>
                    </m:r>
                    <m:r>
                      <a:rPr lang="en-US" sz="1600" i="1" dirty="0">
                        <a:latin typeface="Cambria Math" panose="02040503050406030204" pitchFamily="18" charset="0"/>
                        <a:ea typeface="Cambria Math" panose="02040503050406030204" pitchFamily="18" charset="0"/>
                      </a:rPr>
                      <m:t>∈</m:t>
                    </m:r>
                    <m:r>
                      <a:rPr lang="en-US" sz="1600" i="1" dirty="0" err="1">
                        <a:latin typeface="Cambria Math" panose="02040503050406030204" pitchFamily="18" charset="0"/>
                      </a:rPr>
                      <m:t>𝑃</m:t>
                    </m:r>
                    <m:r>
                      <a:rPr lang="en-US" sz="1600" i="1" dirty="0">
                        <a:latin typeface="Cambria Math" panose="02040503050406030204" pitchFamily="18" charset="0"/>
                      </a:rPr>
                      <m:t> :</m:t>
                    </m:r>
                    <m:d>
                      <m:dPr>
                        <m:begChr m:val="|"/>
                        <m:endChr m:val="|"/>
                        <m:ctrlPr>
                          <a:rPr lang="en-US" sz="1600" i="1" dirty="0">
                            <a:latin typeface="Cambria Math" panose="02040503050406030204" pitchFamily="18" charset="0"/>
                          </a:rPr>
                        </m:ctrlPr>
                      </m:dPr>
                      <m:e>
                        <m:r>
                          <a:rPr lang="en-US" sz="1600" i="1" dirty="0">
                            <a:latin typeface="Cambria Math" panose="02040503050406030204" pitchFamily="18" charset="0"/>
                          </a:rPr>
                          <m:t>𝑐𝑜𝑠𝑡</m:t>
                        </m:r>
                        <m:d>
                          <m:dPr>
                            <m:ctrlPr>
                              <a:rPr lang="en-US" sz="1600" i="1" dirty="0">
                                <a:latin typeface="Cambria Math" panose="02040503050406030204" pitchFamily="18" charset="0"/>
                              </a:rPr>
                            </m:ctrlPr>
                          </m:dPr>
                          <m:e>
                            <m:r>
                              <a:rPr lang="en-US" sz="1600" i="1" dirty="0" err="1">
                                <a:latin typeface="Cambria Math" panose="02040503050406030204" pitchFamily="18" charset="0"/>
                              </a:rPr>
                              <m:t>𝑝</m:t>
                            </m:r>
                            <m:r>
                              <a:rPr lang="en-US" sz="1600" i="1" dirty="0" err="1">
                                <a:latin typeface="Cambria Math" panose="02040503050406030204" pitchFamily="18" charset="0"/>
                              </a:rPr>
                              <m:t>,</m:t>
                            </m:r>
                            <m:r>
                              <a:rPr lang="en-US" sz="1600" i="1" dirty="0" err="1">
                                <a:latin typeface="Cambria Math" panose="02040503050406030204" pitchFamily="18" charset="0"/>
                              </a:rPr>
                              <m:t>𝑥</m:t>
                            </m:r>
                          </m:e>
                        </m:d>
                        <m:r>
                          <a:rPr lang="en-US" sz="1600" i="1" dirty="0">
                            <a:latin typeface="Cambria Math" panose="02040503050406030204" pitchFamily="18" charset="0"/>
                          </a:rPr>
                          <m:t>−</m:t>
                        </m:r>
                        <m:r>
                          <a:rPr lang="en-US" sz="1600" i="1" dirty="0">
                            <a:latin typeface="Cambria Math" panose="02040503050406030204" pitchFamily="18" charset="0"/>
                          </a:rPr>
                          <m:t>𝑐𝑜𝑠𝑡</m:t>
                        </m:r>
                        <m:d>
                          <m:dPr>
                            <m:ctrlPr>
                              <a:rPr lang="en-US" sz="1600" i="1" dirty="0">
                                <a:latin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𝑏</m:t>
                                </m:r>
                              </m:e>
                              <m:sub>
                                <m:r>
                                  <a:rPr lang="en-US" sz="1600" i="1">
                                    <a:latin typeface="Cambria Math" panose="02040503050406030204" pitchFamily="18" charset="0"/>
                                    <a:ea typeface="Cambria Math" panose="02040503050406030204" pitchFamily="18" charset="0"/>
                                  </a:rPr>
                                  <m:t>𝑝</m:t>
                                </m:r>
                              </m:sub>
                            </m:sSub>
                            <m:r>
                              <a:rPr lang="en-US" sz="1600" i="1">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𝑥</m:t>
                            </m:r>
                          </m:e>
                        </m:d>
                      </m:e>
                    </m:d>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 </m:t>
                    </m:r>
                    <m:sSub>
                      <m:sSubPr>
                        <m:ctrlPr>
                          <a:rPr lang="en-US" sz="1600" i="1" dirty="0">
                            <a:latin typeface="Cambria Math" panose="02040503050406030204" pitchFamily="18" charset="0"/>
                            <a:ea typeface="Cambria Math" panose="02040503050406030204" pitchFamily="18" charset="0"/>
                          </a:rPr>
                        </m:ctrlPr>
                      </m:sSubPr>
                      <m:e>
                        <m:r>
                          <m:rPr>
                            <m:sty m:val="p"/>
                          </m:rPr>
                          <a:rPr lang="el-GR" sz="1600" i="1" dirty="0">
                            <a:latin typeface="Cambria Math" panose="02040503050406030204" pitchFamily="18" charset="0"/>
                            <a:ea typeface="Cambria Math" panose="02040503050406030204" pitchFamily="18" charset="0"/>
                          </a:rPr>
                          <m:t>Δ</m:t>
                        </m:r>
                      </m:e>
                      <m:sub>
                        <m:r>
                          <a:rPr lang="en-US" sz="1600" i="1" dirty="0">
                            <a:latin typeface="Cambria Math" panose="02040503050406030204" pitchFamily="18" charset="0"/>
                            <a:ea typeface="Cambria Math" panose="02040503050406030204" pitchFamily="18" charset="0"/>
                          </a:rPr>
                          <m:t>𝑝</m:t>
                        </m:r>
                      </m:sub>
                    </m:sSub>
                    <m:r>
                      <a:rPr lang="en-US" sz="1600" i="1" dirty="0">
                        <a:latin typeface="Cambria Math" panose="02040503050406030204" pitchFamily="18" charset="0"/>
                      </a:rPr>
                      <m:t>} </m:t>
                    </m:r>
                  </m:oMath>
                </a14:m>
                <a:endParaRPr lang="en-US" sz="1600" dirty="0"/>
              </a:p>
              <a:p>
                <a:pPr marL="342900" lvl="1" indent="0">
                  <a:buNone/>
                </a:pPr>
                <a:r>
                  <a:rPr lang="en-US" sz="1600" dirty="0"/>
                  <a:t>           where</a:t>
                </a:r>
                <a14:m>
                  <m:oMath xmlns:m="http://schemas.openxmlformats.org/officeDocument/2006/math">
                    <m:sSub>
                      <m:sSubPr>
                        <m:ctrlPr>
                          <a:rPr lang="en-US" sz="1600" i="1" dirty="0">
                            <a:latin typeface="Cambria Math" panose="02040503050406030204" pitchFamily="18" charset="0"/>
                            <a:ea typeface="Cambria Math" panose="02040503050406030204" pitchFamily="18" charset="0"/>
                          </a:rPr>
                        </m:ctrlPr>
                      </m:sSubPr>
                      <m:e>
                        <m:r>
                          <a:rPr lang="en-US" sz="1600" i="1" dirty="0">
                            <a:latin typeface="Cambria Math" panose="02040503050406030204" pitchFamily="18" charset="0"/>
                            <a:ea typeface="Cambria Math" panose="02040503050406030204" pitchFamily="18" charset="0"/>
                          </a:rPr>
                          <m:t> </m:t>
                        </m:r>
                        <m:r>
                          <m:rPr>
                            <m:sty m:val="p"/>
                          </m:rPr>
                          <a:rPr lang="el-GR" sz="1600" i="1" dirty="0">
                            <a:latin typeface="Cambria Math" panose="02040503050406030204" pitchFamily="18" charset="0"/>
                            <a:ea typeface="Cambria Math" panose="02040503050406030204" pitchFamily="18" charset="0"/>
                          </a:rPr>
                          <m:t>Δ</m:t>
                        </m:r>
                      </m:e>
                      <m:sub>
                        <m:r>
                          <a:rPr lang="en-US" sz="1600" i="1" dirty="0">
                            <a:latin typeface="Cambria Math" panose="02040503050406030204" pitchFamily="18" charset="0"/>
                            <a:ea typeface="Cambria Math" panose="02040503050406030204" pitchFamily="18" charset="0"/>
                          </a:rPr>
                          <m:t>𝑝</m:t>
                        </m:r>
                      </m:sub>
                    </m:sSub>
                    <m:r>
                      <a:rPr lang="en-US" sz="1600" i="1" dirty="0">
                        <a:latin typeface="Cambria Math" panose="02040503050406030204" pitchFamily="18" charset="0"/>
                      </a:rPr>
                      <m:t>= </m:t>
                    </m:r>
                    <m:f>
                      <m:fPr>
                        <m:ctrlPr>
                          <a:rPr lang="en-US" sz="1600" i="1" dirty="0">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𝑐𝑜𝑠𝑡</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𝑏</m:t>
                                </m:r>
                              </m:e>
                              <m:sub>
                                <m:r>
                                  <a:rPr lang="en-US" sz="1600" i="1">
                                    <a:latin typeface="Cambria Math" panose="02040503050406030204" pitchFamily="18" charset="0"/>
                                    <a:ea typeface="Cambria Math" panose="02040503050406030204" pitchFamily="18" charset="0"/>
                                  </a:rPr>
                                  <m:t>𝑝</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e>
                        </m:d>
                      </m:num>
                      <m:den>
                        <m:r>
                          <a:rPr lang="en-US" sz="1600" i="1" dirty="0">
                            <a:latin typeface="Cambria Math" panose="02040503050406030204" pitchFamily="18" charset="0"/>
                            <a:ea typeface="Cambria Math" panose="02040503050406030204" pitchFamily="18" charset="0"/>
                          </a:rPr>
                          <m:t>𝜖</m:t>
                        </m:r>
                      </m:den>
                    </m:f>
                    <m:r>
                      <a:rPr lang="en-US" sz="1600" i="1" dirty="0">
                        <a:latin typeface="Cambria Math" panose="02040503050406030204" pitchFamily="18" charset="0"/>
                      </a:rPr>
                      <m:t> </m:t>
                    </m:r>
                  </m:oMath>
                </a14:m>
                <a:endParaRPr lang="en-US" sz="1600" dirty="0"/>
              </a:p>
              <a:p>
                <a:pPr lvl="1"/>
                <a:r>
                  <a:rPr lang="en-US" sz="1600" dirty="0"/>
                  <a:t>These difference between the costs can be bound as before.</a:t>
                </a:r>
              </a:p>
              <a:p>
                <a:pPr lvl="1"/>
                <a:endParaRPr lang="en-US" sz="1200" dirty="0"/>
              </a:p>
              <a:p>
                <a:endParaRPr lang="en-US" sz="12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793442" y="1932558"/>
                <a:ext cx="7817158" cy="3953892"/>
              </a:xfrm>
              <a:blipFill>
                <a:blip r:embed="rId2"/>
                <a:stretch>
                  <a:fillRect l="-624" t="-1387"/>
                </a:stretch>
              </a:blipFill>
            </p:spPr>
            <p:txBody>
              <a:bodyPr/>
              <a:lstStyle/>
              <a:p>
                <a:r>
                  <a:rPr lang="en-US">
                    <a:noFill/>
                  </a:rPr>
                  <a:t> </a:t>
                </a:r>
              </a:p>
            </p:txBody>
          </p:sp>
        </mc:Fallback>
      </mc:AlternateContent>
    </p:spTree>
    <p:extLst>
      <p:ext uri="{BB962C8B-B14F-4D97-AF65-F5344CB8AC3E}">
        <p14:creationId xmlns:p14="http://schemas.microsoft.com/office/powerpoint/2010/main" val="119974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442A27-E8EE-4841-AE11-607252809612}"/>
              </a:ext>
            </a:extLst>
          </p:cNvPr>
          <p:cNvSpPr>
            <a:spLocks noGrp="1"/>
          </p:cNvSpPr>
          <p:nvPr>
            <p:ph type="title"/>
          </p:nvPr>
        </p:nvSpPr>
        <p:spPr>
          <a:xfrm>
            <a:off x="-1447800" y="76201"/>
            <a:ext cx="228600" cy="609600"/>
          </a:xfrm>
        </p:spPr>
        <p:txBody>
          <a:bodyPr>
            <a:normAutofit fontScale="90000"/>
          </a:bodyPr>
          <a:lstStyle/>
          <a:p>
            <a:endParaRPr lang="en-US" dirty="0"/>
          </a:p>
        </p:txBody>
      </p:sp>
      <p:pic>
        <p:nvPicPr>
          <p:cNvPr id="10" name="Content Placeholder 9">
            <a:extLst>
              <a:ext uri="{FF2B5EF4-FFF2-40B4-BE49-F238E27FC236}">
                <a16:creationId xmlns:a16="http://schemas.microsoft.com/office/drawing/2014/main" id="{B97C499B-91D7-4F01-B4E8-BBB5E526D6FB}"/>
              </a:ext>
            </a:extLst>
          </p:cNvPr>
          <p:cNvPicPr>
            <a:picLocks noGrp="1" noChangeAspect="1"/>
          </p:cNvPicPr>
          <p:nvPr>
            <p:ph idx="1"/>
          </p:nvPr>
        </p:nvPicPr>
        <p:blipFill>
          <a:blip r:embed="rId2"/>
          <a:stretch>
            <a:fillRect/>
          </a:stretch>
        </p:blipFill>
        <p:spPr>
          <a:xfrm>
            <a:off x="2228877" y="809768"/>
            <a:ext cx="249958" cy="249958"/>
          </a:xfrm>
          <a:prstGeom prst="rect">
            <a:avLst/>
          </a:prstGeom>
        </p:spPr>
      </p:pic>
      <p:sp>
        <p:nvSpPr>
          <p:cNvPr id="9" name="Oval 8">
            <a:extLst>
              <a:ext uri="{FF2B5EF4-FFF2-40B4-BE49-F238E27FC236}">
                <a16:creationId xmlns:a16="http://schemas.microsoft.com/office/drawing/2014/main" id="{A83ABE0E-97D4-4967-8C77-C8DF37A3BDBC}"/>
              </a:ext>
            </a:extLst>
          </p:cNvPr>
          <p:cNvSpPr/>
          <p:nvPr/>
        </p:nvSpPr>
        <p:spPr>
          <a:xfrm>
            <a:off x="1143000" y="114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400127-599E-4042-8943-5894F43A3F4A}"/>
              </a:ext>
            </a:extLst>
          </p:cNvPr>
          <p:cNvPicPr>
            <a:picLocks noChangeAspect="1"/>
          </p:cNvPicPr>
          <p:nvPr/>
        </p:nvPicPr>
        <p:blipFill>
          <a:blip r:embed="rId2"/>
          <a:stretch>
            <a:fillRect/>
          </a:stretch>
        </p:blipFill>
        <p:spPr>
          <a:xfrm>
            <a:off x="2068338" y="2033542"/>
            <a:ext cx="249958" cy="249958"/>
          </a:xfrm>
          <a:prstGeom prst="rect">
            <a:avLst/>
          </a:prstGeom>
        </p:spPr>
      </p:pic>
      <p:pic>
        <p:nvPicPr>
          <p:cNvPr id="12" name="Picture 11">
            <a:extLst>
              <a:ext uri="{FF2B5EF4-FFF2-40B4-BE49-F238E27FC236}">
                <a16:creationId xmlns:a16="http://schemas.microsoft.com/office/drawing/2014/main" id="{18559ACE-DBC1-4A0E-B7A3-350C0A4DE929}"/>
              </a:ext>
            </a:extLst>
          </p:cNvPr>
          <p:cNvPicPr>
            <a:picLocks noChangeAspect="1"/>
          </p:cNvPicPr>
          <p:nvPr/>
        </p:nvPicPr>
        <p:blipFill>
          <a:blip r:embed="rId2"/>
          <a:stretch>
            <a:fillRect/>
          </a:stretch>
        </p:blipFill>
        <p:spPr>
          <a:xfrm>
            <a:off x="1876309" y="723380"/>
            <a:ext cx="249958" cy="249958"/>
          </a:xfrm>
          <a:prstGeom prst="rect">
            <a:avLst/>
          </a:prstGeom>
        </p:spPr>
      </p:pic>
      <p:pic>
        <p:nvPicPr>
          <p:cNvPr id="13" name="Picture 12">
            <a:extLst>
              <a:ext uri="{FF2B5EF4-FFF2-40B4-BE49-F238E27FC236}">
                <a16:creationId xmlns:a16="http://schemas.microsoft.com/office/drawing/2014/main" id="{266514DA-F09F-4DBB-9A61-F6EB09AD5F21}"/>
              </a:ext>
            </a:extLst>
          </p:cNvPr>
          <p:cNvPicPr>
            <a:picLocks noChangeAspect="1"/>
          </p:cNvPicPr>
          <p:nvPr/>
        </p:nvPicPr>
        <p:blipFill>
          <a:blip r:embed="rId2"/>
          <a:stretch>
            <a:fillRect/>
          </a:stretch>
        </p:blipFill>
        <p:spPr>
          <a:xfrm>
            <a:off x="4979383" y="2274338"/>
            <a:ext cx="249958" cy="249958"/>
          </a:xfrm>
          <a:prstGeom prst="rect">
            <a:avLst/>
          </a:prstGeom>
        </p:spPr>
      </p:pic>
      <p:pic>
        <p:nvPicPr>
          <p:cNvPr id="14" name="Picture 13">
            <a:extLst>
              <a:ext uri="{FF2B5EF4-FFF2-40B4-BE49-F238E27FC236}">
                <a16:creationId xmlns:a16="http://schemas.microsoft.com/office/drawing/2014/main" id="{271320A4-CC16-4C1C-8EF9-0F40DF8EC34B}"/>
              </a:ext>
            </a:extLst>
          </p:cNvPr>
          <p:cNvPicPr>
            <a:picLocks noChangeAspect="1"/>
          </p:cNvPicPr>
          <p:nvPr/>
        </p:nvPicPr>
        <p:blipFill>
          <a:blip r:embed="rId2"/>
          <a:stretch>
            <a:fillRect/>
          </a:stretch>
        </p:blipFill>
        <p:spPr>
          <a:xfrm>
            <a:off x="5617442" y="2684780"/>
            <a:ext cx="249958" cy="249958"/>
          </a:xfrm>
          <a:prstGeom prst="rect">
            <a:avLst/>
          </a:prstGeom>
        </p:spPr>
      </p:pic>
      <p:sp>
        <p:nvSpPr>
          <p:cNvPr id="15" name="Oval 14">
            <a:extLst>
              <a:ext uri="{FF2B5EF4-FFF2-40B4-BE49-F238E27FC236}">
                <a16:creationId xmlns:a16="http://schemas.microsoft.com/office/drawing/2014/main" id="{6825DB50-B856-493D-AA36-3BC9CDFF449F}"/>
              </a:ext>
            </a:extLst>
          </p:cNvPr>
          <p:cNvSpPr/>
          <p:nvPr/>
        </p:nvSpPr>
        <p:spPr>
          <a:xfrm>
            <a:off x="1104900" y="154535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414C331-48B0-4B09-ABC7-7FA66CF84286}"/>
              </a:ext>
            </a:extLst>
          </p:cNvPr>
          <p:cNvSpPr/>
          <p:nvPr/>
        </p:nvSpPr>
        <p:spPr>
          <a:xfrm>
            <a:off x="1342390" y="139295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498DCC9-5FD5-44E9-A2D6-AB614F2D2899}"/>
              </a:ext>
            </a:extLst>
          </p:cNvPr>
          <p:cNvSpPr/>
          <p:nvPr/>
        </p:nvSpPr>
        <p:spPr>
          <a:xfrm>
            <a:off x="1550438" y="8971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57F86F-2CE7-47BF-B92A-30ED8F746D19}"/>
              </a:ext>
            </a:extLst>
          </p:cNvPr>
          <p:cNvSpPr/>
          <p:nvPr/>
        </p:nvSpPr>
        <p:spPr>
          <a:xfrm>
            <a:off x="1702838" y="14508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A71C6-2CD7-4BB7-9F7C-10A0271CAD05}"/>
              </a:ext>
            </a:extLst>
          </p:cNvPr>
          <p:cNvSpPr/>
          <p:nvPr/>
        </p:nvSpPr>
        <p:spPr>
          <a:xfrm>
            <a:off x="1907076" y="166217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B573C31-B3C7-423E-A887-A8D05B98D8B2}"/>
              </a:ext>
            </a:extLst>
          </p:cNvPr>
          <p:cNvSpPr/>
          <p:nvPr/>
        </p:nvSpPr>
        <p:spPr>
          <a:xfrm>
            <a:off x="1284257"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61A7A87-797A-4D28-8B97-848D11033B66}"/>
              </a:ext>
            </a:extLst>
          </p:cNvPr>
          <p:cNvSpPr/>
          <p:nvPr/>
        </p:nvSpPr>
        <p:spPr>
          <a:xfrm>
            <a:off x="1768878" y="21981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EFC0FD-519D-41C0-949A-E506CAA5B7D3}"/>
              </a:ext>
            </a:extLst>
          </p:cNvPr>
          <p:cNvSpPr/>
          <p:nvPr/>
        </p:nvSpPr>
        <p:spPr>
          <a:xfrm>
            <a:off x="2318296" y="181457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73F53AB-A487-4495-BB84-9EE431328D62}"/>
              </a:ext>
            </a:extLst>
          </p:cNvPr>
          <p:cNvSpPr/>
          <p:nvPr/>
        </p:nvSpPr>
        <p:spPr>
          <a:xfrm>
            <a:off x="1900726" y="1098837"/>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42B1501-AE9B-4DB8-B4C8-2E94809C1555}"/>
              </a:ext>
            </a:extLst>
          </p:cNvPr>
          <p:cNvSpPr/>
          <p:nvPr/>
        </p:nvSpPr>
        <p:spPr>
          <a:xfrm>
            <a:off x="2286000" y="12984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873D65-E772-439F-8BE6-C15725538150}"/>
              </a:ext>
            </a:extLst>
          </p:cNvPr>
          <p:cNvSpPr/>
          <p:nvPr/>
        </p:nvSpPr>
        <p:spPr>
          <a:xfrm>
            <a:off x="1809286" y="393497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CC0818-59AE-41EB-A5D8-99AF8B6127B9}"/>
              </a:ext>
            </a:extLst>
          </p:cNvPr>
          <p:cNvSpPr/>
          <p:nvPr/>
        </p:nvSpPr>
        <p:spPr>
          <a:xfrm>
            <a:off x="1976926" y="370637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B5861A-143B-4008-AE29-4B127CAB60F4}"/>
              </a:ext>
            </a:extLst>
          </p:cNvPr>
          <p:cNvSpPr/>
          <p:nvPr/>
        </p:nvSpPr>
        <p:spPr>
          <a:xfrm>
            <a:off x="2252853" y="359866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5345FD-23E9-468C-94E5-4655D02E8BFE}"/>
              </a:ext>
            </a:extLst>
          </p:cNvPr>
          <p:cNvSpPr/>
          <p:nvPr/>
        </p:nvSpPr>
        <p:spPr>
          <a:xfrm>
            <a:off x="1572779" y="4343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129C0D4-992D-413D-91B7-B29981AEA411}"/>
              </a:ext>
            </a:extLst>
          </p:cNvPr>
          <p:cNvSpPr/>
          <p:nvPr/>
        </p:nvSpPr>
        <p:spPr>
          <a:xfrm>
            <a:off x="3204664" y="4569924"/>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5CF982-76C5-4290-B30B-996A921276C6}"/>
              </a:ext>
            </a:extLst>
          </p:cNvPr>
          <p:cNvSpPr/>
          <p:nvPr/>
        </p:nvSpPr>
        <p:spPr>
          <a:xfrm>
            <a:off x="2252256" y="4164562"/>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B6CCE04-8850-4AB7-B1DD-C9B19645AE03}"/>
              </a:ext>
            </a:extLst>
          </p:cNvPr>
          <p:cNvSpPr/>
          <p:nvPr/>
        </p:nvSpPr>
        <p:spPr>
          <a:xfrm>
            <a:off x="2209800" y="4417524"/>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D597523-42D3-4BD3-87A1-6CF5F1EA201B}"/>
              </a:ext>
            </a:extLst>
          </p:cNvPr>
          <p:cNvSpPr/>
          <p:nvPr/>
        </p:nvSpPr>
        <p:spPr>
          <a:xfrm>
            <a:off x="2872842" y="39654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ECF1999-D18A-46BA-8F7E-2E963D3C736C}"/>
              </a:ext>
            </a:extLst>
          </p:cNvPr>
          <p:cNvSpPr/>
          <p:nvPr/>
        </p:nvSpPr>
        <p:spPr>
          <a:xfrm>
            <a:off x="2564594" y="4343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15155C-8036-413A-BB73-0703CFB0AF72}"/>
              </a:ext>
            </a:extLst>
          </p:cNvPr>
          <p:cNvSpPr/>
          <p:nvPr/>
        </p:nvSpPr>
        <p:spPr>
          <a:xfrm>
            <a:off x="1805012" y="47904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6644B17-5D8F-4F18-B4F3-DCA02E991EF6}"/>
              </a:ext>
            </a:extLst>
          </p:cNvPr>
          <p:cNvSpPr/>
          <p:nvPr/>
        </p:nvSpPr>
        <p:spPr>
          <a:xfrm>
            <a:off x="2318296" y="48666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FF91995-583A-43A7-8930-35868F23B6AF}"/>
              </a:ext>
            </a:extLst>
          </p:cNvPr>
          <p:cNvSpPr/>
          <p:nvPr/>
        </p:nvSpPr>
        <p:spPr>
          <a:xfrm>
            <a:off x="2720442" y="3581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4BFFD4D-D8F4-40F3-BBB8-D14F788F3CE1}"/>
              </a:ext>
            </a:extLst>
          </p:cNvPr>
          <p:cNvSpPr/>
          <p:nvPr/>
        </p:nvSpPr>
        <p:spPr>
          <a:xfrm>
            <a:off x="3200400" y="409753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4B1E8D9-DBFA-4DA6-86B4-56EC98E9C8D8}"/>
              </a:ext>
            </a:extLst>
          </p:cNvPr>
          <p:cNvSpPr/>
          <p:nvPr/>
        </p:nvSpPr>
        <p:spPr>
          <a:xfrm>
            <a:off x="2836428" y="46126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8D38F2-BA44-4061-8E63-B80F4D71047E}"/>
              </a:ext>
            </a:extLst>
          </p:cNvPr>
          <p:cNvSpPr/>
          <p:nvPr/>
        </p:nvSpPr>
        <p:spPr>
          <a:xfrm>
            <a:off x="2644242" y="495808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6F06FA-BAD1-4778-8229-FEEE955FF6C4}"/>
              </a:ext>
            </a:extLst>
          </p:cNvPr>
          <p:cNvSpPr/>
          <p:nvPr/>
        </p:nvSpPr>
        <p:spPr>
          <a:xfrm>
            <a:off x="4983425" y="26299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4D7D5D4-5196-445D-982F-313798B0D0E5}"/>
              </a:ext>
            </a:extLst>
          </p:cNvPr>
          <p:cNvSpPr/>
          <p:nvPr/>
        </p:nvSpPr>
        <p:spPr>
          <a:xfrm>
            <a:off x="5410200" y="23505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165CF78-0658-403B-8FC7-DA23B2D9B8B6}"/>
              </a:ext>
            </a:extLst>
          </p:cNvPr>
          <p:cNvSpPr/>
          <p:nvPr/>
        </p:nvSpPr>
        <p:spPr>
          <a:xfrm>
            <a:off x="5354320" y="304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4643B0D-2FD7-4221-9BA6-7B394A060C9B}"/>
              </a:ext>
            </a:extLst>
          </p:cNvPr>
          <p:cNvSpPr/>
          <p:nvPr/>
        </p:nvSpPr>
        <p:spPr>
          <a:xfrm>
            <a:off x="5000741" y="177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60A5F98-49D7-4C4A-B176-AEB0FC223E9F}"/>
              </a:ext>
            </a:extLst>
          </p:cNvPr>
          <p:cNvSpPr/>
          <p:nvPr/>
        </p:nvSpPr>
        <p:spPr>
          <a:xfrm>
            <a:off x="5956300" y="23652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8BDAED9-4FB2-4265-89D4-A75D2F2214D7}"/>
              </a:ext>
            </a:extLst>
          </p:cNvPr>
          <p:cNvSpPr/>
          <p:nvPr/>
        </p:nvSpPr>
        <p:spPr>
          <a:xfrm>
            <a:off x="5654040" y="1930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2ED9E9C-E373-439A-AE1E-806BBAE4DEF0}"/>
              </a:ext>
            </a:extLst>
          </p:cNvPr>
          <p:cNvSpPr/>
          <p:nvPr/>
        </p:nvSpPr>
        <p:spPr>
          <a:xfrm>
            <a:off x="4674092" y="19949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70BE4-222E-4419-B0D1-7C9C3A7514DE}"/>
              </a:ext>
            </a:extLst>
          </p:cNvPr>
          <p:cNvSpPr/>
          <p:nvPr/>
        </p:nvSpPr>
        <p:spPr>
          <a:xfrm>
            <a:off x="5541242" y="1640376"/>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0B9483-DBA2-43B5-9A7F-E8F5A42492C9}"/>
              </a:ext>
            </a:extLst>
          </p:cNvPr>
          <p:cNvSpPr/>
          <p:nvPr/>
        </p:nvSpPr>
        <p:spPr>
          <a:xfrm>
            <a:off x="4770120" y="304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E9B9026-6577-4DE1-8598-B604D309D557}"/>
              </a:ext>
            </a:extLst>
          </p:cNvPr>
          <p:cNvSpPr/>
          <p:nvPr/>
        </p:nvSpPr>
        <p:spPr>
          <a:xfrm>
            <a:off x="5153141" y="20457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123F35D-0905-4EDB-A8A1-D232F6973906}"/>
              </a:ext>
            </a:extLst>
          </p:cNvPr>
          <p:cNvSpPr/>
          <p:nvPr/>
        </p:nvSpPr>
        <p:spPr>
          <a:xfrm>
            <a:off x="4582160" y="2399317"/>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3A3521FC-66E3-4B57-A5AC-6FBC2407335F}"/>
              </a:ext>
            </a:extLst>
          </p:cNvPr>
          <p:cNvSpPr/>
          <p:nvPr/>
        </p:nvSpPr>
        <p:spPr>
          <a:xfrm>
            <a:off x="1615263" y="1401602"/>
            <a:ext cx="379498" cy="287512"/>
          </a:xfrm>
          <a:prstGeom prst="mathMultiply">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DD9752A-C868-46AA-B38E-D9222640F55C}"/>
              </a:ext>
            </a:extLst>
          </p:cNvPr>
          <p:cNvPicPr>
            <a:picLocks noChangeAspect="1"/>
          </p:cNvPicPr>
          <p:nvPr/>
        </p:nvPicPr>
        <p:blipFill>
          <a:blip r:embed="rId3"/>
          <a:stretch>
            <a:fillRect/>
          </a:stretch>
        </p:blipFill>
        <p:spPr>
          <a:xfrm>
            <a:off x="5165314" y="2380992"/>
            <a:ext cx="341406" cy="304826"/>
          </a:xfrm>
          <a:prstGeom prst="rect">
            <a:avLst/>
          </a:prstGeom>
        </p:spPr>
      </p:pic>
      <p:pic>
        <p:nvPicPr>
          <p:cNvPr id="53" name="Picture 52">
            <a:extLst>
              <a:ext uri="{FF2B5EF4-FFF2-40B4-BE49-F238E27FC236}">
                <a16:creationId xmlns:a16="http://schemas.microsoft.com/office/drawing/2014/main" id="{2CEFD425-F305-4915-BD82-A2FC0087EEC5}"/>
              </a:ext>
            </a:extLst>
          </p:cNvPr>
          <p:cNvPicPr>
            <a:picLocks noChangeAspect="1"/>
          </p:cNvPicPr>
          <p:nvPr/>
        </p:nvPicPr>
        <p:blipFill>
          <a:blip r:embed="rId3"/>
          <a:stretch>
            <a:fillRect/>
          </a:stretch>
        </p:blipFill>
        <p:spPr>
          <a:xfrm>
            <a:off x="2236630" y="4294648"/>
            <a:ext cx="341406" cy="304826"/>
          </a:xfrm>
          <a:prstGeom prst="rect">
            <a:avLst/>
          </a:prstGeom>
        </p:spPr>
      </p:pic>
      <p:sp>
        <p:nvSpPr>
          <p:cNvPr id="54" name="TextBox 53">
            <a:extLst>
              <a:ext uri="{FF2B5EF4-FFF2-40B4-BE49-F238E27FC236}">
                <a16:creationId xmlns:a16="http://schemas.microsoft.com/office/drawing/2014/main" id="{D5E9D54A-D4A0-4CA2-BDEC-1DF321E2E374}"/>
              </a:ext>
            </a:extLst>
          </p:cNvPr>
          <p:cNvSpPr txBox="1"/>
          <p:nvPr/>
        </p:nvSpPr>
        <p:spPr>
          <a:xfrm>
            <a:off x="2236630" y="5643880"/>
            <a:ext cx="2941126" cy="369332"/>
          </a:xfrm>
          <a:prstGeom prst="rect">
            <a:avLst/>
          </a:prstGeom>
          <a:noFill/>
        </p:spPr>
        <p:txBody>
          <a:bodyPr wrap="none" rtlCol="0">
            <a:spAutoFit/>
          </a:bodyPr>
          <a:lstStyle/>
          <a:p>
            <a:r>
              <a:rPr lang="en-US" dirty="0"/>
              <a:t>Original data P with centers X</a:t>
            </a:r>
          </a:p>
        </p:txBody>
      </p:sp>
    </p:spTree>
    <p:extLst>
      <p:ext uri="{BB962C8B-B14F-4D97-AF65-F5344CB8AC3E}">
        <p14:creationId xmlns:p14="http://schemas.microsoft.com/office/powerpoint/2010/main" val="1355039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76A505C-1BE8-426C-A7AB-8BF733444F4F}"/>
                  </a:ext>
                </a:extLst>
              </p:cNvPr>
              <p:cNvSpPr/>
              <p:nvPr/>
            </p:nvSpPr>
            <p:spPr>
              <a:xfrm>
                <a:off x="761260" y="1379580"/>
                <a:ext cx="7754645" cy="2655599"/>
              </a:xfrm>
              <a:prstGeom prst="rect">
                <a:avLst/>
              </a:prstGeom>
            </p:spPr>
            <p:txBody>
              <a:bodyPr wrap="square">
                <a:spAutoFit/>
              </a:bodyPr>
              <a:lstStyle/>
              <a:p>
                <a:pPr marL="0" lvl="1">
                  <a:spcBef>
                    <a:spcPts val="750"/>
                  </a:spcBef>
                </a:pPr>
                <a:r>
                  <a:rPr lang="en-US" b="1" dirty="0">
                    <a:solidFill>
                      <a:schemeClr val="accent1"/>
                    </a:solidFill>
                  </a:rPr>
                  <a:t>BAD PONTS:</a:t>
                </a:r>
              </a:p>
              <a:p>
                <a:pPr lvl="1"/>
                <a:r>
                  <a:rPr lang="en-US" sz="1600" dirty="0"/>
                  <a:t>For bad points, it is proven that the difference in cost may be larger than </a:t>
                </a:r>
                <a14:m>
                  <m:oMath xmlns:m="http://schemas.openxmlformats.org/officeDocument/2006/math">
                    <m:f>
                      <m:fPr>
                        <m:ctrlPr>
                          <a:rPr lang="en-US" sz="1600" i="1" dirty="0">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𝑐𝑜𝑠𝑡</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𝑏</m:t>
                                </m:r>
                              </m:e>
                              <m:sub>
                                <m:r>
                                  <a:rPr lang="en-US" sz="1600" i="1">
                                    <a:latin typeface="Cambria Math" panose="02040503050406030204" pitchFamily="18" charset="0"/>
                                    <a:ea typeface="Cambria Math" panose="02040503050406030204" pitchFamily="18" charset="0"/>
                                  </a:rPr>
                                  <m:t>𝑝</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e>
                        </m:d>
                      </m:num>
                      <m:den>
                        <m:r>
                          <a:rPr lang="en-US" sz="1600" i="1" dirty="0">
                            <a:latin typeface="Cambria Math" panose="02040503050406030204" pitchFamily="18" charset="0"/>
                            <a:ea typeface="Cambria Math" panose="02040503050406030204" pitchFamily="18" charset="0"/>
                          </a:rPr>
                          <m:t>𝜖</m:t>
                        </m:r>
                      </m:den>
                    </m:f>
                  </m:oMath>
                </a14:m>
                <a:r>
                  <a:rPr lang="en-US" sz="1600" dirty="0"/>
                  <a:t>  but will be  </a:t>
                </a:r>
                <a14:m>
                  <m:oMath xmlns:m="http://schemas.openxmlformats.org/officeDocument/2006/math">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a:latin typeface="Cambria Math" panose="02040503050406030204" pitchFamily="18" charset="0"/>
                      </a:rPr>
                      <m:t>𝜖</m:t>
                    </m:r>
                    <m:r>
                      <a:rPr lang="en-US" sz="1600" i="1" dirty="0">
                        <a:latin typeface="Cambria Math" panose="02040503050406030204" pitchFamily="18" charset="0"/>
                      </a:rPr>
                      <m:t> </m:t>
                    </m:r>
                    <m:r>
                      <m:rPr>
                        <m:sty m:val="p"/>
                      </m:rPr>
                      <a:rPr lang="en-US" sz="1600" i="1" dirty="0">
                        <a:latin typeface="Cambria Math" panose="02040503050406030204" pitchFamily="18" charset="0"/>
                      </a:rPr>
                      <m:t>min</m:t>
                    </m:r>
                    <m:r>
                      <a:rPr lang="en-US" sz="1600" i="1" dirty="0">
                        <a:latin typeface="Cambria Math" panose="02040503050406030204" pitchFamily="18" charset="0"/>
                      </a:rPr>
                      <m:t>⁡{</m:t>
                    </m:r>
                    <m:r>
                      <a:rPr lang="en-US" sz="1600" i="1" dirty="0">
                        <a:latin typeface="Cambria Math" panose="02040503050406030204" pitchFamily="18" charset="0"/>
                      </a:rPr>
                      <m:t>𝑐𝑜𝑠𝑡</m:t>
                    </m:r>
                    <m:r>
                      <a:rPr lang="en-US" sz="1600" i="1" dirty="0">
                        <a:latin typeface="Cambria Math" panose="02040503050406030204" pitchFamily="18" charset="0"/>
                      </a:rPr>
                      <m:t>(</m:t>
                    </m:r>
                    <m:r>
                      <a:rPr lang="en-US" sz="1600" i="1" dirty="0" err="1">
                        <a:latin typeface="Cambria Math" panose="02040503050406030204" pitchFamily="18" charset="0"/>
                      </a:rPr>
                      <m:t>𝑝</m:t>
                    </m:r>
                    <m:r>
                      <a:rPr lang="en-US" sz="1600" i="1" dirty="0">
                        <a:latin typeface="Cambria Math" panose="02040503050406030204" pitchFamily="18" charset="0"/>
                      </a:rPr>
                      <m:t>, </m:t>
                    </m:r>
                    <m:r>
                      <a:rPr lang="en-US" sz="1600" i="1" dirty="0" err="1">
                        <a:latin typeface="Cambria Math" panose="02040503050406030204" pitchFamily="18" charset="0"/>
                      </a:rPr>
                      <m:t>𝑥</m:t>
                    </m:r>
                    <m:r>
                      <a:rPr lang="en-US" sz="1600" i="1" dirty="0">
                        <a:latin typeface="Cambria Math" panose="02040503050406030204" pitchFamily="18" charset="0"/>
                      </a:rPr>
                      <m:t>), </m:t>
                    </m:r>
                    <m:r>
                      <a:rPr lang="en-US" sz="1600" i="1" dirty="0">
                        <a:latin typeface="Cambria Math" panose="02040503050406030204" pitchFamily="18" charset="0"/>
                      </a:rPr>
                      <m:t>𝑐𝑜𝑠𝑡</m:t>
                    </m:r>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𝑏</m:t>
                        </m:r>
                      </m:e>
                      <m:sub>
                        <m:r>
                          <a:rPr lang="en-US" sz="1600" i="1" dirty="0">
                            <a:latin typeface="Cambria Math" panose="02040503050406030204" pitchFamily="18" charset="0"/>
                          </a:rPr>
                          <m:t>𝑝</m:t>
                        </m:r>
                      </m:sub>
                    </m:sSub>
                    <m:r>
                      <a:rPr lang="en-US" sz="1600" i="1" dirty="0">
                        <a:latin typeface="Cambria Math" panose="02040503050406030204" pitchFamily="18" charset="0"/>
                      </a:rPr>
                      <m:t>, </m:t>
                    </m:r>
                    <m:r>
                      <a:rPr lang="en-US" sz="1600" i="1" dirty="0">
                        <a:latin typeface="Cambria Math" panose="02040503050406030204" pitchFamily="18" charset="0"/>
                      </a:rPr>
                      <m:t>𝑥</m:t>
                    </m:r>
                    <m:r>
                      <a:rPr lang="en-US" sz="1600" i="1" dirty="0">
                        <a:latin typeface="Cambria Math" panose="02040503050406030204" pitchFamily="18" charset="0"/>
                      </a:rPr>
                      <m:t>)}).</m:t>
                    </m:r>
                  </m:oMath>
                </a14:m>
                <a:endParaRPr lang="en-US" sz="1600" dirty="0"/>
              </a:p>
              <a:p>
                <a:pPr lvl="1"/>
                <a:endParaRPr lang="en-US" sz="1200" dirty="0"/>
              </a:p>
              <a:p>
                <a:pPr lvl="1"/>
                <a:endParaRPr lang="en-US" sz="1200" dirty="0"/>
              </a:p>
              <a:p>
                <a:pPr marL="214313" indent="-214313">
                  <a:buFont typeface="Arial" panose="020B0604020202020204" pitchFamily="34" charset="0"/>
                  <a:buChar char="•"/>
                </a:pPr>
                <a:r>
                  <a:rPr lang="en-US" sz="1600" dirty="0"/>
                  <a:t>Hence </a:t>
                </a:r>
                <a14:m>
                  <m:oMath xmlns:m="http://schemas.openxmlformats.org/officeDocument/2006/math">
                    <m:sSub>
                      <m:sSubPr>
                        <m:ctrlPr>
                          <a:rPr lang="en-US" sz="1600" i="1" dirty="0">
                            <a:solidFill>
                              <a:schemeClr val="accent1"/>
                            </a:solidFill>
                            <a:latin typeface="Cambria Math" panose="02040503050406030204" pitchFamily="18" charset="0"/>
                          </a:rPr>
                        </m:ctrlPr>
                      </m:sSubPr>
                      <m:e>
                        <m:r>
                          <a:rPr lang="en-US" sz="1600" i="1" dirty="0">
                            <a:solidFill>
                              <a:schemeClr val="accent1"/>
                            </a:solidFill>
                            <a:latin typeface="Cambria Math" panose="02040503050406030204" pitchFamily="18" charset="0"/>
                          </a:rPr>
                          <m:t>𝑓</m:t>
                        </m:r>
                      </m:e>
                      <m:sub>
                        <m:r>
                          <a:rPr lang="en-US" sz="1600" i="1" dirty="0">
                            <a:solidFill>
                              <a:schemeClr val="accent1"/>
                            </a:solidFill>
                            <a:latin typeface="Cambria Math" panose="02040503050406030204" pitchFamily="18" charset="0"/>
                          </a:rPr>
                          <m:t>𝑥</m:t>
                        </m:r>
                      </m:sub>
                    </m:sSub>
                    <m:d>
                      <m:dPr>
                        <m:ctrlPr>
                          <a:rPr lang="en-US" sz="1600" i="1">
                            <a:solidFill>
                              <a:schemeClr val="accent1"/>
                            </a:solidFill>
                            <a:latin typeface="Cambria Math" panose="02040503050406030204" pitchFamily="18" charset="0"/>
                          </a:rPr>
                        </m:ctrlPr>
                      </m:dPr>
                      <m:e>
                        <m:r>
                          <a:rPr lang="en-US" sz="1600" i="1">
                            <a:solidFill>
                              <a:schemeClr val="accent1"/>
                            </a:solidFill>
                            <a:latin typeface="Cambria Math" panose="02040503050406030204" pitchFamily="18" charset="0"/>
                          </a:rPr>
                          <m:t>𝑝</m:t>
                        </m:r>
                      </m:e>
                    </m:d>
                  </m:oMath>
                </a14:m>
                <a:r>
                  <a:rPr lang="en-US" sz="1600" dirty="0">
                    <a:solidFill>
                      <a:schemeClr val="accent1"/>
                    </a:solidFill>
                  </a:rPr>
                  <a:t> is defined only over good points </a:t>
                </a:r>
                <a:r>
                  <a:rPr lang="en-US" sz="1600" dirty="0"/>
                  <a:t>as follows:</a:t>
                </a:r>
              </a:p>
              <a:p>
                <a:endParaRPr lang="en-US" sz="1600" dirty="0"/>
              </a:p>
              <a:p>
                <a:pPr/>
                <a14:m>
                  <m:oMathPara xmlns:m="http://schemas.openxmlformats.org/officeDocument/2006/math">
                    <m:oMathParaPr>
                      <m:jc m:val="center"/>
                    </m:oMathParaPr>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𝒇</m:t>
                          </m:r>
                        </m:e>
                        <m:sub>
                          <m:r>
                            <a:rPr lang="en-US" sz="1600" b="1" i="1" dirty="0">
                              <a:latin typeface="Cambria Math" panose="02040503050406030204" pitchFamily="18" charset="0"/>
                            </a:rPr>
                            <m:t>𝒙</m:t>
                          </m:r>
                        </m:sub>
                      </m:sSub>
                      <m:d>
                        <m:dPr>
                          <m:ctrlPr>
                            <a:rPr lang="en-US" sz="1600" b="1" i="1">
                              <a:latin typeface="Cambria Math" panose="02040503050406030204" pitchFamily="18" charset="0"/>
                            </a:rPr>
                          </m:ctrlPr>
                        </m:dPr>
                        <m:e>
                          <m:r>
                            <a:rPr lang="en-US" sz="1600" b="1" i="1">
                              <a:latin typeface="Cambria Math" panose="02040503050406030204" pitchFamily="18" charset="0"/>
                            </a:rPr>
                            <m:t>𝒑</m:t>
                          </m:r>
                        </m:e>
                      </m:d>
                      <m:r>
                        <a:rPr lang="en-US" sz="1600" b="1" i="1">
                          <a:latin typeface="Cambria Math" panose="02040503050406030204" pitchFamily="18" charset="0"/>
                        </a:rPr>
                        <m:t>=</m:t>
                      </m:r>
                      <m:d>
                        <m:dPr>
                          <m:begChr m:val="{"/>
                          <m:endChr m:val=""/>
                          <m:ctrlPr>
                            <a:rPr lang="en-US" sz="1600" b="1" i="1">
                              <a:latin typeface="Cambria Math" panose="02040503050406030204" pitchFamily="18" charset="0"/>
                            </a:rPr>
                          </m:ctrlPr>
                        </m:dPr>
                        <m:e>
                          <m:eqArr>
                            <m:eqArrPr>
                              <m:ctrlPr>
                                <a:rPr lang="en-US" sz="1600" b="1" i="1">
                                  <a:latin typeface="Cambria Math" panose="02040503050406030204" pitchFamily="18" charset="0"/>
                                </a:rPr>
                              </m:ctrlPr>
                            </m:eqArrPr>
                            <m:e>
                              <m:r>
                                <a:rPr lang="en-US" sz="1600" b="1" i="1" dirty="0">
                                  <a:latin typeface="Cambria Math" panose="02040503050406030204" pitchFamily="18" charset="0"/>
                                </a:rPr>
                                <m:t>𝒄𝒐𝒔𝒕</m:t>
                              </m:r>
                              <m:d>
                                <m:dPr>
                                  <m:ctrlPr>
                                    <a:rPr lang="en-US" sz="1600" b="1" i="1" dirty="0">
                                      <a:latin typeface="Cambria Math" panose="02040503050406030204" pitchFamily="18" charset="0"/>
                                    </a:rPr>
                                  </m:ctrlPr>
                                </m:dPr>
                                <m:e>
                                  <m:r>
                                    <a:rPr lang="en-US" sz="1600" b="1" i="1" dirty="0" err="1">
                                      <a:latin typeface="Cambria Math" panose="02040503050406030204" pitchFamily="18" charset="0"/>
                                    </a:rPr>
                                    <m:t>𝒑</m:t>
                                  </m:r>
                                  <m:r>
                                    <a:rPr lang="en-US" sz="1600" b="1" i="1" dirty="0" err="1">
                                      <a:latin typeface="Cambria Math" panose="02040503050406030204" pitchFamily="18" charset="0"/>
                                    </a:rPr>
                                    <m:t>,</m:t>
                                  </m:r>
                                  <m:r>
                                    <a:rPr lang="en-US" sz="1600" b="1" i="1" dirty="0" err="1">
                                      <a:latin typeface="Cambria Math" panose="02040503050406030204" pitchFamily="18" charset="0"/>
                                    </a:rPr>
                                    <m:t>𝒙</m:t>
                                  </m:r>
                                </m:e>
                              </m:d>
                              <m:r>
                                <a:rPr lang="en-US" sz="1600" b="1" i="1" dirty="0">
                                  <a:latin typeface="Cambria Math" panose="02040503050406030204" pitchFamily="18" charset="0"/>
                                </a:rPr>
                                <m:t>−</m:t>
                              </m:r>
                              <m:r>
                                <a:rPr lang="en-US" sz="1600" b="1" i="1" dirty="0">
                                  <a:latin typeface="Cambria Math" panose="02040503050406030204" pitchFamily="18" charset="0"/>
                                </a:rPr>
                                <m:t>𝒄𝒐𝒔𝒕</m:t>
                              </m:r>
                              <m:d>
                                <m:dPr>
                                  <m:ctrlPr>
                                    <a:rPr lang="en-US" sz="1600" b="1" i="1" dirty="0">
                                      <a:latin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𝒃</m:t>
                                      </m:r>
                                    </m:e>
                                    <m:sub>
                                      <m:r>
                                        <a:rPr lang="en-US" sz="1600" b="1" i="1">
                                          <a:latin typeface="Cambria Math" panose="02040503050406030204" pitchFamily="18" charset="0"/>
                                          <a:ea typeface="Cambria Math" panose="02040503050406030204" pitchFamily="18" charset="0"/>
                                        </a:rPr>
                                        <m:t>𝒑</m:t>
                                      </m:r>
                                    </m:sub>
                                  </m:sSub>
                                  <m:r>
                                    <a:rPr lang="en-US" sz="1600" b="1" i="1">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𝒙</m:t>
                                  </m:r>
                                </m:e>
                              </m:d>
                              <m:r>
                                <a:rPr lang="en-US" sz="1600" b="1" i="1" dirty="0">
                                  <a:latin typeface="Cambria Math" panose="02040503050406030204" pitchFamily="18" charset="0"/>
                                </a:rPr>
                                <m:t>+</m:t>
                              </m:r>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 </m:t>
                                  </m:r>
                                  <m:r>
                                    <a:rPr lang="el-GR" sz="1600" b="1" i="1" dirty="0">
                                      <a:latin typeface="Cambria Math" panose="02040503050406030204" pitchFamily="18" charset="0"/>
                                      <a:ea typeface="Cambria Math" panose="02040503050406030204" pitchFamily="18" charset="0"/>
                                    </a:rPr>
                                    <m:t>𝜟</m:t>
                                  </m:r>
                                </m:e>
                                <m:sub>
                                  <m:r>
                                    <a:rPr lang="en-US" sz="1600" b="1" i="1" dirty="0">
                                      <a:latin typeface="Cambria Math" panose="02040503050406030204" pitchFamily="18" charset="0"/>
                                      <a:ea typeface="Cambria Math" panose="02040503050406030204" pitchFamily="18" charset="0"/>
                                    </a:rPr>
                                    <m:t>𝒑</m:t>
                                  </m:r>
                                </m:sub>
                              </m:sSub>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𝒊𝒇</m:t>
                              </m:r>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𝒑</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𝑮</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𝒙</m:t>
                              </m:r>
                              <m:r>
                                <a:rPr lang="en-US" sz="1600" b="1" i="1" dirty="0">
                                  <a:latin typeface="Cambria Math" panose="02040503050406030204" pitchFamily="18" charset="0"/>
                                  <a:ea typeface="Cambria Math" panose="02040503050406030204" pitchFamily="18" charset="0"/>
                                </a:rPr>
                                <m:t>)</m:t>
                              </m:r>
                            </m:e>
                            <m:e>
                              <m:r>
                                <a:rPr lang="en-US" sz="1600" b="1" i="1">
                                  <a:latin typeface="Cambria Math" panose="02040503050406030204" pitchFamily="18" charset="0"/>
                                </a:rPr>
                                <m:t>𝟎</m:t>
                              </m:r>
                              <m:r>
                                <a:rPr lang="en-US" sz="1600" b="1" i="1">
                                  <a:latin typeface="Cambria Math" panose="02040503050406030204" pitchFamily="18" charset="0"/>
                                </a:rPr>
                                <m:t>                                                        </m:t>
                              </m:r>
                              <m:r>
                                <a:rPr lang="en-US" sz="1600" b="1" i="1">
                                  <a:latin typeface="Cambria Math" panose="02040503050406030204" pitchFamily="18" charset="0"/>
                                </a:rPr>
                                <m:t>𝒐𝒕𝒉𝒆𝒓𝒘𝒊𝒔𝒆</m:t>
                              </m:r>
                            </m:e>
                          </m:eqArr>
                        </m:e>
                      </m:d>
                    </m:oMath>
                  </m:oMathPara>
                </a14:m>
                <a:endParaRPr lang="en-US" sz="1600" b="1" dirty="0"/>
              </a:p>
              <a:p>
                <a:endParaRPr lang="en-US" sz="1350" dirty="0"/>
              </a:p>
            </p:txBody>
          </p:sp>
        </mc:Choice>
        <mc:Fallback xmlns="">
          <p:sp>
            <p:nvSpPr>
              <p:cNvPr id="4" name="Rectangle 3">
                <a:extLst>
                  <a:ext uri="{FF2B5EF4-FFF2-40B4-BE49-F238E27FC236}">
                    <a16:creationId xmlns:a16="http://schemas.microsoft.com/office/drawing/2014/main" id="{276A505C-1BE8-426C-A7AB-8BF733444F4F}"/>
                  </a:ext>
                </a:extLst>
              </p:cNvPr>
              <p:cNvSpPr>
                <a:spLocks noRot="1" noChangeAspect="1" noMove="1" noResize="1" noEditPoints="1" noAdjustHandles="1" noChangeArrowheads="1" noChangeShapeType="1" noTextEdit="1"/>
              </p:cNvSpPr>
              <p:nvPr/>
            </p:nvSpPr>
            <p:spPr>
              <a:xfrm>
                <a:off x="761260" y="1379580"/>
                <a:ext cx="7754645" cy="2655599"/>
              </a:xfrm>
              <a:prstGeom prst="rect">
                <a:avLst/>
              </a:prstGeom>
              <a:blipFill>
                <a:blip r:embed="rId2"/>
                <a:stretch>
                  <a:fillRect l="-708" t="-1147" r="-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67CCEE8-DF73-4099-9397-EACB7AB15291}"/>
                  </a:ext>
                </a:extLst>
              </p:cNvPr>
              <p:cNvSpPr/>
              <p:nvPr/>
            </p:nvSpPr>
            <p:spPr>
              <a:xfrm>
                <a:off x="761259" y="3915395"/>
                <a:ext cx="7981027" cy="1653786"/>
              </a:xfrm>
              <a:prstGeom prst="rect">
                <a:avLst/>
              </a:prstGeom>
            </p:spPr>
            <p:txBody>
              <a:bodyPr wrap="square">
                <a:spAutoFit/>
              </a:bodyPr>
              <a:lstStyle/>
              <a:p>
                <a:pPr marL="214313" indent="-214313">
                  <a:buFont typeface="Arial" panose="020B0604020202020204" pitchFamily="34" charset="0"/>
                  <a:buChar char="•"/>
                </a:pPr>
                <a:r>
                  <a:rPr lang="en-US" sz="1550" dirty="0"/>
                  <a:t>Then, </a:t>
                </a:r>
                <a14:m>
                  <m:oMath xmlns:m="http://schemas.openxmlformats.org/officeDocument/2006/math">
                    <m:r>
                      <a:rPr lang="en-US" sz="1550" i="1">
                        <a:latin typeface="Cambria Math" panose="02040503050406030204" pitchFamily="18" charset="0"/>
                      </a:rPr>
                      <m:t>𝐷</m:t>
                    </m:r>
                    <m:r>
                      <a:rPr lang="en-US" sz="1550" b="1" i="1">
                        <a:latin typeface="Cambria Math" panose="02040503050406030204" pitchFamily="18" charset="0"/>
                      </a:rPr>
                      <m:t>=</m:t>
                    </m:r>
                    <m:d>
                      <m:dPr>
                        <m:begChr m:val="|"/>
                        <m:endChr m:val="|"/>
                        <m:ctrlPr>
                          <a:rPr lang="en-US" sz="1550" i="1">
                            <a:latin typeface="Cambria Math" panose="02040503050406030204" pitchFamily="18" charset="0"/>
                          </a:rPr>
                        </m:ctrlPr>
                      </m:dPr>
                      <m:e>
                        <m:nary>
                          <m:naryPr>
                            <m:chr m:val="∑"/>
                            <m:limLoc m:val="subSup"/>
                            <m:supHide m:val="on"/>
                            <m:ctrlPr>
                              <a:rPr lang="en-US" sz="1550" i="1">
                                <a:latin typeface="Cambria Math" panose="02040503050406030204" pitchFamily="18" charset="0"/>
                              </a:rPr>
                            </m:ctrlPr>
                          </m:naryPr>
                          <m:sub>
                            <m:r>
                              <m:rPr>
                                <m:brk m:alnAt="1"/>
                              </m:rPr>
                              <a:rPr lang="en-US" sz="1550" i="1">
                                <a:latin typeface="Cambria Math" panose="02040503050406030204" pitchFamily="18" charset="0"/>
                              </a:rPr>
                              <m:t>𝑝</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𝑃</m:t>
                            </m:r>
                          </m:sub>
                          <m:sup/>
                          <m:e>
                            <m:r>
                              <a:rPr lang="en-US" sz="1550" i="1">
                                <a:latin typeface="Cambria Math" panose="02040503050406030204" pitchFamily="18" charset="0"/>
                                <a:ea typeface="Cambria Math" panose="02040503050406030204" pitchFamily="18" charset="0"/>
                              </a:rPr>
                              <m:t>𝑐𝑜𝑠𝑡</m:t>
                            </m:r>
                            <m:d>
                              <m:dPr>
                                <m:ctrlPr>
                                  <a:rPr lang="en-US" sz="1550" i="1">
                                    <a:latin typeface="Cambria Math" panose="02040503050406030204" pitchFamily="18" charset="0"/>
                                    <a:ea typeface="Cambria Math" panose="02040503050406030204" pitchFamily="18" charset="0"/>
                                  </a:rPr>
                                </m:ctrlPr>
                              </m:dPr>
                              <m:e>
                                <m:r>
                                  <a:rPr lang="en-US" sz="1550" i="1">
                                    <a:latin typeface="Cambria Math" panose="02040503050406030204" pitchFamily="18" charset="0"/>
                                    <a:ea typeface="Cambria Math" panose="02040503050406030204" pitchFamily="18" charset="0"/>
                                  </a:rPr>
                                  <m:t>𝑝</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𝑥</m:t>
                                </m:r>
                              </m:e>
                            </m:d>
                            <m:r>
                              <a:rPr lang="en-US" sz="1550" i="1">
                                <a:latin typeface="Cambria Math" panose="02040503050406030204" pitchFamily="18" charset="0"/>
                                <a:ea typeface="Cambria Math" panose="02040503050406030204" pitchFamily="18" charset="0"/>
                              </a:rPr>
                              <m:t>−</m:t>
                            </m:r>
                            <m:nary>
                              <m:naryPr>
                                <m:chr m:val="∑"/>
                                <m:limLoc m:val="subSup"/>
                                <m:supHide m:val="on"/>
                                <m:ctrlPr>
                                  <a:rPr lang="en-US" sz="1550" i="1">
                                    <a:latin typeface="Cambria Math" panose="02040503050406030204" pitchFamily="18" charset="0"/>
                                  </a:rPr>
                                </m:ctrlPr>
                              </m:naryPr>
                              <m:sub>
                                <m:r>
                                  <m:rPr>
                                    <m:brk m:alnAt="1"/>
                                  </m:rPr>
                                  <a:rPr lang="en-US" sz="1550" i="1">
                                    <a:latin typeface="Cambria Math" panose="02040503050406030204" pitchFamily="18" charset="0"/>
                                  </a:rPr>
                                  <m:t>𝑞</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𝑆</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𝐵</m:t>
                                </m:r>
                              </m:sub>
                              <m:sup/>
                              <m:e>
                                <m:sSub>
                                  <m:sSubPr>
                                    <m:ctrlPr>
                                      <a:rPr lang="en-US" sz="1550" i="1">
                                        <a:latin typeface="Cambria Math" panose="02040503050406030204" pitchFamily="18" charset="0"/>
                                        <a:ea typeface="Cambria Math" panose="02040503050406030204" pitchFamily="18" charset="0"/>
                                      </a:rPr>
                                    </m:ctrlPr>
                                  </m:sSubPr>
                                  <m:e>
                                    <m:r>
                                      <a:rPr lang="en-US" sz="1550" i="1">
                                        <a:latin typeface="Cambria Math" panose="02040503050406030204" pitchFamily="18" charset="0"/>
                                        <a:ea typeface="Cambria Math" panose="02040503050406030204" pitchFamily="18" charset="0"/>
                                      </a:rPr>
                                      <m:t>𝑤</m:t>
                                    </m:r>
                                  </m:e>
                                  <m:sub>
                                    <m:r>
                                      <a:rPr lang="en-US" sz="1550" i="1">
                                        <a:latin typeface="Cambria Math" panose="02040503050406030204" pitchFamily="18" charset="0"/>
                                        <a:ea typeface="Cambria Math" panose="02040503050406030204" pitchFamily="18" charset="0"/>
                                      </a:rPr>
                                      <m:t>𝑞</m:t>
                                    </m:r>
                                  </m:sub>
                                </m:sSub>
                                <m:r>
                                  <a:rPr lang="en-US" sz="1550" i="1">
                                    <a:latin typeface="Cambria Math" panose="02040503050406030204" pitchFamily="18" charset="0"/>
                                    <a:ea typeface="Cambria Math" panose="02040503050406030204" pitchFamily="18" charset="0"/>
                                  </a:rPr>
                                  <m:t>𝑐𝑜𝑠𝑡</m:t>
                                </m:r>
                                <m:d>
                                  <m:dPr>
                                    <m:ctrlPr>
                                      <a:rPr lang="en-US" sz="1550" i="1">
                                        <a:latin typeface="Cambria Math" panose="02040503050406030204" pitchFamily="18" charset="0"/>
                                        <a:ea typeface="Cambria Math" panose="02040503050406030204" pitchFamily="18" charset="0"/>
                                      </a:rPr>
                                    </m:ctrlPr>
                                  </m:dPr>
                                  <m:e>
                                    <m:r>
                                      <a:rPr lang="en-US" sz="1550" i="1">
                                        <a:latin typeface="Cambria Math" panose="02040503050406030204" pitchFamily="18" charset="0"/>
                                        <a:ea typeface="Cambria Math" panose="02040503050406030204" pitchFamily="18" charset="0"/>
                                      </a:rPr>
                                      <m:t>𝑞</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𝑥</m:t>
                                    </m:r>
                                  </m:e>
                                </m:d>
                              </m:e>
                            </m:nary>
                          </m:e>
                        </m:nary>
                      </m:e>
                    </m:d>
                  </m:oMath>
                </a14:m>
                <a:r>
                  <a:rPr lang="en-US" sz="1550" dirty="0"/>
                  <a:t> can be </a:t>
                </a:r>
                <a:r>
                  <a:rPr lang="en-US" sz="1550" dirty="0">
                    <a:solidFill>
                      <a:schemeClr val="accent1"/>
                    </a:solidFill>
                  </a:rPr>
                  <a:t>decomposed into three terms</a:t>
                </a:r>
                <a:endParaRPr lang="en-US" sz="1550" i="1" dirty="0">
                  <a:solidFill>
                    <a:schemeClr val="accent1"/>
                  </a:solidFill>
                  <a:latin typeface="Cambria Math" panose="02040503050406030204" pitchFamily="18" charset="0"/>
                </a:endParaRPr>
              </a:p>
              <a:p>
                <a:endParaRPr lang="en-US" sz="1550" i="1" dirty="0">
                  <a:latin typeface="Cambria Math" panose="02040503050406030204" pitchFamily="18" charset="0"/>
                </a:endParaRPr>
              </a:p>
              <a:p>
                <a14:m>
                  <m:oMath xmlns:m="http://schemas.openxmlformats.org/officeDocument/2006/math">
                    <m:r>
                      <a:rPr lang="en-US" sz="1550" i="1">
                        <a:latin typeface="Cambria Math" panose="02040503050406030204" pitchFamily="18" charset="0"/>
                      </a:rPr>
                      <m:t>                       </m:t>
                    </m:r>
                    <m:nary>
                      <m:naryPr>
                        <m:chr m:val="∑"/>
                        <m:limLoc m:val="subSup"/>
                        <m:supHide m:val="on"/>
                        <m:ctrlPr>
                          <a:rPr lang="en-US" sz="1550" i="1">
                            <a:latin typeface="Cambria Math" panose="02040503050406030204" pitchFamily="18" charset="0"/>
                          </a:rPr>
                        </m:ctrlPr>
                      </m:naryPr>
                      <m:sub>
                        <m:r>
                          <m:rPr>
                            <m:brk m:alnAt="1"/>
                          </m:rPr>
                          <a:rPr lang="en-US" sz="1550" i="1">
                            <a:latin typeface="Cambria Math" panose="02040503050406030204" pitchFamily="18" charset="0"/>
                          </a:rPr>
                          <m:t>𝑝</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𝑃</m:t>
                        </m:r>
                      </m:sub>
                      <m:sup/>
                      <m:e>
                        <m:sSub>
                          <m:sSubPr>
                            <m:ctrlPr>
                              <a:rPr lang="en-US" sz="1550" i="1">
                                <a:latin typeface="Cambria Math" panose="02040503050406030204" pitchFamily="18" charset="0"/>
                                <a:ea typeface="Cambria Math" panose="02040503050406030204" pitchFamily="18" charset="0"/>
                              </a:rPr>
                            </m:ctrlPr>
                          </m:sSubPr>
                          <m:e>
                            <m:r>
                              <a:rPr lang="en-US" sz="1550" i="1">
                                <a:latin typeface="Cambria Math" panose="02040503050406030204" pitchFamily="18" charset="0"/>
                                <a:ea typeface="Cambria Math" panose="02040503050406030204" pitchFamily="18" charset="0"/>
                              </a:rPr>
                              <m:t>𝑓</m:t>
                            </m:r>
                          </m:e>
                          <m:sub>
                            <m:r>
                              <a:rPr lang="en-US" sz="1550" i="1">
                                <a:latin typeface="Cambria Math" panose="02040503050406030204" pitchFamily="18" charset="0"/>
                                <a:ea typeface="Cambria Math" panose="02040503050406030204" pitchFamily="18" charset="0"/>
                              </a:rPr>
                              <m:t>𝑥</m:t>
                            </m:r>
                          </m:sub>
                        </m:sSub>
                        <m:d>
                          <m:dPr>
                            <m:ctrlPr>
                              <a:rPr lang="en-US" sz="1550" i="1">
                                <a:latin typeface="Cambria Math" panose="02040503050406030204" pitchFamily="18" charset="0"/>
                                <a:ea typeface="Cambria Math" panose="02040503050406030204" pitchFamily="18" charset="0"/>
                              </a:rPr>
                            </m:ctrlPr>
                          </m:dPr>
                          <m:e>
                            <m:r>
                              <a:rPr lang="en-US" sz="1550" i="1">
                                <a:latin typeface="Cambria Math" panose="02040503050406030204" pitchFamily="18" charset="0"/>
                                <a:ea typeface="Cambria Math" panose="02040503050406030204" pitchFamily="18" charset="0"/>
                              </a:rPr>
                              <m:t>𝑝</m:t>
                            </m:r>
                          </m:e>
                        </m:d>
                        <m:r>
                          <a:rPr lang="en-US" sz="1550" i="1">
                            <a:latin typeface="Cambria Math" panose="02040503050406030204" pitchFamily="18" charset="0"/>
                            <a:ea typeface="Cambria Math" panose="02040503050406030204" pitchFamily="18" charset="0"/>
                          </a:rPr>
                          <m:t>−</m:t>
                        </m:r>
                        <m:nary>
                          <m:naryPr>
                            <m:chr m:val="∑"/>
                            <m:limLoc m:val="subSup"/>
                            <m:supHide m:val="on"/>
                            <m:ctrlPr>
                              <a:rPr lang="en-US" sz="1550" i="1">
                                <a:latin typeface="Cambria Math" panose="02040503050406030204" pitchFamily="18" charset="0"/>
                              </a:rPr>
                            </m:ctrlPr>
                          </m:naryPr>
                          <m:sub>
                            <m:r>
                              <m:rPr>
                                <m:brk m:alnAt="1"/>
                              </m:rPr>
                              <a:rPr lang="en-US" sz="1550" i="1">
                                <a:latin typeface="Cambria Math" panose="02040503050406030204" pitchFamily="18" charset="0"/>
                              </a:rPr>
                              <m:t>𝑞</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𝑆</m:t>
                            </m:r>
                          </m:sub>
                          <m:sup/>
                          <m:e>
                            <m:sSub>
                              <m:sSubPr>
                                <m:ctrlPr>
                                  <a:rPr lang="en-US" sz="1550" i="1">
                                    <a:latin typeface="Cambria Math" panose="02040503050406030204" pitchFamily="18" charset="0"/>
                                    <a:ea typeface="Cambria Math" panose="02040503050406030204" pitchFamily="18" charset="0"/>
                                  </a:rPr>
                                </m:ctrlPr>
                              </m:sSubPr>
                              <m:e>
                                <m:r>
                                  <a:rPr lang="en-US" sz="1550" i="1">
                                    <a:latin typeface="Cambria Math" panose="02040503050406030204" pitchFamily="18" charset="0"/>
                                    <a:ea typeface="Cambria Math" panose="02040503050406030204" pitchFamily="18" charset="0"/>
                                  </a:rPr>
                                  <m:t>𝑤</m:t>
                                </m:r>
                              </m:e>
                              <m:sub>
                                <m:r>
                                  <a:rPr lang="en-US" sz="1550" i="1">
                                    <a:latin typeface="Cambria Math" panose="02040503050406030204" pitchFamily="18" charset="0"/>
                                    <a:ea typeface="Cambria Math" panose="02040503050406030204" pitchFamily="18" charset="0"/>
                                  </a:rPr>
                                  <m:t>𝑞</m:t>
                                </m:r>
                              </m:sub>
                            </m:sSub>
                            <m:sSub>
                              <m:sSubPr>
                                <m:ctrlPr>
                                  <a:rPr lang="en-US" sz="1550" i="1">
                                    <a:latin typeface="Cambria Math" panose="02040503050406030204" pitchFamily="18" charset="0"/>
                                    <a:ea typeface="Cambria Math" panose="02040503050406030204" pitchFamily="18" charset="0"/>
                                  </a:rPr>
                                </m:ctrlPr>
                              </m:sSubPr>
                              <m:e>
                                <m:r>
                                  <a:rPr lang="en-US" sz="1550" i="1">
                                    <a:latin typeface="Cambria Math" panose="02040503050406030204" pitchFamily="18" charset="0"/>
                                    <a:ea typeface="Cambria Math" panose="02040503050406030204" pitchFamily="18" charset="0"/>
                                  </a:rPr>
                                  <m:t>𝑓</m:t>
                                </m:r>
                              </m:e>
                              <m:sub>
                                <m:r>
                                  <a:rPr lang="en-US" sz="1550" i="1">
                                    <a:latin typeface="Cambria Math" panose="02040503050406030204" pitchFamily="18" charset="0"/>
                                    <a:ea typeface="Cambria Math" panose="02040503050406030204" pitchFamily="18" charset="0"/>
                                  </a:rPr>
                                  <m:t>𝑥</m:t>
                                </m:r>
                              </m:sub>
                            </m:sSub>
                            <m:d>
                              <m:dPr>
                                <m:ctrlPr>
                                  <a:rPr lang="en-US" sz="1550" i="1">
                                    <a:latin typeface="Cambria Math" panose="02040503050406030204" pitchFamily="18" charset="0"/>
                                    <a:ea typeface="Cambria Math" panose="02040503050406030204" pitchFamily="18" charset="0"/>
                                  </a:rPr>
                                </m:ctrlPr>
                              </m:dPr>
                              <m:e>
                                <m:r>
                                  <a:rPr lang="en-US" sz="1550" i="1">
                                    <a:latin typeface="Cambria Math" panose="02040503050406030204" pitchFamily="18" charset="0"/>
                                    <a:ea typeface="Cambria Math" panose="02040503050406030204" pitchFamily="18" charset="0"/>
                                  </a:rPr>
                                  <m:t>𝑞</m:t>
                                </m:r>
                              </m:e>
                            </m:d>
                          </m:e>
                        </m:nary>
                      </m:e>
                    </m:nary>
                  </m:oMath>
                </a14:m>
                <a:r>
                  <a:rPr lang="en-US" sz="1550" dirty="0"/>
                  <a:t>                                                               (1)</a:t>
                </a:r>
              </a:p>
              <a:p>
                <a14:m>
                  <m:oMath xmlns:m="http://schemas.openxmlformats.org/officeDocument/2006/math">
                    <m:r>
                      <a:rPr lang="en-US" sz="1550" i="1">
                        <a:latin typeface="Cambria Math" panose="02040503050406030204" pitchFamily="18" charset="0"/>
                      </a:rPr>
                      <m:t>                       +</m:t>
                    </m:r>
                    <m:nary>
                      <m:naryPr>
                        <m:chr m:val="∑"/>
                        <m:limLoc m:val="subSup"/>
                        <m:supHide m:val="on"/>
                        <m:ctrlPr>
                          <a:rPr lang="en-US" sz="1550" i="1">
                            <a:latin typeface="Cambria Math" panose="02040503050406030204" pitchFamily="18" charset="0"/>
                          </a:rPr>
                        </m:ctrlPr>
                      </m:naryPr>
                      <m:sub>
                        <m:r>
                          <m:rPr>
                            <m:brk m:alnAt="1"/>
                          </m:rPr>
                          <a:rPr lang="en-US" sz="1550" i="1">
                            <a:latin typeface="Cambria Math" panose="02040503050406030204" pitchFamily="18" charset="0"/>
                          </a:rPr>
                          <m:t>𝑝</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𝑃</m:t>
                        </m:r>
                        <m:r>
                          <a:rPr lang="en-US" sz="1550">
                            <a:latin typeface="Cambria Math" panose="02040503050406030204" pitchFamily="18" charset="0"/>
                            <a:ea typeface="Cambria Math" panose="02040503050406030204" pitchFamily="18" charset="0"/>
                          </a:rPr>
                          <m:t>\</m:t>
                        </m:r>
                        <m:r>
                          <m:rPr>
                            <m:sty m:val="p"/>
                          </m:rPr>
                          <a:rPr lang="en-US" sz="1550">
                            <a:latin typeface="Cambria Math" panose="02040503050406030204" pitchFamily="18" charset="0"/>
                            <a:ea typeface="Cambria Math" panose="02040503050406030204" pitchFamily="18" charset="0"/>
                          </a:rPr>
                          <m:t>G</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𝑥</m:t>
                        </m:r>
                        <m:r>
                          <a:rPr lang="en-US" sz="1550" i="1">
                            <a:latin typeface="Cambria Math" panose="02040503050406030204" pitchFamily="18" charset="0"/>
                            <a:ea typeface="Cambria Math" panose="02040503050406030204" pitchFamily="18" charset="0"/>
                          </a:rPr>
                          <m:t>)</m:t>
                        </m:r>
                      </m:sub>
                      <m:sup/>
                      <m:e>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𝑐𝑜𝑠𝑡</m:t>
                        </m:r>
                        <m:d>
                          <m:dPr>
                            <m:ctrlPr>
                              <a:rPr lang="en-US" sz="1550" i="1">
                                <a:latin typeface="Cambria Math" panose="02040503050406030204" pitchFamily="18" charset="0"/>
                                <a:ea typeface="Cambria Math" panose="02040503050406030204" pitchFamily="18" charset="0"/>
                              </a:rPr>
                            </m:ctrlPr>
                          </m:dPr>
                          <m:e>
                            <m:r>
                              <a:rPr lang="en-US" sz="1550" i="1">
                                <a:latin typeface="Cambria Math" panose="02040503050406030204" pitchFamily="18" charset="0"/>
                                <a:ea typeface="Cambria Math" panose="02040503050406030204" pitchFamily="18" charset="0"/>
                              </a:rPr>
                              <m:t>𝑝</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𝑥</m:t>
                            </m:r>
                          </m:e>
                        </m:d>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𝑐𝑜𝑠𝑡</m:t>
                        </m:r>
                        <m:d>
                          <m:dPr>
                            <m:ctrlPr>
                              <a:rPr lang="en-US" sz="1550" i="1">
                                <a:latin typeface="Cambria Math" panose="02040503050406030204" pitchFamily="18" charset="0"/>
                                <a:ea typeface="Cambria Math" panose="02040503050406030204" pitchFamily="18" charset="0"/>
                              </a:rPr>
                            </m:ctrlPr>
                          </m:dPr>
                          <m:e>
                            <m:sSub>
                              <m:sSubPr>
                                <m:ctrlPr>
                                  <a:rPr lang="en-US" sz="1550" i="1">
                                    <a:latin typeface="Cambria Math" panose="02040503050406030204" pitchFamily="18" charset="0"/>
                                    <a:ea typeface="Cambria Math" panose="02040503050406030204" pitchFamily="18" charset="0"/>
                                  </a:rPr>
                                </m:ctrlPr>
                              </m:sSubPr>
                              <m:e>
                                <m:r>
                                  <a:rPr lang="en-US" sz="1550" i="1">
                                    <a:latin typeface="Cambria Math" panose="02040503050406030204" pitchFamily="18" charset="0"/>
                                    <a:ea typeface="Cambria Math" panose="02040503050406030204" pitchFamily="18" charset="0"/>
                                  </a:rPr>
                                  <m:t>𝑏</m:t>
                                </m:r>
                              </m:e>
                              <m:sub>
                                <m:r>
                                  <a:rPr lang="en-US" sz="1550" i="1">
                                    <a:latin typeface="Cambria Math" panose="02040503050406030204" pitchFamily="18" charset="0"/>
                                    <a:ea typeface="Cambria Math" panose="02040503050406030204" pitchFamily="18" charset="0"/>
                                  </a:rPr>
                                  <m:t>𝑝</m:t>
                                </m:r>
                              </m:sub>
                            </m:sSub>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𝑥</m:t>
                            </m:r>
                          </m:e>
                        </m:d>
                        <m:r>
                          <a:rPr lang="en-US" sz="1550" i="1">
                            <a:latin typeface="Cambria Math" panose="02040503050406030204" pitchFamily="18" charset="0"/>
                            <a:ea typeface="Cambria Math" panose="02040503050406030204" pitchFamily="18" charset="0"/>
                          </a:rPr>
                          <m:t>+ </m:t>
                        </m:r>
                        <m:sSub>
                          <m:sSubPr>
                            <m:ctrlPr>
                              <a:rPr lang="en-US" sz="1550" i="1">
                                <a:latin typeface="Cambria Math" panose="02040503050406030204" pitchFamily="18" charset="0"/>
                                <a:ea typeface="Cambria Math" panose="02040503050406030204" pitchFamily="18" charset="0"/>
                              </a:rPr>
                            </m:ctrlPr>
                          </m:sSubPr>
                          <m:e>
                            <m:r>
                              <a:rPr lang="en-US" sz="1550" i="1">
                                <a:latin typeface="Cambria Math" panose="02040503050406030204" pitchFamily="18" charset="0"/>
                                <a:ea typeface="Cambria Math" panose="02040503050406030204" pitchFamily="18" charset="0"/>
                              </a:rPr>
                              <m:t>∆</m:t>
                            </m:r>
                          </m:e>
                          <m:sub>
                            <m:r>
                              <a:rPr lang="en-US" sz="1550" i="1">
                                <a:latin typeface="Cambria Math" panose="02040503050406030204" pitchFamily="18" charset="0"/>
                                <a:ea typeface="Cambria Math" panose="02040503050406030204" pitchFamily="18" charset="0"/>
                              </a:rPr>
                              <m:t>𝑝</m:t>
                            </m:r>
                          </m:sub>
                        </m:sSub>
                        <m:r>
                          <a:rPr lang="en-US" sz="1550" i="1">
                            <a:latin typeface="Cambria Math" panose="02040503050406030204" pitchFamily="18" charset="0"/>
                            <a:ea typeface="Cambria Math" panose="02040503050406030204" pitchFamily="18" charset="0"/>
                          </a:rPr>
                          <m:t>]</m:t>
                        </m:r>
                      </m:e>
                    </m:nary>
                  </m:oMath>
                </a14:m>
                <a:r>
                  <a:rPr lang="en-US" sz="1550" dirty="0"/>
                  <a:t>                                (2)</a:t>
                </a:r>
              </a:p>
              <a:p>
                <a:r>
                  <a:rPr lang="en-US" sz="1550" dirty="0"/>
                  <a:t>                       </a:t>
                </a:r>
                <a14:m>
                  <m:oMath xmlns:m="http://schemas.openxmlformats.org/officeDocument/2006/math">
                    <m:r>
                      <a:rPr lang="en-US" sz="1550" i="1">
                        <a:latin typeface="Cambria Math" panose="02040503050406030204" pitchFamily="18" charset="0"/>
                      </a:rPr>
                      <m:t>−</m:t>
                    </m:r>
                    <m:nary>
                      <m:naryPr>
                        <m:chr m:val="∑"/>
                        <m:limLoc m:val="subSup"/>
                        <m:supHide m:val="on"/>
                        <m:ctrlPr>
                          <a:rPr lang="en-US" sz="1550" i="1">
                            <a:latin typeface="Cambria Math" panose="02040503050406030204" pitchFamily="18" charset="0"/>
                          </a:rPr>
                        </m:ctrlPr>
                      </m:naryPr>
                      <m:sub>
                        <m:r>
                          <m:rPr>
                            <m:brk m:alnAt="1"/>
                          </m:rPr>
                          <a:rPr lang="en-US" sz="1550" i="1">
                            <a:latin typeface="Cambria Math" panose="02040503050406030204" pitchFamily="18" charset="0"/>
                          </a:rPr>
                          <m:t>𝑝</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𝑃</m:t>
                        </m:r>
                        <m:r>
                          <a:rPr lang="en-US" sz="1550">
                            <a:latin typeface="Cambria Math" panose="02040503050406030204" pitchFamily="18" charset="0"/>
                            <a:ea typeface="Cambria Math" panose="02040503050406030204" pitchFamily="18" charset="0"/>
                          </a:rPr>
                          <m:t>\</m:t>
                        </m:r>
                        <m:r>
                          <m:rPr>
                            <m:sty m:val="p"/>
                          </m:rPr>
                          <a:rPr lang="en-US" sz="1550">
                            <a:latin typeface="Cambria Math" panose="02040503050406030204" pitchFamily="18" charset="0"/>
                            <a:ea typeface="Cambria Math" panose="02040503050406030204" pitchFamily="18" charset="0"/>
                          </a:rPr>
                          <m:t>G</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𝑥</m:t>
                        </m:r>
                        <m:r>
                          <a:rPr lang="en-US" sz="1550" i="1">
                            <a:latin typeface="Cambria Math" panose="02040503050406030204" pitchFamily="18" charset="0"/>
                            <a:ea typeface="Cambria Math" panose="02040503050406030204" pitchFamily="18" charset="0"/>
                          </a:rPr>
                          <m:t>)</m:t>
                        </m:r>
                      </m:sub>
                      <m:sup/>
                      <m:e>
                        <m:r>
                          <a:rPr lang="en-US" sz="1550" i="1">
                            <a:latin typeface="Cambria Math" panose="02040503050406030204" pitchFamily="18" charset="0"/>
                            <a:ea typeface="Cambria Math" panose="02040503050406030204" pitchFamily="18" charset="0"/>
                          </a:rPr>
                          <m:t> </m:t>
                        </m:r>
                        <m:sSub>
                          <m:sSubPr>
                            <m:ctrlPr>
                              <a:rPr lang="en-US" sz="1550" i="1">
                                <a:latin typeface="Cambria Math" panose="02040503050406030204" pitchFamily="18" charset="0"/>
                                <a:ea typeface="Cambria Math" panose="02040503050406030204" pitchFamily="18" charset="0"/>
                              </a:rPr>
                            </m:ctrlPr>
                          </m:sSubPr>
                          <m:e>
                            <m:r>
                              <a:rPr lang="en-US" sz="1550" i="1">
                                <a:latin typeface="Cambria Math" panose="02040503050406030204" pitchFamily="18" charset="0"/>
                                <a:ea typeface="Cambria Math" panose="02040503050406030204" pitchFamily="18" charset="0"/>
                              </a:rPr>
                              <m:t>𝑤</m:t>
                            </m:r>
                          </m:e>
                          <m:sub>
                            <m:r>
                              <a:rPr lang="en-US" sz="1550" i="1">
                                <a:latin typeface="Cambria Math" panose="02040503050406030204" pitchFamily="18" charset="0"/>
                                <a:ea typeface="Cambria Math" panose="02040503050406030204" pitchFamily="18" charset="0"/>
                              </a:rPr>
                              <m:t>𝑞</m:t>
                            </m:r>
                          </m:sub>
                        </m:sSub>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𝑐𝑜𝑠𝑡</m:t>
                        </m:r>
                        <m:d>
                          <m:dPr>
                            <m:ctrlPr>
                              <a:rPr lang="en-US" sz="1550" i="1">
                                <a:latin typeface="Cambria Math" panose="02040503050406030204" pitchFamily="18" charset="0"/>
                                <a:ea typeface="Cambria Math" panose="02040503050406030204" pitchFamily="18" charset="0"/>
                              </a:rPr>
                            </m:ctrlPr>
                          </m:dPr>
                          <m:e>
                            <m:r>
                              <a:rPr lang="en-US" sz="1550" i="1">
                                <a:latin typeface="Cambria Math" panose="02040503050406030204" pitchFamily="18" charset="0"/>
                                <a:ea typeface="Cambria Math" panose="02040503050406030204" pitchFamily="18" charset="0"/>
                              </a:rPr>
                              <m:t>𝑞</m:t>
                            </m:r>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𝑥</m:t>
                            </m:r>
                          </m:e>
                        </m:d>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𝑐𝑜𝑠𝑡</m:t>
                        </m:r>
                        <m:d>
                          <m:dPr>
                            <m:ctrlPr>
                              <a:rPr lang="en-US" sz="1550" i="1">
                                <a:latin typeface="Cambria Math" panose="02040503050406030204" pitchFamily="18" charset="0"/>
                                <a:ea typeface="Cambria Math" panose="02040503050406030204" pitchFamily="18" charset="0"/>
                              </a:rPr>
                            </m:ctrlPr>
                          </m:dPr>
                          <m:e>
                            <m:sSub>
                              <m:sSubPr>
                                <m:ctrlPr>
                                  <a:rPr lang="en-US" sz="1550" i="1">
                                    <a:latin typeface="Cambria Math" panose="02040503050406030204" pitchFamily="18" charset="0"/>
                                    <a:ea typeface="Cambria Math" panose="02040503050406030204" pitchFamily="18" charset="0"/>
                                  </a:rPr>
                                </m:ctrlPr>
                              </m:sSubPr>
                              <m:e>
                                <m:r>
                                  <a:rPr lang="en-US" sz="1550" i="1">
                                    <a:latin typeface="Cambria Math" panose="02040503050406030204" pitchFamily="18" charset="0"/>
                                    <a:ea typeface="Cambria Math" panose="02040503050406030204" pitchFamily="18" charset="0"/>
                                  </a:rPr>
                                  <m:t>𝑏</m:t>
                                </m:r>
                              </m:e>
                              <m:sub>
                                <m:r>
                                  <a:rPr lang="en-US" sz="1550" i="1">
                                    <a:latin typeface="Cambria Math" panose="02040503050406030204" pitchFamily="18" charset="0"/>
                                    <a:ea typeface="Cambria Math" panose="02040503050406030204" pitchFamily="18" charset="0"/>
                                  </a:rPr>
                                  <m:t>𝑞</m:t>
                                </m:r>
                              </m:sub>
                            </m:sSub>
                            <m:r>
                              <a:rPr lang="en-US" sz="1550" i="1">
                                <a:latin typeface="Cambria Math" panose="02040503050406030204" pitchFamily="18" charset="0"/>
                                <a:ea typeface="Cambria Math" panose="02040503050406030204" pitchFamily="18" charset="0"/>
                              </a:rPr>
                              <m:t>,</m:t>
                            </m:r>
                            <m:r>
                              <a:rPr lang="en-US" sz="1550" i="1">
                                <a:latin typeface="Cambria Math" panose="02040503050406030204" pitchFamily="18" charset="0"/>
                                <a:ea typeface="Cambria Math" panose="02040503050406030204" pitchFamily="18" charset="0"/>
                              </a:rPr>
                              <m:t>𝑥</m:t>
                            </m:r>
                          </m:e>
                        </m:d>
                        <m:r>
                          <a:rPr lang="en-US" sz="1550" i="1">
                            <a:latin typeface="Cambria Math" panose="02040503050406030204" pitchFamily="18" charset="0"/>
                            <a:ea typeface="Cambria Math" panose="02040503050406030204" pitchFamily="18" charset="0"/>
                          </a:rPr>
                          <m:t>+ </m:t>
                        </m:r>
                        <m:sSub>
                          <m:sSubPr>
                            <m:ctrlPr>
                              <a:rPr lang="en-US" sz="1550" i="1">
                                <a:latin typeface="Cambria Math" panose="02040503050406030204" pitchFamily="18" charset="0"/>
                                <a:ea typeface="Cambria Math" panose="02040503050406030204" pitchFamily="18" charset="0"/>
                              </a:rPr>
                            </m:ctrlPr>
                          </m:sSubPr>
                          <m:e>
                            <m:r>
                              <a:rPr lang="en-US" sz="1550" i="1">
                                <a:latin typeface="Cambria Math" panose="02040503050406030204" pitchFamily="18" charset="0"/>
                                <a:ea typeface="Cambria Math" panose="02040503050406030204" pitchFamily="18" charset="0"/>
                              </a:rPr>
                              <m:t>∆</m:t>
                            </m:r>
                          </m:e>
                          <m:sub>
                            <m:r>
                              <a:rPr lang="en-US" sz="1550" i="1">
                                <a:latin typeface="Cambria Math" panose="02040503050406030204" pitchFamily="18" charset="0"/>
                                <a:ea typeface="Cambria Math" panose="02040503050406030204" pitchFamily="18" charset="0"/>
                              </a:rPr>
                              <m:t>𝑞</m:t>
                            </m:r>
                          </m:sub>
                        </m:sSub>
                        <m:r>
                          <a:rPr lang="en-US" sz="1550" i="1">
                            <a:latin typeface="Cambria Math" panose="02040503050406030204" pitchFamily="18" charset="0"/>
                            <a:ea typeface="Cambria Math" panose="02040503050406030204" pitchFamily="18" charset="0"/>
                          </a:rPr>
                          <m:t>]</m:t>
                        </m:r>
                      </m:e>
                    </m:nary>
                  </m:oMath>
                </a14:m>
                <a:r>
                  <a:rPr lang="en-US" sz="1550" dirty="0"/>
                  <a:t>                         (3)</a:t>
                </a:r>
              </a:p>
              <a:p>
                <a:endParaRPr lang="en-US" sz="1350" dirty="0"/>
              </a:p>
            </p:txBody>
          </p:sp>
        </mc:Choice>
        <mc:Fallback xmlns="">
          <p:sp>
            <p:nvSpPr>
              <p:cNvPr id="5" name="Rectangle 4">
                <a:extLst>
                  <a:ext uri="{FF2B5EF4-FFF2-40B4-BE49-F238E27FC236}">
                    <a16:creationId xmlns:a16="http://schemas.microsoft.com/office/drawing/2014/main" id="{A67CCEE8-DF73-4099-9397-EACB7AB15291}"/>
                  </a:ext>
                </a:extLst>
              </p:cNvPr>
              <p:cNvSpPr>
                <a:spLocks noRot="1" noChangeAspect="1" noMove="1" noResize="1" noEditPoints="1" noAdjustHandles="1" noChangeArrowheads="1" noChangeShapeType="1" noTextEdit="1"/>
              </p:cNvSpPr>
              <p:nvPr/>
            </p:nvSpPr>
            <p:spPr>
              <a:xfrm>
                <a:off x="761259" y="3915395"/>
                <a:ext cx="7981027" cy="1653786"/>
              </a:xfrm>
              <a:prstGeom prst="rect">
                <a:avLst/>
              </a:prstGeom>
              <a:blipFill>
                <a:blip r:embed="rId3"/>
                <a:stretch>
                  <a:fillRect l="-306" t="-20221" b="-18750"/>
                </a:stretch>
              </a:blipFill>
            </p:spPr>
            <p:txBody>
              <a:bodyPr/>
              <a:lstStyle/>
              <a:p>
                <a:r>
                  <a:rPr lang="en-US">
                    <a:noFill/>
                  </a:rPr>
                  <a:t> </a:t>
                </a:r>
              </a:p>
            </p:txBody>
          </p:sp>
        </mc:Fallback>
      </mc:AlternateContent>
    </p:spTree>
    <p:extLst>
      <p:ext uri="{BB962C8B-B14F-4D97-AF65-F5344CB8AC3E}">
        <p14:creationId xmlns:p14="http://schemas.microsoft.com/office/powerpoint/2010/main" val="3360735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800100"/>
            <a:ext cx="6172200" cy="857250"/>
          </a:xfrm>
        </p:spPr>
        <p:txBody>
          <a:bodyPr>
            <a:normAutofit/>
          </a:bodyPr>
          <a:lstStyle/>
          <a:p>
            <a:r>
              <a:rPr lang="en-US" sz="2700" b="1" u="sng" dirty="0"/>
              <a:t>Proof of Theorem 1 for k-means (cont.)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900" y="2014399"/>
                <a:ext cx="6172200" cy="3623477"/>
              </a:xfrm>
            </p:spPr>
            <p:txBody>
              <a:bodyPr>
                <a:noAutofit/>
              </a:bodyPr>
              <a:lstStyle/>
              <a:p>
                <a:r>
                  <a:rPr lang="en-US" sz="1600" dirty="0"/>
                  <a:t>It can be showed that each of these terms is bounded by </a:t>
                </a:r>
                <a14:m>
                  <m:oMath xmlns:m="http://schemas.openxmlformats.org/officeDocument/2006/math">
                    <m:r>
                      <a:rPr lang="en-US" sz="1600" b="1" i="1" dirty="0">
                        <a:latin typeface="Cambria Math" panose="02040503050406030204" pitchFamily="18" charset="0"/>
                      </a:rPr>
                      <m:t>𝑶</m:t>
                    </m:r>
                    <m:r>
                      <a:rPr lang="en-US" sz="1600" b="1" i="1" dirty="0">
                        <a:latin typeface="Cambria Math" panose="02040503050406030204" pitchFamily="18" charset="0"/>
                      </a:rPr>
                      <m:t>(</m:t>
                    </m:r>
                    <m:r>
                      <a:rPr lang="en-US" sz="1600" b="1" i="1" dirty="0">
                        <a:latin typeface="Cambria Math" panose="02040503050406030204" pitchFamily="18" charset="0"/>
                      </a:rPr>
                      <m:t>𝝐</m:t>
                    </m:r>
                    <m:r>
                      <a:rPr lang="en-US" sz="1600" b="1" i="1" dirty="0">
                        <a:latin typeface="Cambria Math" panose="02040503050406030204" pitchFamily="18" charset="0"/>
                      </a:rPr>
                      <m:t>)</m:t>
                    </m:r>
                    <m:r>
                      <a:rPr lang="en-US" sz="1600" b="1" i="1" dirty="0">
                        <a:latin typeface="Cambria Math" panose="02040503050406030204" pitchFamily="18" charset="0"/>
                      </a:rPr>
                      <m:t>𝒄𝒐𝒔𝒕</m:t>
                    </m:r>
                    <m:r>
                      <a:rPr lang="en-US" sz="1600" b="1" i="1" dirty="0">
                        <a:latin typeface="Cambria Math" panose="02040503050406030204" pitchFamily="18" charset="0"/>
                      </a:rPr>
                      <m:t>(</m:t>
                    </m:r>
                    <m:r>
                      <a:rPr lang="en-US" sz="1600" b="1" i="1" dirty="0">
                        <a:latin typeface="Cambria Math" panose="02040503050406030204" pitchFamily="18" charset="0"/>
                      </a:rPr>
                      <m:t>𝑷</m:t>
                    </m:r>
                    <m:r>
                      <a:rPr lang="en-US" sz="1600" b="1" i="1" dirty="0">
                        <a:latin typeface="Cambria Math" panose="02040503050406030204" pitchFamily="18" charset="0"/>
                      </a:rPr>
                      <m:t>, </m:t>
                    </m:r>
                    <m:r>
                      <a:rPr lang="en-US" sz="1600" b="1" i="1" dirty="0">
                        <a:latin typeface="Cambria Math" panose="02040503050406030204" pitchFamily="18" charset="0"/>
                      </a:rPr>
                      <m:t>𝒙</m:t>
                    </m:r>
                    <m:r>
                      <a:rPr lang="en-US" sz="1600" b="1" i="1" dirty="0">
                        <a:latin typeface="Cambria Math" panose="02040503050406030204" pitchFamily="18" charset="0"/>
                      </a:rPr>
                      <m:t>)</m:t>
                    </m:r>
                  </m:oMath>
                </a14:m>
                <a:endParaRPr lang="en-US" sz="1600" dirty="0"/>
              </a:p>
              <a:p>
                <a:pPr marL="0" indent="0">
                  <a:buNone/>
                </a:pPr>
                <a:endParaRPr lang="en-US" sz="1600" dirty="0"/>
              </a:p>
              <a:p>
                <a:r>
                  <a:rPr lang="en-US" sz="1600" dirty="0"/>
                  <a:t>Sum of three terms is also </a:t>
                </a:r>
                <a:r>
                  <a:rPr lang="en-US" sz="1600" dirty="0">
                    <a:solidFill>
                      <a:schemeClr val="accent1"/>
                    </a:solidFill>
                  </a:rPr>
                  <a:t>bounded by </a:t>
                </a:r>
                <a14:m>
                  <m:oMath xmlns:m="http://schemas.openxmlformats.org/officeDocument/2006/math">
                    <m:r>
                      <a:rPr lang="en-US" sz="1600" b="1" i="1" dirty="0">
                        <a:solidFill>
                          <a:schemeClr val="accent1"/>
                        </a:solidFill>
                        <a:latin typeface="Cambria Math" panose="02040503050406030204" pitchFamily="18" charset="0"/>
                      </a:rPr>
                      <m:t>𝑶</m:t>
                    </m:r>
                    <m:r>
                      <a:rPr lang="en-US" sz="1600" b="1" i="1" dirty="0">
                        <a:solidFill>
                          <a:schemeClr val="accent1"/>
                        </a:solidFill>
                        <a:latin typeface="Cambria Math" panose="02040503050406030204" pitchFamily="18" charset="0"/>
                      </a:rPr>
                      <m:t>(</m:t>
                    </m:r>
                    <m:r>
                      <a:rPr lang="en-US" sz="1600" b="1" i="1" dirty="0">
                        <a:solidFill>
                          <a:schemeClr val="accent1"/>
                        </a:solidFill>
                        <a:latin typeface="Cambria Math" panose="02040503050406030204" pitchFamily="18" charset="0"/>
                      </a:rPr>
                      <m:t>𝝐</m:t>
                    </m:r>
                    <m:r>
                      <a:rPr lang="en-US" sz="1600" b="1" i="1" dirty="0">
                        <a:solidFill>
                          <a:schemeClr val="accent1"/>
                        </a:solidFill>
                        <a:latin typeface="Cambria Math" panose="02040503050406030204" pitchFamily="18" charset="0"/>
                      </a:rPr>
                      <m:t>)</m:t>
                    </m:r>
                    <m:r>
                      <a:rPr lang="en-US" sz="1600" b="1" i="1" dirty="0">
                        <a:solidFill>
                          <a:schemeClr val="accent1"/>
                        </a:solidFill>
                        <a:latin typeface="Cambria Math" panose="02040503050406030204" pitchFamily="18" charset="0"/>
                      </a:rPr>
                      <m:t>𝒄𝒐𝒔𝒕</m:t>
                    </m:r>
                    <m:r>
                      <a:rPr lang="en-US" sz="1600" b="1" i="1" dirty="0">
                        <a:solidFill>
                          <a:schemeClr val="accent1"/>
                        </a:solidFill>
                        <a:latin typeface="Cambria Math" panose="02040503050406030204" pitchFamily="18" charset="0"/>
                      </a:rPr>
                      <m:t>(</m:t>
                    </m:r>
                    <m:r>
                      <a:rPr lang="en-US" sz="1600" b="1" i="1" dirty="0">
                        <a:solidFill>
                          <a:schemeClr val="accent1"/>
                        </a:solidFill>
                        <a:latin typeface="Cambria Math" panose="02040503050406030204" pitchFamily="18" charset="0"/>
                      </a:rPr>
                      <m:t>𝑷</m:t>
                    </m:r>
                    <m:r>
                      <a:rPr lang="en-US" sz="1600" b="1" i="1" dirty="0">
                        <a:solidFill>
                          <a:schemeClr val="accent1"/>
                        </a:solidFill>
                        <a:latin typeface="Cambria Math" panose="02040503050406030204" pitchFamily="18" charset="0"/>
                      </a:rPr>
                      <m:t>, </m:t>
                    </m:r>
                    <m:r>
                      <a:rPr lang="en-US" sz="1600" b="1" i="1" dirty="0">
                        <a:solidFill>
                          <a:schemeClr val="accent1"/>
                        </a:solidFill>
                        <a:latin typeface="Cambria Math" panose="02040503050406030204" pitchFamily="18" charset="0"/>
                      </a:rPr>
                      <m:t>𝒙</m:t>
                    </m:r>
                    <m:r>
                      <a:rPr lang="en-US" sz="1600" b="1" i="1" dirty="0">
                        <a:solidFill>
                          <a:schemeClr val="accent1"/>
                        </a:solidFill>
                        <a:latin typeface="Cambria Math" panose="02040503050406030204" pitchFamily="18" charset="0"/>
                      </a:rPr>
                      <m:t>) </m:t>
                    </m:r>
                  </m:oMath>
                </a14:m>
                <a:endParaRPr lang="en-US" sz="1600" dirty="0"/>
              </a:p>
              <a:p>
                <a:endParaRPr lang="en-US" sz="1600" dirty="0"/>
              </a:p>
              <a:p>
                <a:r>
                  <a:rPr lang="en-US" sz="1600" dirty="0"/>
                  <a:t>Then, </a:t>
                </a:r>
              </a:p>
              <a:p>
                <a:pPr marL="0" indent="0">
                  <a:buNone/>
                </a:pPr>
                <a14:m>
                  <m:oMathPara xmlns:m="http://schemas.openxmlformats.org/officeDocument/2006/math">
                    <m:oMathParaPr>
                      <m:jc m:val="centerGroup"/>
                    </m:oMathParaPr>
                    <m:oMath xmlns:m="http://schemas.openxmlformats.org/officeDocument/2006/math">
                      <m:r>
                        <a:rPr lang="en-US" sz="1600" i="1">
                          <a:solidFill>
                            <a:schemeClr val="accent1"/>
                          </a:solidFill>
                          <a:latin typeface="Cambria Math" panose="02040503050406030204" pitchFamily="18" charset="0"/>
                        </a:rPr>
                        <m:t>𝐷</m:t>
                      </m:r>
                      <m:r>
                        <a:rPr lang="en-US" sz="1600" b="1" i="1">
                          <a:solidFill>
                            <a:schemeClr val="accent1"/>
                          </a:solidFill>
                          <a:latin typeface="Cambria Math" panose="02040503050406030204" pitchFamily="18" charset="0"/>
                        </a:rPr>
                        <m:t>=</m:t>
                      </m:r>
                      <m:d>
                        <m:dPr>
                          <m:begChr m:val="|"/>
                          <m:endChr m:val="|"/>
                          <m:ctrlPr>
                            <a:rPr lang="en-US" sz="1600" i="1">
                              <a:solidFill>
                                <a:schemeClr val="accent1"/>
                              </a:solidFill>
                              <a:latin typeface="Cambria Math" panose="02040503050406030204" pitchFamily="18" charset="0"/>
                            </a:rPr>
                          </m:ctrlPr>
                        </m:dPr>
                        <m:e>
                          <m:nary>
                            <m:naryPr>
                              <m:chr m:val="∑"/>
                              <m:limLoc m:val="subSup"/>
                              <m:supHide m:val="on"/>
                              <m:ctrlPr>
                                <a:rPr lang="en-US" sz="1600" i="1">
                                  <a:solidFill>
                                    <a:schemeClr val="accent1"/>
                                  </a:solidFill>
                                  <a:latin typeface="Cambria Math" panose="02040503050406030204" pitchFamily="18" charset="0"/>
                                </a:rPr>
                              </m:ctrlPr>
                            </m:naryPr>
                            <m:sub>
                              <m:r>
                                <m:rPr>
                                  <m:brk m:alnAt="1"/>
                                </m:rPr>
                                <a:rPr lang="en-US" sz="1600" i="1">
                                  <a:solidFill>
                                    <a:schemeClr val="accent1"/>
                                  </a:solidFill>
                                  <a:latin typeface="Cambria Math" panose="02040503050406030204" pitchFamily="18" charset="0"/>
                                </a:rPr>
                                <m:t>𝑝</m:t>
                              </m:r>
                              <m:r>
                                <a:rPr lang="en-US" sz="1600" i="1">
                                  <a:solidFill>
                                    <a:schemeClr val="accent1"/>
                                  </a:solidFill>
                                  <a:latin typeface="Cambria Math" panose="02040503050406030204" pitchFamily="18" charset="0"/>
                                  <a:ea typeface="Cambria Math" panose="02040503050406030204" pitchFamily="18" charset="0"/>
                                </a:rPr>
                                <m:t>∈</m:t>
                              </m:r>
                              <m:r>
                                <a:rPr lang="en-US" sz="1600" i="1">
                                  <a:solidFill>
                                    <a:schemeClr val="accent1"/>
                                  </a:solidFill>
                                  <a:latin typeface="Cambria Math" panose="02040503050406030204" pitchFamily="18" charset="0"/>
                                  <a:ea typeface="Cambria Math" panose="02040503050406030204" pitchFamily="18" charset="0"/>
                                </a:rPr>
                                <m:t>𝑃</m:t>
                              </m:r>
                            </m:sub>
                            <m:sup/>
                            <m:e>
                              <m:r>
                                <a:rPr lang="en-US" sz="1600" i="1">
                                  <a:solidFill>
                                    <a:schemeClr val="accent1"/>
                                  </a:solidFill>
                                  <a:latin typeface="Cambria Math" panose="02040503050406030204" pitchFamily="18" charset="0"/>
                                  <a:ea typeface="Cambria Math" panose="02040503050406030204" pitchFamily="18" charset="0"/>
                                </a:rPr>
                                <m:t>𝑐𝑜𝑠𝑡</m:t>
                              </m:r>
                              <m:d>
                                <m:dPr>
                                  <m:ctrlPr>
                                    <a:rPr lang="en-US" sz="1600" i="1">
                                      <a:solidFill>
                                        <a:schemeClr val="accent1"/>
                                      </a:solidFill>
                                      <a:latin typeface="Cambria Math" panose="02040503050406030204" pitchFamily="18" charset="0"/>
                                      <a:ea typeface="Cambria Math" panose="02040503050406030204" pitchFamily="18" charset="0"/>
                                    </a:rPr>
                                  </m:ctrlPr>
                                </m:dPr>
                                <m:e>
                                  <m:r>
                                    <a:rPr lang="en-US" sz="1600" i="1">
                                      <a:solidFill>
                                        <a:schemeClr val="accent1"/>
                                      </a:solidFill>
                                      <a:latin typeface="Cambria Math" panose="02040503050406030204" pitchFamily="18" charset="0"/>
                                      <a:ea typeface="Cambria Math" panose="02040503050406030204" pitchFamily="18" charset="0"/>
                                    </a:rPr>
                                    <m:t>𝑝</m:t>
                                  </m:r>
                                  <m:r>
                                    <a:rPr lang="en-US" sz="1600" i="1">
                                      <a:solidFill>
                                        <a:schemeClr val="accent1"/>
                                      </a:solidFill>
                                      <a:latin typeface="Cambria Math" panose="02040503050406030204" pitchFamily="18" charset="0"/>
                                      <a:ea typeface="Cambria Math" panose="02040503050406030204" pitchFamily="18" charset="0"/>
                                    </a:rPr>
                                    <m:t>,</m:t>
                                  </m:r>
                                  <m:r>
                                    <a:rPr lang="en-US" sz="1600" i="1">
                                      <a:solidFill>
                                        <a:schemeClr val="accent1"/>
                                      </a:solidFill>
                                      <a:latin typeface="Cambria Math" panose="02040503050406030204" pitchFamily="18" charset="0"/>
                                      <a:ea typeface="Cambria Math" panose="02040503050406030204" pitchFamily="18" charset="0"/>
                                    </a:rPr>
                                    <m:t>𝑥</m:t>
                                  </m:r>
                                </m:e>
                              </m:d>
                              <m:r>
                                <a:rPr lang="en-US" sz="1600" i="1">
                                  <a:solidFill>
                                    <a:schemeClr val="accent1"/>
                                  </a:solidFill>
                                  <a:latin typeface="Cambria Math" panose="02040503050406030204" pitchFamily="18" charset="0"/>
                                  <a:ea typeface="Cambria Math" panose="02040503050406030204" pitchFamily="18" charset="0"/>
                                </a:rPr>
                                <m:t>−</m:t>
                              </m:r>
                              <m:nary>
                                <m:naryPr>
                                  <m:chr m:val="∑"/>
                                  <m:limLoc m:val="subSup"/>
                                  <m:supHide m:val="on"/>
                                  <m:ctrlPr>
                                    <a:rPr lang="en-US" sz="1600" i="1">
                                      <a:solidFill>
                                        <a:schemeClr val="accent1"/>
                                      </a:solidFill>
                                      <a:latin typeface="Cambria Math" panose="02040503050406030204" pitchFamily="18" charset="0"/>
                                    </a:rPr>
                                  </m:ctrlPr>
                                </m:naryPr>
                                <m:sub>
                                  <m:r>
                                    <m:rPr>
                                      <m:brk m:alnAt="1"/>
                                    </m:rPr>
                                    <a:rPr lang="en-US" sz="1600" i="1">
                                      <a:solidFill>
                                        <a:schemeClr val="accent1"/>
                                      </a:solidFill>
                                      <a:latin typeface="Cambria Math" panose="02040503050406030204" pitchFamily="18" charset="0"/>
                                    </a:rPr>
                                    <m:t>𝑞</m:t>
                                  </m:r>
                                  <m:r>
                                    <a:rPr lang="en-US" sz="1600" i="1">
                                      <a:solidFill>
                                        <a:schemeClr val="accent1"/>
                                      </a:solidFill>
                                      <a:latin typeface="Cambria Math" panose="02040503050406030204" pitchFamily="18" charset="0"/>
                                      <a:ea typeface="Cambria Math" panose="02040503050406030204" pitchFamily="18" charset="0"/>
                                    </a:rPr>
                                    <m:t>∈</m:t>
                                  </m:r>
                                  <m:r>
                                    <a:rPr lang="en-US" sz="1600" i="1">
                                      <a:solidFill>
                                        <a:schemeClr val="accent1"/>
                                      </a:solidFill>
                                      <a:latin typeface="Cambria Math" panose="02040503050406030204" pitchFamily="18" charset="0"/>
                                      <a:ea typeface="Cambria Math" panose="02040503050406030204" pitchFamily="18" charset="0"/>
                                    </a:rPr>
                                    <m:t>𝑆</m:t>
                                  </m:r>
                                  <m:r>
                                    <a:rPr lang="en-US" sz="1600" i="1">
                                      <a:solidFill>
                                        <a:schemeClr val="accent1"/>
                                      </a:solidFill>
                                      <a:latin typeface="Cambria Math" panose="02040503050406030204" pitchFamily="18" charset="0"/>
                                      <a:ea typeface="Cambria Math" panose="02040503050406030204" pitchFamily="18" charset="0"/>
                                    </a:rPr>
                                    <m:t>∪</m:t>
                                  </m:r>
                                  <m:r>
                                    <a:rPr lang="en-US" sz="1600" i="1">
                                      <a:solidFill>
                                        <a:schemeClr val="accent1"/>
                                      </a:solidFill>
                                      <a:latin typeface="Cambria Math" panose="02040503050406030204" pitchFamily="18" charset="0"/>
                                      <a:ea typeface="Cambria Math" panose="02040503050406030204" pitchFamily="18" charset="0"/>
                                    </a:rPr>
                                    <m:t>𝐵</m:t>
                                  </m:r>
                                </m:sub>
                                <m:sup/>
                                <m:e>
                                  <m:sSub>
                                    <m:sSubPr>
                                      <m:ctrlPr>
                                        <a:rPr lang="en-US" sz="1600" i="1">
                                          <a:solidFill>
                                            <a:schemeClr val="accent1"/>
                                          </a:solidFill>
                                          <a:latin typeface="Cambria Math" panose="02040503050406030204" pitchFamily="18" charset="0"/>
                                          <a:ea typeface="Cambria Math" panose="02040503050406030204" pitchFamily="18" charset="0"/>
                                        </a:rPr>
                                      </m:ctrlPr>
                                    </m:sSubPr>
                                    <m:e>
                                      <m:r>
                                        <a:rPr lang="en-US" sz="1600" i="1">
                                          <a:solidFill>
                                            <a:schemeClr val="accent1"/>
                                          </a:solidFill>
                                          <a:latin typeface="Cambria Math" panose="02040503050406030204" pitchFamily="18" charset="0"/>
                                          <a:ea typeface="Cambria Math" panose="02040503050406030204" pitchFamily="18" charset="0"/>
                                        </a:rPr>
                                        <m:t>𝑤</m:t>
                                      </m:r>
                                    </m:e>
                                    <m:sub>
                                      <m:r>
                                        <a:rPr lang="en-US" sz="1600" i="1">
                                          <a:solidFill>
                                            <a:schemeClr val="accent1"/>
                                          </a:solidFill>
                                          <a:latin typeface="Cambria Math" panose="02040503050406030204" pitchFamily="18" charset="0"/>
                                          <a:ea typeface="Cambria Math" panose="02040503050406030204" pitchFamily="18" charset="0"/>
                                        </a:rPr>
                                        <m:t>𝑞</m:t>
                                      </m:r>
                                    </m:sub>
                                  </m:sSub>
                                  <m:r>
                                    <a:rPr lang="en-US" sz="1600" i="1">
                                      <a:solidFill>
                                        <a:schemeClr val="accent1"/>
                                      </a:solidFill>
                                      <a:latin typeface="Cambria Math" panose="02040503050406030204" pitchFamily="18" charset="0"/>
                                      <a:ea typeface="Cambria Math" panose="02040503050406030204" pitchFamily="18" charset="0"/>
                                    </a:rPr>
                                    <m:t>𝑐𝑜𝑠𝑡</m:t>
                                  </m:r>
                                  <m:d>
                                    <m:dPr>
                                      <m:ctrlPr>
                                        <a:rPr lang="en-US" sz="1600" i="1">
                                          <a:solidFill>
                                            <a:schemeClr val="accent1"/>
                                          </a:solidFill>
                                          <a:latin typeface="Cambria Math" panose="02040503050406030204" pitchFamily="18" charset="0"/>
                                          <a:ea typeface="Cambria Math" panose="02040503050406030204" pitchFamily="18" charset="0"/>
                                        </a:rPr>
                                      </m:ctrlPr>
                                    </m:dPr>
                                    <m:e>
                                      <m:r>
                                        <a:rPr lang="en-US" sz="1600" i="1">
                                          <a:solidFill>
                                            <a:schemeClr val="accent1"/>
                                          </a:solidFill>
                                          <a:latin typeface="Cambria Math" panose="02040503050406030204" pitchFamily="18" charset="0"/>
                                          <a:ea typeface="Cambria Math" panose="02040503050406030204" pitchFamily="18" charset="0"/>
                                        </a:rPr>
                                        <m:t>𝑞</m:t>
                                      </m:r>
                                      <m:r>
                                        <a:rPr lang="en-US" sz="1600" i="1">
                                          <a:solidFill>
                                            <a:schemeClr val="accent1"/>
                                          </a:solidFill>
                                          <a:latin typeface="Cambria Math" panose="02040503050406030204" pitchFamily="18" charset="0"/>
                                          <a:ea typeface="Cambria Math" panose="02040503050406030204" pitchFamily="18" charset="0"/>
                                        </a:rPr>
                                        <m:t>,</m:t>
                                      </m:r>
                                      <m:r>
                                        <a:rPr lang="en-US" sz="1600" i="1">
                                          <a:solidFill>
                                            <a:schemeClr val="accent1"/>
                                          </a:solidFill>
                                          <a:latin typeface="Cambria Math" panose="02040503050406030204" pitchFamily="18" charset="0"/>
                                          <a:ea typeface="Cambria Math" panose="02040503050406030204" pitchFamily="18" charset="0"/>
                                        </a:rPr>
                                        <m:t>𝑥</m:t>
                                      </m:r>
                                    </m:e>
                                  </m:d>
                                </m:e>
                              </m:nary>
                            </m:e>
                          </m:nary>
                        </m:e>
                      </m:d>
                      <m:r>
                        <a:rPr lang="en-US" sz="1600" i="1">
                          <a:solidFill>
                            <a:schemeClr val="accent1"/>
                          </a:solidFill>
                          <a:latin typeface="Cambria Math" panose="02040503050406030204" pitchFamily="18" charset="0"/>
                          <a:ea typeface="Cambria Math" panose="02040503050406030204" pitchFamily="18" charset="0"/>
                        </a:rPr>
                        <m:t>≤</m:t>
                      </m:r>
                      <m:r>
                        <a:rPr lang="en-US" sz="1600" i="1" dirty="0">
                          <a:solidFill>
                            <a:schemeClr val="accent1"/>
                          </a:solidFill>
                          <a:latin typeface="Cambria Math" panose="02040503050406030204" pitchFamily="18" charset="0"/>
                        </a:rPr>
                        <m:t>𝑂</m:t>
                      </m:r>
                      <m:r>
                        <a:rPr lang="en-US" sz="1600" i="1" dirty="0">
                          <a:solidFill>
                            <a:schemeClr val="accent1"/>
                          </a:solidFill>
                          <a:latin typeface="Cambria Math" panose="02040503050406030204" pitchFamily="18" charset="0"/>
                        </a:rPr>
                        <m:t>(</m:t>
                      </m:r>
                      <m:r>
                        <a:rPr lang="en-US" sz="1600" i="1" dirty="0">
                          <a:solidFill>
                            <a:schemeClr val="accent1"/>
                          </a:solidFill>
                          <a:latin typeface="Cambria Math" panose="02040503050406030204" pitchFamily="18" charset="0"/>
                        </a:rPr>
                        <m:t>𝜖</m:t>
                      </m:r>
                      <m:r>
                        <a:rPr lang="en-US" sz="1600" i="1" dirty="0">
                          <a:solidFill>
                            <a:schemeClr val="accent1"/>
                          </a:solidFill>
                          <a:latin typeface="Cambria Math" panose="02040503050406030204" pitchFamily="18" charset="0"/>
                        </a:rPr>
                        <m:t>)</m:t>
                      </m:r>
                      <m:r>
                        <a:rPr lang="en-US" sz="1600" i="1" dirty="0">
                          <a:solidFill>
                            <a:schemeClr val="accent1"/>
                          </a:solidFill>
                          <a:latin typeface="Cambria Math" panose="02040503050406030204" pitchFamily="18" charset="0"/>
                        </a:rPr>
                        <m:t>𝑐𝑜𝑠𝑡</m:t>
                      </m:r>
                      <m:r>
                        <a:rPr lang="en-US" sz="1600" i="1" dirty="0">
                          <a:solidFill>
                            <a:schemeClr val="accent1"/>
                          </a:solidFill>
                          <a:latin typeface="Cambria Math" panose="02040503050406030204" pitchFamily="18" charset="0"/>
                        </a:rPr>
                        <m:t>(</m:t>
                      </m:r>
                      <m:r>
                        <a:rPr lang="en-US" sz="1600" i="1" dirty="0">
                          <a:solidFill>
                            <a:schemeClr val="accent1"/>
                          </a:solidFill>
                          <a:latin typeface="Cambria Math" panose="02040503050406030204" pitchFamily="18" charset="0"/>
                        </a:rPr>
                        <m:t>𝑃</m:t>
                      </m:r>
                      <m:r>
                        <a:rPr lang="en-US" sz="1600" i="1" dirty="0">
                          <a:solidFill>
                            <a:schemeClr val="accent1"/>
                          </a:solidFill>
                          <a:latin typeface="Cambria Math" panose="02040503050406030204" pitchFamily="18" charset="0"/>
                        </a:rPr>
                        <m:t>, </m:t>
                      </m:r>
                      <m:r>
                        <a:rPr lang="en-US" sz="1600" i="1" dirty="0">
                          <a:solidFill>
                            <a:schemeClr val="accent1"/>
                          </a:solidFill>
                          <a:latin typeface="Cambria Math" panose="02040503050406030204" pitchFamily="18" charset="0"/>
                        </a:rPr>
                        <m:t>𝑥</m:t>
                      </m:r>
                      <m:r>
                        <a:rPr lang="en-US" sz="1600" i="1" dirty="0">
                          <a:solidFill>
                            <a:schemeClr val="accent1"/>
                          </a:solidFill>
                          <a:latin typeface="Cambria Math" panose="02040503050406030204" pitchFamily="18" charset="0"/>
                        </a:rPr>
                        <m:t>)</m:t>
                      </m:r>
                    </m:oMath>
                  </m:oMathPara>
                </a14:m>
                <a:endParaRPr lang="en-US" sz="1600" dirty="0">
                  <a:solidFill>
                    <a:schemeClr val="accent1"/>
                  </a:solidFill>
                </a:endParaRPr>
              </a:p>
              <a:p>
                <a:pPr marL="0" indent="0">
                  <a:buNone/>
                </a:pPr>
                <a:endParaRPr lang="en-US" sz="1600" dirty="0">
                  <a:solidFill>
                    <a:schemeClr val="accent1"/>
                  </a:solidFill>
                </a:endParaRPr>
              </a:p>
              <a:p>
                <a:r>
                  <a:rPr lang="en-US" sz="1600" dirty="0"/>
                  <a:t>Hence, by choosing an appropriate ϵ, the result is established.</a:t>
                </a:r>
              </a:p>
              <a:p>
                <a:pPr marL="0" indent="0">
                  <a:buNone/>
                </a:pPr>
                <a:br>
                  <a:rPr lang="en-US" sz="1600" dirty="0"/>
                </a:b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900" y="2014399"/>
                <a:ext cx="6172200" cy="3623477"/>
              </a:xfrm>
              <a:blipFill>
                <a:blip r:embed="rId2"/>
                <a:stretch>
                  <a:fillRect l="-395" t="-504"/>
                </a:stretch>
              </a:blipFill>
            </p:spPr>
            <p:txBody>
              <a:bodyPr/>
              <a:lstStyle/>
              <a:p>
                <a:r>
                  <a:rPr lang="en-US">
                    <a:noFill/>
                  </a:rPr>
                  <a:t> </a:t>
                </a:r>
              </a:p>
            </p:txBody>
          </p:sp>
        </mc:Fallback>
      </mc:AlternateContent>
    </p:spTree>
    <p:extLst>
      <p:ext uri="{BB962C8B-B14F-4D97-AF65-F5344CB8AC3E}">
        <p14:creationId xmlns:p14="http://schemas.microsoft.com/office/powerpoint/2010/main" val="2455697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6594" y="2635559"/>
            <a:ext cx="6858000" cy="1102519"/>
          </a:xfrm>
        </p:spPr>
        <p:txBody>
          <a:bodyPr/>
          <a:lstStyle/>
          <a:p>
            <a:pPr algn="ctr"/>
            <a:r>
              <a:rPr lang="en-US" b="1" dirty="0">
                <a:latin typeface="Calibri" panose="020F0502020204030204" pitchFamily="34" charset="0"/>
                <a:cs typeface="Calibri" panose="020F0502020204030204" pitchFamily="34" charset="0"/>
              </a:rPr>
              <a:t>Pseudo code</a:t>
            </a:r>
            <a:endParaRPr lang="en-US"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F46F9BA-8215-46D4-AFBD-C9C11C5BD1B1}"/>
              </a:ext>
            </a:extLst>
          </p:cNvPr>
          <p:cNvSpPr txBox="1"/>
          <p:nvPr/>
        </p:nvSpPr>
        <p:spPr>
          <a:xfrm>
            <a:off x="2064058" y="3920046"/>
            <a:ext cx="5606249" cy="338554"/>
          </a:xfrm>
          <a:prstGeom prst="rect">
            <a:avLst/>
          </a:prstGeom>
          <a:noFill/>
        </p:spPr>
        <p:txBody>
          <a:bodyPr wrap="square" rtlCol="0">
            <a:spAutoFit/>
          </a:bodyPr>
          <a:lstStyle/>
          <a:p>
            <a:r>
              <a:rPr lang="en-US" sz="1600" b="1" dirty="0"/>
              <a:t>Git Link</a:t>
            </a:r>
            <a:r>
              <a:rPr lang="en-US" sz="1600" dirty="0"/>
              <a:t>: </a:t>
            </a:r>
            <a:r>
              <a:rPr lang="en-US" sz="1600" dirty="0">
                <a:hlinkClick r:id="rId2"/>
              </a:rPr>
              <a:t>https://github.com/harshadrai/Distributed_kMeans</a:t>
            </a:r>
            <a:endParaRPr lang="en-US" sz="1600" dirty="0"/>
          </a:p>
        </p:txBody>
      </p:sp>
    </p:spTree>
    <p:extLst>
      <p:ext uri="{BB962C8B-B14F-4D97-AF65-F5344CB8AC3E}">
        <p14:creationId xmlns:p14="http://schemas.microsoft.com/office/powerpoint/2010/main" val="2025710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8B19C9E-FE2A-4922-9222-D0112B977F8F}"/>
              </a:ext>
            </a:extLst>
          </p:cNvPr>
          <p:cNvSpPr txBox="1">
            <a:spLocks/>
          </p:cNvSpPr>
          <p:nvPr/>
        </p:nvSpPr>
        <p:spPr>
          <a:xfrm>
            <a:off x="914400" y="533400"/>
            <a:ext cx="3829050" cy="5143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100" b="1" dirty="0"/>
              <a:t>Distributed coreset construction</a:t>
            </a:r>
          </a:p>
        </p:txBody>
      </p:sp>
      <p:pic>
        <p:nvPicPr>
          <p:cNvPr id="10" name="Picture 9"/>
          <p:cNvPicPr>
            <a:picLocks noChangeAspect="1"/>
          </p:cNvPicPr>
          <p:nvPr/>
        </p:nvPicPr>
        <p:blipFill>
          <a:blip r:embed="rId2"/>
          <a:stretch>
            <a:fillRect/>
          </a:stretch>
        </p:blipFill>
        <p:spPr>
          <a:xfrm>
            <a:off x="1981200" y="1762900"/>
            <a:ext cx="2808515" cy="2336988"/>
          </a:xfrm>
          <a:prstGeom prst="rect">
            <a:avLst/>
          </a:prstGeom>
        </p:spPr>
      </p:pic>
      <p:sp>
        <p:nvSpPr>
          <p:cNvPr id="11" name="TextBox 10"/>
          <p:cNvSpPr txBox="1"/>
          <p:nvPr/>
        </p:nvSpPr>
        <p:spPr>
          <a:xfrm>
            <a:off x="1023874" y="1301234"/>
            <a:ext cx="4629150" cy="369332"/>
          </a:xfrm>
          <a:prstGeom prst="rect">
            <a:avLst/>
          </a:prstGeom>
          <a:noFill/>
        </p:spPr>
        <p:txBody>
          <a:bodyPr wrap="square" rtlCol="0">
            <a:spAutoFit/>
          </a:bodyPr>
          <a:lstStyle/>
          <a:p>
            <a:r>
              <a:rPr lang="en-US" b="1" dirty="0"/>
              <a:t>Input:</a:t>
            </a:r>
            <a:r>
              <a:rPr lang="en-US" dirty="0"/>
              <a:t> Data (distributed across different nodes)</a:t>
            </a:r>
          </a:p>
        </p:txBody>
      </p:sp>
      <p:sp>
        <p:nvSpPr>
          <p:cNvPr id="12" name="TextBox 11"/>
          <p:cNvSpPr txBox="1"/>
          <p:nvPr/>
        </p:nvSpPr>
        <p:spPr>
          <a:xfrm>
            <a:off x="1295400" y="3737426"/>
            <a:ext cx="3543300" cy="369332"/>
          </a:xfrm>
          <a:prstGeom prst="rect">
            <a:avLst/>
          </a:prstGeom>
          <a:noFill/>
        </p:spPr>
        <p:txBody>
          <a:bodyPr wrap="square" rtlCol="0">
            <a:spAutoFit/>
          </a:bodyPr>
          <a:lstStyle/>
          <a:p>
            <a:r>
              <a:rPr lang="en-US" b="1" dirty="0"/>
              <a:t>Output:</a:t>
            </a:r>
            <a:r>
              <a:rPr lang="en-US" dirty="0"/>
              <a:t> Weighted Coreset </a:t>
            </a:r>
          </a:p>
        </p:txBody>
      </p:sp>
      <p:pic>
        <p:nvPicPr>
          <p:cNvPr id="5" name="Picture 4"/>
          <p:cNvPicPr>
            <a:picLocks noChangeAspect="1"/>
          </p:cNvPicPr>
          <p:nvPr/>
        </p:nvPicPr>
        <p:blipFill>
          <a:blip r:embed="rId3"/>
          <a:stretch>
            <a:fillRect/>
          </a:stretch>
        </p:blipFill>
        <p:spPr>
          <a:xfrm>
            <a:off x="2263274" y="4072869"/>
            <a:ext cx="3223126" cy="2598461"/>
          </a:xfrm>
          <a:prstGeom prst="rect">
            <a:avLst/>
          </a:prstGeom>
        </p:spPr>
      </p:pic>
      <p:graphicFrame>
        <p:nvGraphicFramePr>
          <p:cNvPr id="37" name="Content Placeholder 8">
            <a:extLst>
              <a:ext uri="{FF2B5EF4-FFF2-40B4-BE49-F238E27FC236}">
                <a16:creationId xmlns:a16="http://schemas.microsoft.com/office/drawing/2014/main" id="{3C68A3AE-17FE-4781-8D75-77DB145D15E4}"/>
              </a:ext>
            </a:extLst>
          </p:cNvPr>
          <p:cNvGraphicFramePr>
            <a:graphicFrameLocks/>
          </p:cNvGraphicFramePr>
          <p:nvPr>
            <p:extLst>
              <p:ext uri="{D42A27DB-BD31-4B8C-83A1-F6EECF244321}">
                <p14:modId xmlns:p14="http://schemas.microsoft.com/office/powerpoint/2010/main" val="4236417678"/>
              </p:ext>
            </p:extLst>
          </p:nvPr>
        </p:nvGraphicFramePr>
        <p:xfrm>
          <a:off x="5796995" y="1301234"/>
          <a:ext cx="3048000" cy="4505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23752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CA7273-C279-46C6-88A5-E32113B723B4}"/>
              </a:ext>
            </a:extLst>
          </p:cNvPr>
          <p:cNvSpPr>
            <a:spLocks noGrp="1"/>
          </p:cNvSpPr>
          <p:nvPr>
            <p:ph type="title"/>
          </p:nvPr>
        </p:nvSpPr>
        <p:spPr>
          <a:xfrm>
            <a:off x="2372087" y="448872"/>
            <a:ext cx="3829050" cy="514350"/>
          </a:xfrm>
        </p:spPr>
        <p:txBody>
          <a:bodyPr>
            <a:noAutofit/>
          </a:bodyPr>
          <a:lstStyle/>
          <a:p>
            <a:pPr algn="ctr"/>
            <a:r>
              <a:rPr lang="en-US" sz="2500" b="1" u="sng" dirty="0"/>
              <a:t>Message Passing</a:t>
            </a:r>
          </a:p>
        </p:txBody>
      </p:sp>
      <p:sp>
        <p:nvSpPr>
          <p:cNvPr id="5" name="TextBox 4">
            <a:extLst>
              <a:ext uri="{FF2B5EF4-FFF2-40B4-BE49-F238E27FC236}">
                <a16:creationId xmlns:a16="http://schemas.microsoft.com/office/drawing/2014/main" id="{C3720B3D-7698-4AD6-BA9B-E95257A82F5C}"/>
              </a:ext>
            </a:extLst>
          </p:cNvPr>
          <p:cNvSpPr txBox="1"/>
          <p:nvPr/>
        </p:nvSpPr>
        <p:spPr>
          <a:xfrm>
            <a:off x="662119" y="1326917"/>
            <a:ext cx="5459264" cy="1200329"/>
          </a:xfrm>
          <a:prstGeom prst="rect">
            <a:avLst/>
          </a:prstGeom>
          <a:noFill/>
        </p:spPr>
        <p:txBody>
          <a:bodyPr wrap="square" rtlCol="0">
            <a:spAutoFit/>
          </a:bodyPr>
          <a:lstStyle/>
          <a:p>
            <a:r>
              <a:rPr lang="en-US" b="1" u="sng" dirty="0"/>
              <a:t>Input:</a:t>
            </a:r>
            <a:r>
              <a:rPr lang="en-US" u="sng" dirty="0"/>
              <a:t> </a:t>
            </a:r>
          </a:p>
          <a:p>
            <a:r>
              <a:rPr lang="en-US" b="1" dirty="0"/>
              <a:t>Message</a:t>
            </a:r>
            <a:r>
              <a:rPr lang="en-US" dirty="0"/>
              <a:t> to communicate</a:t>
            </a:r>
          </a:p>
          <a:p>
            <a:r>
              <a:rPr lang="en-US" b="1" dirty="0"/>
              <a:t>Neighbors</a:t>
            </a:r>
            <a:r>
              <a:rPr lang="en-US" dirty="0"/>
              <a:t> to whom we wish to communicate </a:t>
            </a:r>
          </a:p>
          <a:p>
            <a:r>
              <a:rPr lang="en-US" dirty="0"/>
              <a:t>the message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A88211-30F6-4AA0-A15D-F0CEAE383FFD}"/>
                  </a:ext>
                </a:extLst>
              </p:cNvPr>
              <p:cNvSpPr txBox="1"/>
              <p:nvPr/>
            </p:nvSpPr>
            <p:spPr>
              <a:xfrm>
                <a:off x="728803" y="4347218"/>
                <a:ext cx="3072373" cy="1384995"/>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𝑖</m:t>
                        </m:r>
                      </m:sub>
                    </m:sSub>
                  </m:oMath>
                </a14:m>
                <a:r>
                  <a:rPr lang="en-US" dirty="0"/>
                  <a:t> - Message at node </a:t>
                </a:r>
                <a14:m>
                  <m:oMath xmlns:m="http://schemas.openxmlformats.org/officeDocument/2006/math">
                    <m:r>
                      <a:rPr lang="en-US" i="1" dirty="0">
                        <a:latin typeface="Cambria Math" panose="02040503050406030204" pitchFamily="18" charset="0"/>
                      </a:rPr>
                      <m:t>𝑖</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 Neighbors of node </a:t>
                </a:r>
                <a14:m>
                  <m:oMath xmlns:m="http://schemas.openxmlformats.org/officeDocument/2006/math">
                    <m:r>
                      <a:rPr lang="en-US" i="1" dirty="0">
                        <a:latin typeface="Cambria Math" panose="02040503050406030204" pitchFamily="18" charset="0"/>
                      </a:rPr>
                      <m:t>𝑖</m:t>
                    </m:r>
                  </m:oMath>
                </a14:m>
                <a:endParaRPr lang="en-US" dirty="0"/>
              </a:p>
              <a:p>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 Node 2</a:t>
                </a:r>
              </a:p>
              <a:p>
                <a:endParaRPr lang="en-US" sz="1200" dirty="0"/>
              </a:p>
            </p:txBody>
          </p:sp>
        </mc:Choice>
        <mc:Fallback xmlns="">
          <p:sp>
            <p:nvSpPr>
              <p:cNvPr id="16" name="TextBox 15">
                <a:extLst>
                  <a:ext uri="{FF2B5EF4-FFF2-40B4-BE49-F238E27FC236}">
                    <a16:creationId xmlns:a16="http://schemas.microsoft.com/office/drawing/2014/main" id="{73A88211-30F6-4AA0-A15D-F0CEAE383FFD}"/>
                  </a:ext>
                </a:extLst>
              </p:cNvPr>
              <p:cNvSpPr txBox="1">
                <a:spLocks noRot="1" noChangeAspect="1" noMove="1" noResize="1" noEditPoints="1" noAdjustHandles="1" noChangeArrowheads="1" noChangeShapeType="1" noTextEdit="1"/>
              </p:cNvSpPr>
              <p:nvPr/>
            </p:nvSpPr>
            <p:spPr>
              <a:xfrm>
                <a:off x="728803" y="4347218"/>
                <a:ext cx="3072373" cy="1384995"/>
              </a:xfrm>
              <a:prstGeom prst="rect">
                <a:avLst/>
              </a:prstGeom>
              <a:blipFill>
                <a:blip r:embed="rId2"/>
                <a:stretch>
                  <a:fillRect t="-2203"/>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D028FE0D-D91A-4024-B926-35C68259190B}"/>
              </a:ext>
            </a:extLst>
          </p:cNvPr>
          <p:cNvSpPr/>
          <p:nvPr/>
        </p:nvSpPr>
        <p:spPr>
          <a:xfrm>
            <a:off x="852257" y="2761511"/>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 name="Oval 17">
            <a:extLst>
              <a:ext uri="{FF2B5EF4-FFF2-40B4-BE49-F238E27FC236}">
                <a16:creationId xmlns:a16="http://schemas.microsoft.com/office/drawing/2014/main" id="{63067E56-5ED0-48EC-8E18-01B11EFA7365}"/>
              </a:ext>
            </a:extLst>
          </p:cNvPr>
          <p:cNvSpPr/>
          <p:nvPr/>
        </p:nvSpPr>
        <p:spPr>
          <a:xfrm>
            <a:off x="1765548" y="3209278"/>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Oval 18">
            <a:extLst>
              <a:ext uri="{FF2B5EF4-FFF2-40B4-BE49-F238E27FC236}">
                <a16:creationId xmlns:a16="http://schemas.microsoft.com/office/drawing/2014/main" id="{1A18ACA1-9049-4A11-BFC2-DE65DF749CEF}"/>
              </a:ext>
            </a:extLst>
          </p:cNvPr>
          <p:cNvSpPr/>
          <p:nvPr/>
        </p:nvSpPr>
        <p:spPr>
          <a:xfrm>
            <a:off x="2414728" y="3842044"/>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 name="Oval 19">
            <a:extLst>
              <a:ext uri="{FF2B5EF4-FFF2-40B4-BE49-F238E27FC236}">
                <a16:creationId xmlns:a16="http://schemas.microsoft.com/office/drawing/2014/main" id="{312955E2-7333-47E4-8575-D6504097E8CE}"/>
              </a:ext>
            </a:extLst>
          </p:cNvPr>
          <p:cNvSpPr/>
          <p:nvPr/>
        </p:nvSpPr>
        <p:spPr>
          <a:xfrm>
            <a:off x="2529028" y="2740507"/>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23" name="Straight Connector 22">
            <a:extLst>
              <a:ext uri="{FF2B5EF4-FFF2-40B4-BE49-F238E27FC236}">
                <a16:creationId xmlns:a16="http://schemas.microsoft.com/office/drawing/2014/main" id="{30B0E49E-504C-4959-98A9-D841BAF5707A}"/>
              </a:ext>
            </a:extLst>
          </p:cNvPr>
          <p:cNvCxnSpPr>
            <a:cxnSpLocks/>
            <a:stCxn id="17" idx="6"/>
            <a:endCxn id="18" idx="1"/>
          </p:cNvCxnSpPr>
          <p:nvPr/>
        </p:nvCxnSpPr>
        <p:spPr>
          <a:xfrm>
            <a:off x="1085296" y="2871372"/>
            <a:ext cx="714380" cy="37008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6A705B5-FA7A-47A6-A18D-394CB9947D0D}"/>
              </a:ext>
            </a:extLst>
          </p:cNvPr>
          <p:cNvCxnSpPr>
            <a:cxnSpLocks/>
            <a:stCxn id="18" idx="7"/>
            <a:endCxn id="20" idx="2"/>
          </p:cNvCxnSpPr>
          <p:nvPr/>
        </p:nvCxnSpPr>
        <p:spPr>
          <a:xfrm flipV="1">
            <a:off x="1964459" y="2850369"/>
            <a:ext cx="564570" cy="391087"/>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AE5CB02-461D-4777-AC9E-33E153D76134}"/>
              </a:ext>
            </a:extLst>
          </p:cNvPr>
          <p:cNvCxnSpPr>
            <a:cxnSpLocks/>
            <a:endCxn id="19" idx="1"/>
          </p:cNvCxnSpPr>
          <p:nvPr/>
        </p:nvCxnSpPr>
        <p:spPr>
          <a:xfrm>
            <a:off x="1970251" y="3390379"/>
            <a:ext cx="478605" cy="48384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CAB6A2-3074-423F-BA75-2017206FBA36}"/>
                  </a:ext>
                </a:extLst>
              </p:cNvPr>
              <p:cNvSpPr txBox="1"/>
              <p:nvPr/>
            </p:nvSpPr>
            <p:spPr>
              <a:xfrm>
                <a:off x="2760119" y="2722370"/>
                <a:ext cx="952688" cy="300082"/>
              </a:xfrm>
              <a:prstGeom prst="rect">
                <a:avLst/>
              </a:prstGeom>
              <a:noFill/>
            </p:spPr>
            <p:txBody>
              <a:bodyPr wrap="square" rtlCol="0">
                <a:spAutoFit/>
              </a:bodyPr>
              <a:lstStyle/>
              <a:p>
                <a:r>
                  <a:rPr lang="en-US" sz="1350" dirty="0"/>
                  <a:t>Node </a:t>
                </a:r>
                <a14:m>
                  <m:oMath xmlns:m="http://schemas.openxmlformats.org/officeDocument/2006/math">
                    <m:r>
                      <a:rPr lang="en-US" sz="1350" i="1" dirty="0">
                        <a:latin typeface="Cambria Math" panose="02040503050406030204" pitchFamily="18" charset="0"/>
                      </a:rPr>
                      <m:t>𝑖</m:t>
                    </m:r>
                  </m:oMath>
                </a14:m>
                <a:endParaRPr lang="en-US" sz="1350" dirty="0"/>
              </a:p>
            </p:txBody>
          </p:sp>
        </mc:Choice>
        <mc:Fallback xmlns="">
          <p:sp>
            <p:nvSpPr>
              <p:cNvPr id="33" name="TextBox 32">
                <a:extLst>
                  <a:ext uri="{FF2B5EF4-FFF2-40B4-BE49-F238E27FC236}">
                    <a16:creationId xmlns:a16="http://schemas.microsoft.com/office/drawing/2014/main" id="{39CAB6A2-3074-423F-BA75-2017206FBA36}"/>
                  </a:ext>
                </a:extLst>
              </p:cNvPr>
              <p:cNvSpPr txBox="1">
                <a:spLocks noRot="1" noChangeAspect="1" noMove="1" noResize="1" noEditPoints="1" noAdjustHandles="1" noChangeArrowheads="1" noChangeShapeType="1" noTextEdit="1"/>
              </p:cNvSpPr>
              <p:nvPr/>
            </p:nvSpPr>
            <p:spPr>
              <a:xfrm>
                <a:off x="2760119" y="2722370"/>
                <a:ext cx="952688" cy="300082"/>
              </a:xfrm>
              <a:prstGeom prst="rect">
                <a:avLst/>
              </a:prstGeom>
              <a:blipFill>
                <a:blip r:embed="rId3"/>
                <a:stretch>
                  <a:fillRect l="-1923" t="-4082" b="-20408"/>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167B9DC4-720D-42D3-B1BA-8B03407FB855}"/>
              </a:ext>
            </a:extLst>
          </p:cNvPr>
          <p:cNvSpPr txBox="1"/>
          <p:nvPr/>
        </p:nvSpPr>
        <p:spPr>
          <a:xfrm>
            <a:off x="628651" y="2850367"/>
            <a:ext cx="223607" cy="300082"/>
          </a:xfrm>
          <a:prstGeom prst="rect">
            <a:avLst/>
          </a:prstGeom>
          <a:noFill/>
        </p:spPr>
        <p:txBody>
          <a:bodyPr wrap="square" rtlCol="0">
            <a:spAutoFit/>
          </a:bodyPr>
          <a:lstStyle/>
          <a:p>
            <a:r>
              <a:rPr lang="en-US" sz="1350" dirty="0"/>
              <a:t>1</a:t>
            </a:r>
          </a:p>
        </p:txBody>
      </p:sp>
      <p:sp>
        <p:nvSpPr>
          <p:cNvPr id="35" name="TextBox 34">
            <a:extLst>
              <a:ext uri="{FF2B5EF4-FFF2-40B4-BE49-F238E27FC236}">
                <a16:creationId xmlns:a16="http://schemas.microsoft.com/office/drawing/2014/main" id="{28A00C43-7EC8-4B43-8EDF-7BE06F5D41C5}"/>
              </a:ext>
            </a:extLst>
          </p:cNvPr>
          <p:cNvSpPr txBox="1"/>
          <p:nvPr/>
        </p:nvSpPr>
        <p:spPr>
          <a:xfrm>
            <a:off x="1959850" y="3188404"/>
            <a:ext cx="223607" cy="300082"/>
          </a:xfrm>
          <a:prstGeom prst="rect">
            <a:avLst/>
          </a:prstGeom>
          <a:noFill/>
        </p:spPr>
        <p:txBody>
          <a:bodyPr wrap="square" rtlCol="0">
            <a:spAutoFit/>
          </a:bodyPr>
          <a:lstStyle/>
          <a:p>
            <a:r>
              <a:rPr lang="en-US" sz="1350" dirty="0"/>
              <a:t>2</a:t>
            </a:r>
          </a:p>
        </p:txBody>
      </p:sp>
      <p:sp>
        <p:nvSpPr>
          <p:cNvPr id="36" name="TextBox 35">
            <a:extLst>
              <a:ext uri="{FF2B5EF4-FFF2-40B4-BE49-F238E27FC236}">
                <a16:creationId xmlns:a16="http://schemas.microsoft.com/office/drawing/2014/main" id="{8A5709DF-0725-439A-8D09-EFC0DE1EFBBE}"/>
              </a:ext>
            </a:extLst>
          </p:cNvPr>
          <p:cNvSpPr txBox="1"/>
          <p:nvPr/>
        </p:nvSpPr>
        <p:spPr>
          <a:xfrm>
            <a:off x="2648315" y="3770892"/>
            <a:ext cx="223607" cy="300082"/>
          </a:xfrm>
          <a:prstGeom prst="rect">
            <a:avLst/>
          </a:prstGeom>
          <a:noFill/>
        </p:spPr>
        <p:txBody>
          <a:bodyPr wrap="square" rtlCol="0">
            <a:spAutoFit/>
          </a:bodyPr>
          <a:lstStyle/>
          <a:p>
            <a:r>
              <a:rPr lang="en-US" sz="1350" dirty="0"/>
              <a:t>3</a:t>
            </a:r>
          </a:p>
        </p:txBody>
      </p:sp>
      <p:grpSp>
        <p:nvGrpSpPr>
          <p:cNvPr id="40" name="Group 39">
            <a:extLst>
              <a:ext uri="{FF2B5EF4-FFF2-40B4-BE49-F238E27FC236}">
                <a16:creationId xmlns:a16="http://schemas.microsoft.com/office/drawing/2014/main" id="{EE2873D7-424E-4C7F-946F-DAD0CDB8FCFD}"/>
              </a:ext>
            </a:extLst>
          </p:cNvPr>
          <p:cNvGrpSpPr/>
          <p:nvPr/>
        </p:nvGrpSpPr>
        <p:grpSpPr>
          <a:xfrm>
            <a:off x="5262213" y="1908921"/>
            <a:ext cx="3613037" cy="3364451"/>
            <a:chOff x="8506285" y="2083542"/>
            <a:chExt cx="3380748" cy="4293778"/>
          </a:xfrm>
        </p:grpSpPr>
        <mc:AlternateContent xmlns:mc="http://schemas.openxmlformats.org/markup-compatibility/2006" xmlns:a14="http://schemas.microsoft.com/office/drawing/2010/main">
          <mc:Choice Requires="a14">
            <p:sp>
              <p:nvSpPr>
                <p:cNvPr id="41" name="Freeform: Shape 40">
                  <a:extLst>
                    <a:ext uri="{FF2B5EF4-FFF2-40B4-BE49-F238E27FC236}">
                      <a16:creationId xmlns:a16="http://schemas.microsoft.com/office/drawing/2014/main" id="{9EB500D7-613F-4F21-8B66-9AEDA4FA5983}"/>
                    </a:ext>
                  </a:extLst>
                </p:cNvPr>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41" name="Freeform: Shape 40">
                  <a:extLst>
                    <a:ext uri="{FF2B5EF4-FFF2-40B4-BE49-F238E27FC236}">
                      <a16:creationId xmlns:a16="http://schemas.microsoft.com/office/drawing/2014/main" id="{9EB500D7-613F-4F21-8B66-9AEDA4FA5983}"/>
                    </a:ext>
                  </a:extLst>
                </p:cNvPr>
                <p:cNvSpPr>
                  <a:spLocks noRot="1" noChangeAspect="1" noMove="1" noResize="1" noEditPoints="1" noAdjustHandles="1" noChangeArrowheads="1" noChangeShapeType="1" noTextEdit="1"/>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Freeform: Shape 41">
                  <a:extLst>
                    <a:ext uri="{FF2B5EF4-FFF2-40B4-BE49-F238E27FC236}">
                      <a16:creationId xmlns:a16="http://schemas.microsoft.com/office/drawing/2014/main" id="{71B4987D-A872-4E95-BC58-0CF18A8D8AF9}"/>
                    </a:ext>
                  </a:extLst>
                </p:cNvPr>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schemeClr val="dk1">
                          <a:hueOff val="0"/>
                          <a:satOff val="0"/>
                          <a:lumOff val="0"/>
                          <a:alphaOff val="0"/>
                        </a:schemeClr>
                      </a:solidFill>
                    </a:rPr>
                    <a:t>Define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t>} </a:t>
                  </a:r>
                  <a14:m>
                    <m:oMath xmlns:m="http://schemas.openxmlformats.org/officeDocument/2006/math">
                      <m:r>
                        <a:rPr lang="en-US" sz="1600">
                          <a:solidFill>
                            <a:schemeClr val="dk1">
                              <a:hueOff val="0"/>
                              <a:satOff val="0"/>
                              <a:lumOff val="0"/>
                              <a:alphaOff val="0"/>
                            </a:schemeClr>
                          </a:solidFill>
                          <a:latin typeface="Cambria Math" panose="02040503050406030204" pitchFamily="18" charset="0"/>
                          <a:ea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as</m:t>
                      </m:r>
                      <m:r>
                        <a:rPr lang="en-US" sz="1600">
                          <a:solidFill>
                            <a:schemeClr val="dk1">
                              <a:hueOff val="0"/>
                              <a:satOff val="0"/>
                              <a:lumOff val="0"/>
                              <a:alphaOff val="0"/>
                            </a:schemeClr>
                          </a:solidFill>
                          <a:latin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information</m:t>
                      </m:r>
                      <m:r>
                        <a:rPr lang="en-US" sz="1600">
                          <a:solidFill>
                            <a:schemeClr val="dk1">
                              <a:hueOff val="0"/>
                              <a:satOff val="0"/>
                              <a:lumOff val="0"/>
                              <a:alphaOff val="0"/>
                            </a:schemeClr>
                          </a:solidFill>
                          <a:latin typeface="Cambria Math" panose="02040503050406030204" pitchFamily="18" charset="0"/>
                        </a:rPr>
                        <m:t> </m:t>
                      </m:r>
                    </m:oMath>
                  </a14:m>
                  <a:r>
                    <a:rPr lang="en-US" sz="1600" dirty="0">
                      <a:solidFill>
                        <a:schemeClr val="dk1">
                          <a:hueOff val="0"/>
                          <a:satOff val="0"/>
                          <a:lumOff val="0"/>
                          <a:alphaOff val="0"/>
                        </a:schemeClr>
                      </a:solidFill>
                    </a:rPr>
                    <a:t>recieved</a:t>
                  </a:r>
                </a:p>
              </p:txBody>
            </p:sp>
          </mc:Choice>
          <mc:Fallback xmlns="">
            <p:sp>
              <p:nvSpPr>
                <p:cNvPr id="42" name="Freeform: Shape 41">
                  <a:extLst>
                    <a:ext uri="{FF2B5EF4-FFF2-40B4-BE49-F238E27FC236}">
                      <a16:creationId xmlns:a16="http://schemas.microsoft.com/office/drawing/2014/main" id="{71B4987D-A872-4E95-BC58-0CF18A8D8AF9}"/>
                    </a:ext>
                  </a:extLst>
                </p:cNvPr>
                <p:cNvSpPr>
                  <a:spLocks noRot="1" noChangeAspect="1" noMove="1" noResize="1" noEditPoints="1" noAdjustHandles="1" noChangeArrowheads="1" noChangeShapeType="1" noTextEdit="1"/>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Freeform: Shape 42">
                  <a:extLst>
                    <a:ext uri="{FF2B5EF4-FFF2-40B4-BE49-F238E27FC236}">
                      <a16:creationId xmlns:a16="http://schemas.microsoft.com/office/drawing/2014/main" id="{B6918F6F-2765-4FF8-8257-32A811F8BECF}"/>
                    </a:ext>
                  </a:extLst>
                </p:cNvPr>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𝑖</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43" name="Freeform: Shape 42">
                  <a:extLst>
                    <a:ext uri="{FF2B5EF4-FFF2-40B4-BE49-F238E27FC236}">
                      <a16:creationId xmlns:a16="http://schemas.microsoft.com/office/drawing/2014/main" id="{B6918F6F-2765-4FF8-8257-32A811F8BECF}"/>
                    </a:ext>
                  </a:extLst>
                </p:cNvPr>
                <p:cNvSpPr>
                  <a:spLocks noRot="1" noChangeAspect="1" noMove="1" noResize="1" noEditPoints="1" noAdjustHandles="1" noChangeArrowheads="1" noChangeShapeType="1" noTextEdit="1"/>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Freeform: Shape 43">
                  <a:extLst>
                    <a:ext uri="{FF2B5EF4-FFF2-40B4-BE49-F238E27FC236}">
                      <a16:creationId xmlns:a16="http://schemas.microsoft.com/office/drawing/2014/main" id="{A1CA227F-0FB8-4DE8-B5C7-E6F48ECF8EB7}"/>
                    </a:ext>
                  </a:extLst>
                </p:cNvPr>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7129" tIns="37129" rIns="37129" bIns="37129" numCol="1" spcCol="1270" anchor="ctr" anchorCtr="0">
                  <a:noAutofit/>
                </a:bodyPr>
                <a:lstStyle/>
                <a:p>
                  <a:pPr algn="ctr" defTabSz="166688">
                    <a:lnSpc>
                      <a:spcPct val="90000"/>
                    </a:lnSpc>
                    <a:spcBef>
                      <a:spcPct val="0"/>
                    </a:spcBef>
                    <a:spcAft>
                      <a:spcPct val="35000"/>
                    </a:spcAft>
                  </a:pPr>
                  <a:r>
                    <a:rPr lang="en-US" sz="1600" dirty="0"/>
                    <a:t>While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 </m:t>
                      </m:r>
                    </m:oMath>
                  </a14:m>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r>
                        <a:rPr lang="en-US" sz="1600" i="1">
                          <a:latin typeface="Cambria Math" panose="02040503050406030204" pitchFamily="18" charset="0"/>
                        </a:rPr>
                        <m:t>:1≤</m:t>
                      </m:r>
                      <m:r>
                        <a:rPr lang="en-US" sz="1600" i="1">
                          <a:latin typeface="Cambria Math" panose="02040503050406030204" pitchFamily="18" charset="0"/>
                        </a:rPr>
                        <m:t>𝑗</m:t>
                      </m:r>
                      <m:r>
                        <a:rPr lang="en-US" sz="1600" i="1">
                          <a:latin typeface="Cambria Math" panose="02040503050406030204" pitchFamily="18" charset="0"/>
                        </a:rPr>
                        <m:t> ≤</m:t>
                      </m:r>
                      <m:r>
                        <a:rPr lang="en-US" sz="1600" i="1">
                          <a:latin typeface="Cambria Math" panose="02040503050406030204" pitchFamily="18" charset="0"/>
                        </a:rPr>
                        <m:t>𝑛</m:t>
                      </m:r>
                    </m:oMath>
                  </a14:m>
                  <a:r>
                    <a:rPr lang="en-US" sz="1600" dirty="0"/>
                    <a:t>} </a:t>
                  </a:r>
                </a:p>
              </p:txBody>
            </p:sp>
          </mc:Choice>
          <mc:Fallback xmlns="">
            <p:sp>
              <p:nvSpPr>
                <p:cNvPr id="44" name="Freeform: Shape 43">
                  <a:extLst>
                    <a:ext uri="{FF2B5EF4-FFF2-40B4-BE49-F238E27FC236}">
                      <a16:creationId xmlns:a16="http://schemas.microsoft.com/office/drawing/2014/main" id="{A1CA227F-0FB8-4DE8-B5C7-E6F48ECF8EB7}"/>
                    </a:ext>
                  </a:extLst>
                </p:cNvPr>
                <p:cNvSpPr>
                  <a:spLocks noRot="1" noChangeAspect="1" noMove="1" noResize="1" noEditPoints="1" noAdjustHandles="1" noChangeArrowheads="1" noChangeShapeType="1" noTextEdit="1"/>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7"/>
                  <a:stretch>
                    <a:fillRect b="-2778"/>
                  </a:stretch>
                </a:blipFill>
              </p:spPr>
              <p:txBody>
                <a:bodyPr/>
                <a:lstStyle/>
                <a:p>
                  <a:r>
                    <a:rPr lang="en-US">
                      <a:noFill/>
                    </a:rPr>
                    <a:t> </a:t>
                  </a:r>
                </a:p>
              </p:txBody>
            </p:sp>
          </mc:Fallback>
        </mc:AlternateContent>
        <p:sp>
          <p:nvSpPr>
            <p:cNvPr id="45" name="Freeform: Shape 44">
              <a:extLst>
                <a:ext uri="{FF2B5EF4-FFF2-40B4-BE49-F238E27FC236}">
                  <a16:creationId xmlns:a16="http://schemas.microsoft.com/office/drawing/2014/main" id="{716E5382-8EDA-4EBA-9575-94EBED51CE04}"/>
                </a:ext>
              </a:extLst>
            </p:cNvPr>
            <p:cNvSpPr/>
            <p:nvPr/>
          </p:nvSpPr>
          <p:spPr>
            <a:xfrm>
              <a:off x="8506286" y="5753440"/>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7129" tIns="37129" rIns="37129" bIns="37129" numCol="1" spcCol="1270" anchor="ctr" anchorCtr="0">
              <a:noAutofit/>
            </a:bodyPr>
            <a:lstStyle/>
            <a:p>
              <a:pPr defTabSz="166688">
                <a:lnSpc>
                  <a:spcPct val="90000"/>
                </a:lnSpc>
                <a:spcBef>
                  <a:spcPct val="0"/>
                </a:spcBef>
                <a:spcAft>
                  <a:spcPct val="35000"/>
                </a:spcAft>
              </a:pPr>
              <a:endParaRPr lang="en-US" sz="1600" dirty="0"/>
            </a:p>
          </p:txBody>
        </p:sp>
      </p:grpSp>
      <p:grpSp>
        <p:nvGrpSpPr>
          <p:cNvPr id="46" name="Group 45">
            <a:extLst>
              <a:ext uri="{FF2B5EF4-FFF2-40B4-BE49-F238E27FC236}">
                <a16:creationId xmlns:a16="http://schemas.microsoft.com/office/drawing/2014/main" id="{2F106189-B7FE-40D9-92B0-7296232ACC8C}"/>
              </a:ext>
            </a:extLst>
          </p:cNvPr>
          <p:cNvGrpSpPr/>
          <p:nvPr/>
        </p:nvGrpSpPr>
        <p:grpSpPr>
          <a:xfrm>
            <a:off x="5224092" y="1164000"/>
            <a:ext cx="3651157" cy="476702"/>
            <a:chOff x="0" y="690232"/>
            <a:chExt cx="2971800" cy="635602"/>
          </a:xfrm>
        </p:grpSpPr>
        <p:sp>
          <p:nvSpPr>
            <p:cNvPr id="47" name="Rectangle: Rounded Corners 46">
              <a:extLst>
                <a:ext uri="{FF2B5EF4-FFF2-40B4-BE49-F238E27FC236}">
                  <a16:creationId xmlns:a16="http://schemas.microsoft.com/office/drawing/2014/main" id="{97437A5D-6B82-4463-916D-6012E39D9A16}"/>
                </a:ext>
              </a:extLst>
            </p:cNvPr>
            <p:cNvSpPr/>
            <p:nvPr/>
          </p:nvSpPr>
          <p:spPr>
            <a:xfrm>
              <a:off x="0" y="690232"/>
              <a:ext cx="2971800" cy="635602"/>
            </a:xfrm>
            <a:prstGeom prst="roundRect">
              <a:avLst/>
            </a:prstGeom>
          </p:spPr>
          <p:style>
            <a:lnRef idx="3">
              <a:schemeClr val="dk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48" name="Rectangle: Rounded Corners 4">
              <a:extLst>
                <a:ext uri="{FF2B5EF4-FFF2-40B4-BE49-F238E27FC236}">
                  <a16:creationId xmlns:a16="http://schemas.microsoft.com/office/drawing/2014/main" id="{3FA57D7D-D698-40DF-AA28-84291EC28711}"/>
                </a:ext>
              </a:extLst>
            </p:cNvPr>
            <p:cNvSpPr txBox="1"/>
            <p:nvPr/>
          </p:nvSpPr>
          <p:spPr>
            <a:xfrm>
              <a:off x="31028" y="721260"/>
              <a:ext cx="2909744" cy="57354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algn="ctr" defTabSz="533400">
                <a:lnSpc>
                  <a:spcPct val="90000"/>
                </a:lnSpc>
                <a:spcBef>
                  <a:spcPct val="0"/>
                </a:spcBef>
                <a:spcAft>
                  <a:spcPct val="35000"/>
                </a:spcAft>
              </a:pPr>
              <a:r>
                <a:rPr lang="en-US" sz="1600" b="1" dirty="0"/>
                <a:t>INPUT:  </a:t>
              </a:r>
              <a:r>
                <a:rPr lang="en-US" sz="1600" dirty="0"/>
                <a:t>Message, Neighbors</a:t>
              </a:r>
            </a:p>
          </p:txBody>
        </p:sp>
      </p:grpSp>
      <p:cxnSp>
        <p:nvCxnSpPr>
          <p:cNvPr id="49" name="Straight Arrow Connector 48">
            <a:extLst>
              <a:ext uri="{FF2B5EF4-FFF2-40B4-BE49-F238E27FC236}">
                <a16:creationId xmlns:a16="http://schemas.microsoft.com/office/drawing/2014/main" id="{2A942795-36A8-453D-80E9-AC9BA6C035F5}"/>
              </a:ext>
            </a:extLst>
          </p:cNvPr>
          <p:cNvCxnSpPr>
            <a:cxnSpLocks/>
          </p:cNvCxnSpPr>
          <p:nvPr/>
        </p:nvCxnSpPr>
        <p:spPr>
          <a:xfrm>
            <a:off x="7084081" y="1657914"/>
            <a:ext cx="0" cy="2665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Diamond 49">
                <a:extLst>
                  <a:ext uri="{FF2B5EF4-FFF2-40B4-BE49-F238E27FC236}">
                    <a16:creationId xmlns:a16="http://schemas.microsoft.com/office/drawing/2014/main" id="{7C9DE418-3200-41BA-B78D-7DE7E3E84A79}"/>
                  </a:ext>
                </a:extLst>
              </p:cNvPr>
              <p:cNvSpPr/>
              <p:nvPr/>
            </p:nvSpPr>
            <p:spPr>
              <a:xfrm>
                <a:off x="6297936" y="4038527"/>
                <a:ext cx="1859570" cy="601139"/>
              </a:xfrm>
              <a:prstGeom prst="diamond">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If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14:m>
                  <m:oMath xmlns:m="http://schemas.openxmlformats.org/officeDocument/2006/math">
                    <m:r>
                      <a:rPr lang="en-US" sz="1600" i="1" dirty="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oMath>
                </a14:m>
                <a:r>
                  <a:rPr lang="en-US" sz="1600" dirty="0"/>
                  <a:t> </a:t>
                </a:r>
              </a:p>
            </p:txBody>
          </p:sp>
        </mc:Choice>
        <mc:Fallback xmlns="">
          <p:sp>
            <p:nvSpPr>
              <p:cNvPr id="50" name="Diamond 49">
                <a:extLst>
                  <a:ext uri="{FF2B5EF4-FFF2-40B4-BE49-F238E27FC236}">
                    <a16:creationId xmlns:a16="http://schemas.microsoft.com/office/drawing/2014/main" id="{7C9DE418-3200-41BA-B78D-7DE7E3E84A79}"/>
                  </a:ext>
                </a:extLst>
              </p:cNvPr>
              <p:cNvSpPr>
                <a:spLocks noRot="1" noChangeAspect="1" noMove="1" noResize="1" noEditPoints="1" noAdjustHandles="1" noChangeArrowheads="1" noChangeShapeType="1" noTextEdit="1"/>
              </p:cNvSpPr>
              <p:nvPr/>
            </p:nvSpPr>
            <p:spPr>
              <a:xfrm>
                <a:off x="6297936" y="4038527"/>
                <a:ext cx="1859570" cy="601139"/>
              </a:xfrm>
              <a:prstGeom prst="diamond">
                <a:avLst/>
              </a:prstGeom>
              <a:blipFill>
                <a:blip r:embed="rId8"/>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4707CBB-07F7-499D-BB18-1647479D38F1}"/>
              </a:ext>
            </a:extLst>
          </p:cNvPr>
          <p:cNvCxnSpPr>
            <a:cxnSpLocks/>
          </p:cNvCxnSpPr>
          <p:nvPr/>
        </p:nvCxnSpPr>
        <p:spPr>
          <a:xfrm flipH="1">
            <a:off x="7287997" y="3773790"/>
            <a:ext cx="496" cy="3523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DFFEC7F-E437-4732-98E3-3C9A9F81B28B}"/>
              </a:ext>
            </a:extLst>
          </p:cNvPr>
          <p:cNvCxnSpPr>
            <a:cxnSpLocks/>
          </p:cNvCxnSpPr>
          <p:nvPr/>
        </p:nvCxnSpPr>
        <p:spPr>
          <a:xfrm flipH="1">
            <a:off x="7237857" y="4640455"/>
            <a:ext cx="6659" cy="16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B4FBE59A-8CCF-431B-AB31-2E2E03F2C9AB}"/>
                  </a:ext>
                </a:extLst>
              </p:cNvPr>
              <p:cNvSpPr/>
              <p:nvPr/>
            </p:nvSpPr>
            <p:spPr>
              <a:xfrm>
                <a:off x="6548310" y="4882080"/>
                <a:ext cx="1796563" cy="358368"/>
              </a:xfrm>
              <a:prstGeom prst="rect">
                <a:avLst/>
              </a:prstGeom>
            </p:spPr>
            <p:txBody>
              <a:bodyPr wrap="square">
                <a:spAutoFit/>
              </a:bodyPr>
              <a:lstStyle/>
              <a:p>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r>
                      <a:rPr lang="en-US" sz="1600" i="1" dirty="0">
                        <a:solidFill>
                          <a:schemeClr val="dk1">
                            <a:hueOff val="0"/>
                            <a:satOff val="0"/>
                            <a:lumOff val="0"/>
                            <a:alphaOff val="0"/>
                          </a:schemeClr>
                        </a:solidFill>
                        <a:latin typeface="Cambria Math" panose="02040503050406030204" pitchFamily="18" charset="0"/>
                        <a:ea typeface="Cambria Math" panose="02040503050406030204" pitchFamily="18" charset="0"/>
                      </a:rPr>
                      <m:t>∪ </m:t>
                    </m:r>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p>
            </p:txBody>
          </p:sp>
        </mc:Choice>
        <mc:Fallback xmlns="">
          <p:sp>
            <p:nvSpPr>
              <p:cNvPr id="53" name="Rectangle 52">
                <a:extLst>
                  <a:ext uri="{FF2B5EF4-FFF2-40B4-BE49-F238E27FC236}">
                    <a16:creationId xmlns:a16="http://schemas.microsoft.com/office/drawing/2014/main" id="{B4FBE59A-8CCF-431B-AB31-2E2E03F2C9AB}"/>
                  </a:ext>
                </a:extLst>
              </p:cNvPr>
              <p:cNvSpPr>
                <a:spLocks noRot="1" noChangeAspect="1" noMove="1" noResize="1" noEditPoints="1" noAdjustHandles="1" noChangeArrowheads="1" noChangeShapeType="1" noTextEdit="1"/>
              </p:cNvSpPr>
              <p:nvPr/>
            </p:nvSpPr>
            <p:spPr>
              <a:xfrm>
                <a:off x="6548310" y="4882080"/>
                <a:ext cx="1796563" cy="358368"/>
              </a:xfrm>
              <a:prstGeom prst="rect">
                <a:avLst/>
              </a:prstGeom>
              <a:blipFill>
                <a:blip r:embed="rId9"/>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Freeform: Shape 53">
                <a:extLst>
                  <a:ext uri="{FF2B5EF4-FFF2-40B4-BE49-F238E27FC236}">
                    <a16:creationId xmlns:a16="http://schemas.microsoft.com/office/drawing/2014/main" id="{F9308AD2-9FF0-49BB-98CE-6DBE2CF9CC41}"/>
                  </a:ext>
                </a:extLst>
              </p:cNvPr>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𝑗</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54" name="Freeform: Shape 53">
                <a:extLst>
                  <a:ext uri="{FF2B5EF4-FFF2-40B4-BE49-F238E27FC236}">
                    <a16:creationId xmlns:a16="http://schemas.microsoft.com/office/drawing/2014/main" id="{F9308AD2-9FF0-49BB-98CE-6DBE2CF9CC41}"/>
                  </a:ext>
                </a:extLst>
              </p:cNvPr>
              <p:cNvSpPr>
                <a:spLocks noRot="1" noChangeAspect="1" noMove="1" noResize="1" noEditPoints="1" noAdjustHandles="1" noChangeArrowheads="1" noChangeShapeType="1" noTextEdit="1"/>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10"/>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5F726C96-97E3-4415-80E3-7F39ECFEE1C0}"/>
              </a:ext>
            </a:extLst>
          </p:cNvPr>
          <p:cNvCxnSpPr>
            <a:cxnSpLocks/>
          </p:cNvCxnSpPr>
          <p:nvPr/>
        </p:nvCxnSpPr>
        <p:spPr>
          <a:xfrm>
            <a:off x="4881677" y="3609518"/>
            <a:ext cx="77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70967A8D-6B0A-439B-AEC1-6530D1D94E4B}"/>
              </a:ext>
            </a:extLst>
          </p:cNvPr>
          <p:cNvCxnSpPr>
            <a:cxnSpLocks/>
          </p:cNvCxnSpPr>
          <p:nvPr/>
        </p:nvCxnSpPr>
        <p:spPr>
          <a:xfrm flipH="1">
            <a:off x="4851803" y="3609518"/>
            <a:ext cx="4412" cy="1875528"/>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6811D2CC-D780-4D6F-A66B-6D3E674248A1}"/>
              </a:ext>
            </a:extLst>
          </p:cNvPr>
          <p:cNvCxnSpPr>
            <a:cxnSpLocks/>
          </p:cNvCxnSpPr>
          <p:nvPr/>
        </p:nvCxnSpPr>
        <p:spPr>
          <a:xfrm flipH="1" flipV="1">
            <a:off x="4851804" y="5490040"/>
            <a:ext cx="415445" cy="25164"/>
          </a:xfrm>
          <a:prstGeom prst="line">
            <a:avLst/>
          </a:prstGeom>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1B93E139-3B38-496D-8DAE-1786B8C85C4D}"/>
              </a:ext>
            </a:extLst>
          </p:cNvPr>
          <p:cNvSpPr txBox="1"/>
          <p:nvPr/>
        </p:nvSpPr>
        <p:spPr>
          <a:xfrm>
            <a:off x="7403105" y="4483044"/>
            <a:ext cx="819374" cy="338554"/>
          </a:xfrm>
          <a:prstGeom prst="rect">
            <a:avLst/>
          </a:prstGeom>
          <a:noFill/>
        </p:spPr>
        <p:txBody>
          <a:bodyPr wrap="square" rtlCol="0">
            <a:spAutoFit/>
          </a:bodyPr>
          <a:lstStyle/>
          <a:p>
            <a:r>
              <a:rPr lang="en-US" sz="1600" dirty="0"/>
              <a:t>YES</a:t>
            </a:r>
          </a:p>
        </p:txBody>
      </p:sp>
      <p:sp>
        <p:nvSpPr>
          <p:cNvPr id="59" name="TextBox 58">
            <a:extLst>
              <a:ext uri="{FF2B5EF4-FFF2-40B4-BE49-F238E27FC236}">
                <a16:creationId xmlns:a16="http://schemas.microsoft.com/office/drawing/2014/main" id="{461FF63B-5FC5-4956-A3C1-24C1BFE2050E}"/>
              </a:ext>
            </a:extLst>
          </p:cNvPr>
          <p:cNvSpPr txBox="1"/>
          <p:nvPr/>
        </p:nvSpPr>
        <p:spPr>
          <a:xfrm>
            <a:off x="6264707" y="4000543"/>
            <a:ext cx="819374" cy="338554"/>
          </a:xfrm>
          <a:prstGeom prst="rect">
            <a:avLst/>
          </a:prstGeom>
          <a:noFill/>
        </p:spPr>
        <p:txBody>
          <a:bodyPr wrap="square" rtlCol="0">
            <a:spAutoFit/>
          </a:bodyPr>
          <a:lstStyle/>
          <a:p>
            <a:r>
              <a:rPr lang="en-US" sz="1600" dirty="0"/>
              <a:t>NO</a:t>
            </a:r>
          </a:p>
        </p:txBody>
      </p:sp>
      <p:cxnSp>
        <p:nvCxnSpPr>
          <p:cNvPr id="60" name="Straight Connector 59">
            <a:extLst>
              <a:ext uri="{FF2B5EF4-FFF2-40B4-BE49-F238E27FC236}">
                <a16:creationId xmlns:a16="http://schemas.microsoft.com/office/drawing/2014/main" id="{C125C66A-C76F-4EA6-95EA-0FA30E7ADC20}"/>
              </a:ext>
            </a:extLst>
          </p:cNvPr>
          <p:cNvCxnSpPr>
            <a:cxnSpLocks/>
          </p:cNvCxnSpPr>
          <p:nvPr/>
        </p:nvCxnSpPr>
        <p:spPr>
          <a:xfrm>
            <a:off x="5191281" y="4339097"/>
            <a:ext cx="1089496" cy="0"/>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C5C8BE4C-21A0-4346-B3CD-453F4CB76A99}"/>
              </a:ext>
            </a:extLst>
          </p:cNvPr>
          <p:cNvCxnSpPr>
            <a:cxnSpLocks/>
          </p:cNvCxnSpPr>
          <p:nvPr/>
        </p:nvCxnSpPr>
        <p:spPr>
          <a:xfrm>
            <a:off x="5191281" y="3849017"/>
            <a:ext cx="0" cy="528119"/>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522B7394-80C6-4ADC-B89F-DF6644B8B1B5}"/>
              </a:ext>
            </a:extLst>
          </p:cNvPr>
          <p:cNvCxnSpPr>
            <a:cxnSpLocks/>
          </p:cNvCxnSpPr>
          <p:nvPr/>
        </p:nvCxnSpPr>
        <p:spPr>
          <a:xfrm flipV="1">
            <a:off x="5171121" y="3847415"/>
            <a:ext cx="215678" cy="3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3" name="Freeform: Shape 62">
                <a:extLst>
                  <a:ext uri="{FF2B5EF4-FFF2-40B4-BE49-F238E27FC236}">
                    <a16:creationId xmlns:a16="http://schemas.microsoft.com/office/drawing/2014/main" id="{2E545526-5E68-4A61-B256-76B14E18944A}"/>
                  </a:ext>
                </a:extLst>
              </p:cNvPr>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solidFill>
                <a:srgbClr val="002060"/>
              </a:solidFill>
            </p:spPr>
            <p:style>
              <a:lnRef idx="3">
                <a:schemeClr val="dk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63" name="Freeform: Shape 62">
                <a:extLst>
                  <a:ext uri="{FF2B5EF4-FFF2-40B4-BE49-F238E27FC236}">
                    <a16:creationId xmlns:a16="http://schemas.microsoft.com/office/drawing/2014/main" id="{2E545526-5E68-4A61-B256-76B14E18944A}"/>
                  </a:ext>
                </a:extLst>
              </p:cNvPr>
              <p:cNvSpPr>
                <a:spLocks noRot="1" noChangeAspect="1" noMove="1" noResize="1" noEditPoints="1" noAdjustHandles="1" noChangeArrowheads="1" noChangeShapeType="1" noTextEdit="1"/>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3031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B25CFE-03A8-4C95-BFB7-55B13568CBC8}"/>
                  </a:ext>
                </a:extLst>
              </p:cNvPr>
              <p:cNvSpPr txBox="1"/>
              <p:nvPr/>
            </p:nvSpPr>
            <p:spPr>
              <a:xfrm>
                <a:off x="647237" y="1536392"/>
                <a:ext cx="4359768" cy="646331"/>
              </a:xfrm>
              <a:prstGeom prst="rect">
                <a:avLst/>
              </a:prstGeom>
              <a:noFill/>
            </p:spPr>
            <p:txBody>
              <a:bodyPr wrap="square" rtlCol="0">
                <a:spAutoFit/>
              </a:bodyPr>
              <a:lstStyle/>
              <a:p>
                <a:r>
                  <a:rPr lang="en-US" b="1" dirty="0"/>
                  <a:t>Step 1: </a:t>
                </a:r>
              </a:p>
              <a:p>
                <a:r>
                  <a:rPr lang="en-US" dirty="0"/>
                  <a:t>Define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as the information received </a:t>
                </a:r>
              </a:p>
            </p:txBody>
          </p:sp>
        </mc:Choice>
        <mc:Fallback xmlns="">
          <p:sp>
            <p:nvSpPr>
              <p:cNvPr id="3" name="TextBox 2">
                <a:extLst>
                  <a:ext uri="{FF2B5EF4-FFF2-40B4-BE49-F238E27FC236}">
                    <a16:creationId xmlns:a16="http://schemas.microsoft.com/office/drawing/2014/main" id="{85B25CFE-03A8-4C95-BFB7-55B13568CBC8}"/>
                  </a:ext>
                </a:extLst>
              </p:cNvPr>
              <p:cNvSpPr txBox="1">
                <a:spLocks noRot="1" noChangeAspect="1" noMove="1" noResize="1" noEditPoints="1" noAdjustHandles="1" noChangeArrowheads="1" noChangeShapeType="1" noTextEdit="1"/>
              </p:cNvSpPr>
              <p:nvPr/>
            </p:nvSpPr>
            <p:spPr>
              <a:xfrm>
                <a:off x="647237" y="1536392"/>
                <a:ext cx="4359768" cy="646331"/>
              </a:xfrm>
              <a:prstGeom prst="rect">
                <a:avLst/>
              </a:prstGeom>
              <a:blipFill>
                <a:blip r:embed="rId2"/>
                <a:stretch>
                  <a:fillRect l="-1119" t="-4717" r="-979"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5848AC-5D5B-48F3-ACD4-42F12C83AF45}"/>
                  </a:ext>
                </a:extLst>
              </p:cNvPr>
              <p:cNvSpPr txBox="1"/>
              <p:nvPr/>
            </p:nvSpPr>
            <p:spPr>
              <a:xfrm>
                <a:off x="728803" y="4347218"/>
                <a:ext cx="4175444" cy="1661993"/>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𝑖</m:t>
                        </m:r>
                      </m:sub>
                    </m:sSub>
                  </m:oMath>
                </a14:m>
                <a:r>
                  <a:rPr lang="en-US" dirty="0"/>
                  <a:t> - Message at node </a:t>
                </a:r>
                <a14:m>
                  <m:oMath xmlns:m="http://schemas.openxmlformats.org/officeDocument/2006/math">
                    <m:r>
                      <a:rPr lang="en-US" i="1" dirty="0">
                        <a:latin typeface="Cambria Math" panose="02040503050406030204" pitchFamily="18" charset="0"/>
                      </a:rPr>
                      <m:t>𝑖</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 Neighbors of node </a:t>
                </a:r>
                <a14:m>
                  <m:oMath xmlns:m="http://schemas.openxmlformats.org/officeDocument/2006/math">
                    <m:r>
                      <a:rPr lang="en-US" i="1" dirty="0">
                        <a:latin typeface="Cambria Math" panose="02040503050406030204" pitchFamily="18" charset="0"/>
                      </a:rPr>
                      <m:t>𝑖</m:t>
                    </m:r>
                  </m:oMath>
                </a14:m>
                <a:endParaRPr lang="en-US" dirty="0"/>
              </a:p>
              <a:p>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 Node 2</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𝑖</m:t>
                        </m:r>
                      </m:sub>
                    </m:sSub>
                    <m:r>
                      <a:rPr lang="en-US" i="1">
                        <a:latin typeface="Cambria Math" panose="02040503050406030204" pitchFamily="18" charset="0"/>
                      </a:rPr>
                      <m:t>}</m:t>
                    </m:r>
                  </m:oMath>
                </a14:m>
                <a:endParaRPr lang="en-US" dirty="0"/>
              </a:p>
              <a:p>
                <a:endParaRPr lang="en-US" sz="1200" dirty="0"/>
              </a:p>
            </p:txBody>
          </p:sp>
        </mc:Choice>
        <mc:Fallback xmlns="">
          <p:sp>
            <p:nvSpPr>
              <p:cNvPr id="9" name="TextBox 8">
                <a:extLst>
                  <a:ext uri="{FF2B5EF4-FFF2-40B4-BE49-F238E27FC236}">
                    <a16:creationId xmlns:a16="http://schemas.microsoft.com/office/drawing/2014/main" id="{745848AC-5D5B-48F3-ACD4-42F12C83AF45}"/>
                  </a:ext>
                </a:extLst>
              </p:cNvPr>
              <p:cNvSpPr txBox="1">
                <a:spLocks noRot="1" noChangeAspect="1" noMove="1" noResize="1" noEditPoints="1" noAdjustHandles="1" noChangeArrowheads="1" noChangeShapeType="1" noTextEdit="1"/>
              </p:cNvSpPr>
              <p:nvPr/>
            </p:nvSpPr>
            <p:spPr>
              <a:xfrm>
                <a:off x="728803" y="4347218"/>
                <a:ext cx="4175444" cy="1661993"/>
              </a:xfrm>
              <a:prstGeom prst="rect">
                <a:avLst/>
              </a:prstGeom>
              <a:blipFill>
                <a:blip r:embed="rId3"/>
                <a:stretch>
                  <a:fillRect t="-1832"/>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3D08D75C-DEB3-4103-BAA8-63C4CC24C863}"/>
              </a:ext>
            </a:extLst>
          </p:cNvPr>
          <p:cNvSpPr/>
          <p:nvPr/>
        </p:nvSpPr>
        <p:spPr>
          <a:xfrm>
            <a:off x="852257" y="2761511"/>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Oval 10">
            <a:extLst>
              <a:ext uri="{FF2B5EF4-FFF2-40B4-BE49-F238E27FC236}">
                <a16:creationId xmlns:a16="http://schemas.microsoft.com/office/drawing/2014/main" id="{9406BD6A-7D7B-4D16-939B-385EC5A3615F}"/>
              </a:ext>
            </a:extLst>
          </p:cNvPr>
          <p:cNvSpPr/>
          <p:nvPr/>
        </p:nvSpPr>
        <p:spPr>
          <a:xfrm>
            <a:off x="1765548" y="3209278"/>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Oval 11">
            <a:extLst>
              <a:ext uri="{FF2B5EF4-FFF2-40B4-BE49-F238E27FC236}">
                <a16:creationId xmlns:a16="http://schemas.microsoft.com/office/drawing/2014/main" id="{4783A5D3-B233-4C7C-8C0F-BC0F9BFE1260}"/>
              </a:ext>
            </a:extLst>
          </p:cNvPr>
          <p:cNvSpPr/>
          <p:nvPr/>
        </p:nvSpPr>
        <p:spPr>
          <a:xfrm>
            <a:off x="2414728" y="3842044"/>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Oval 12">
            <a:extLst>
              <a:ext uri="{FF2B5EF4-FFF2-40B4-BE49-F238E27FC236}">
                <a16:creationId xmlns:a16="http://schemas.microsoft.com/office/drawing/2014/main" id="{E52A1569-AB1E-43F4-8E1B-6BE4F9BD4C26}"/>
              </a:ext>
            </a:extLst>
          </p:cNvPr>
          <p:cNvSpPr/>
          <p:nvPr/>
        </p:nvSpPr>
        <p:spPr>
          <a:xfrm>
            <a:off x="2529028" y="2740507"/>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5" name="Straight Connector 14">
            <a:extLst>
              <a:ext uri="{FF2B5EF4-FFF2-40B4-BE49-F238E27FC236}">
                <a16:creationId xmlns:a16="http://schemas.microsoft.com/office/drawing/2014/main" id="{10E15F10-01C5-40DE-A886-611FDA6B7AE6}"/>
              </a:ext>
            </a:extLst>
          </p:cNvPr>
          <p:cNvCxnSpPr>
            <a:cxnSpLocks/>
            <a:stCxn id="10" idx="6"/>
            <a:endCxn id="11" idx="1"/>
          </p:cNvCxnSpPr>
          <p:nvPr/>
        </p:nvCxnSpPr>
        <p:spPr>
          <a:xfrm>
            <a:off x="1085296" y="2871372"/>
            <a:ext cx="714380" cy="370083"/>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4836BC0-C3F1-49DD-B6E7-F85DE6F2DCF9}"/>
              </a:ext>
            </a:extLst>
          </p:cNvPr>
          <p:cNvCxnSpPr>
            <a:cxnSpLocks/>
            <a:stCxn id="11" idx="7"/>
            <a:endCxn id="13" idx="2"/>
          </p:cNvCxnSpPr>
          <p:nvPr/>
        </p:nvCxnSpPr>
        <p:spPr>
          <a:xfrm flipV="1">
            <a:off x="1964459" y="2850369"/>
            <a:ext cx="564570" cy="391087"/>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E60FB63-C391-4CBC-9D58-502CB27999DC}"/>
              </a:ext>
            </a:extLst>
          </p:cNvPr>
          <p:cNvCxnSpPr>
            <a:cxnSpLocks/>
            <a:endCxn id="12" idx="1"/>
          </p:cNvCxnSpPr>
          <p:nvPr/>
        </p:nvCxnSpPr>
        <p:spPr>
          <a:xfrm>
            <a:off x="1970251" y="3390379"/>
            <a:ext cx="478605" cy="48384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8B080D-DC84-4262-B202-159C234CFB1D}"/>
                  </a:ext>
                </a:extLst>
              </p:cNvPr>
              <p:cNvSpPr txBox="1"/>
              <p:nvPr/>
            </p:nvSpPr>
            <p:spPr>
              <a:xfrm>
                <a:off x="2760118" y="2722370"/>
                <a:ext cx="2383940" cy="300082"/>
              </a:xfrm>
              <a:prstGeom prst="rect">
                <a:avLst/>
              </a:prstGeom>
              <a:noFill/>
            </p:spPr>
            <p:txBody>
              <a:bodyPr wrap="square" rtlCol="0">
                <a:spAutoFit/>
              </a:bodyPr>
              <a:lstStyle/>
              <a:p>
                <a:r>
                  <a:rPr lang="en-US" sz="1350" dirty="0"/>
                  <a:t>Node </a:t>
                </a:r>
                <a14:m>
                  <m:oMath xmlns:m="http://schemas.openxmlformats.org/officeDocument/2006/math">
                    <m:r>
                      <a:rPr lang="en-US" sz="1350" i="1" dirty="0">
                        <a:latin typeface="Cambria Math" panose="02040503050406030204" pitchFamily="18" charset="0"/>
                      </a:rPr>
                      <m:t>𝑖</m:t>
                    </m:r>
                  </m:oMath>
                </a14:m>
                <a:r>
                  <a:rPr lang="en-US" sz="1350" dirty="0"/>
                  <a:t> with message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𝐼</m:t>
                        </m:r>
                      </m:e>
                      <m:sub>
                        <m:r>
                          <a:rPr lang="en-US" sz="1350" i="1">
                            <a:latin typeface="Cambria Math" panose="02040503050406030204" pitchFamily="18" charset="0"/>
                          </a:rPr>
                          <m:t>𝑖</m:t>
                        </m:r>
                      </m:sub>
                    </m:sSub>
                  </m:oMath>
                </a14:m>
                <a:r>
                  <a:rPr lang="en-US" sz="1350" dirty="0"/>
                  <a:t>  </a:t>
                </a:r>
              </a:p>
            </p:txBody>
          </p:sp>
        </mc:Choice>
        <mc:Fallback xmlns="">
          <p:sp>
            <p:nvSpPr>
              <p:cNvPr id="18" name="TextBox 17">
                <a:extLst>
                  <a:ext uri="{FF2B5EF4-FFF2-40B4-BE49-F238E27FC236}">
                    <a16:creationId xmlns:a16="http://schemas.microsoft.com/office/drawing/2014/main" id="{248B080D-DC84-4262-B202-159C234CFB1D}"/>
                  </a:ext>
                </a:extLst>
              </p:cNvPr>
              <p:cNvSpPr txBox="1">
                <a:spLocks noRot="1" noChangeAspect="1" noMove="1" noResize="1" noEditPoints="1" noAdjustHandles="1" noChangeArrowheads="1" noChangeShapeType="1" noTextEdit="1"/>
              </p:cNvSpPr>
              <p:nvPr/>
            </p:nvSpPr>
            <p:spPr>
              <a:xfrm>
                <a:off x="2760118" y="2722370"/>
                <a:ext cx="2383940" cy="300082"/>
              </a:xfrm>
              <a:prstGeom prst="rect">
                <a:avLst/>
              </a:prstGeom>
              <a:blipFill>
                <a:blip r:embed="rId4"/>
                <a:stretch>
                  <a:fillRect l="-767" t="-4082" b="-2040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F5711CCF-0BB2-4363-BD66-80B7ADD92740}"/>
              </a:ext>
            </a:extLst>
          </p:cNvPr>
          <p:cNvSpPr txBox="1"/>
          <p:nvPr/>
        </p:nvSpPr>
        <p:spPr>
          <a:xfrm>
            <a:off x="628651" y="2850367"/>
            <a:ext cx="223607" cy="300082"/>
          </a:xfrm>
          <a:prstGeom prst="rect">
            <a:avLst/>
          </a:prstGeom>
          <a:noFill/>
        </p:spPr>
        <p:txBody>
          <a:bodyPr wrap="square" rtlCol="0">
            <a:spAutoFit/>
          </a:bodyPr>
          <a:lstStyle/>
          <a:p>
            <a:r>
              <a:rPr lang="en-US" sz="1350" dirty="0"/>
              <a:t>1</a:t>
            </a:r>
          </a:p>
        </p:txBody>
      </p:sp>
      <p:sp>
        <p:nvSpPr>
          <p:cNvPr id="20" name="TextBox 19">
            <a:extLst>
              <a:ext uri="{FF2B5EF4-FFF2-40B4-BE49-F238E27FC236}">
                <a16:creationId xmlns:a16="http://schemas.microsoft.com/office/drawing/2014/main" id="{9E8514F9-5B4A-4B64-B3F6-2F0E7E00281B}"/>
              </a:ext>
            </a:extLst>
          </p:cNvPr>
          <p:cNvSpPr txBox="1"/>
          <p:nvPr/>
        </p:nvSpPr>
        <p:spPr>
          <a:xfrm>
            <a:off x="1959850" y="3188404"/>
            <a:ext cx="223607" cy="300082"/>
          </a:xfrm>
          <a:prstGeom prst="rect">
            <a:avLst/>
          </a:prstGeom>
          <a:noFill/>
        </p:spPr>
        <p:txBody>
          <a:bodyPr wrap="square" rtlCol="0">
            <a:spAutoFit/>
          </a:bodyPr>
          <a:lstStyle/>
          <a:p>
            <a:r>
              <a:rPr lang="en-US" sz="1350" dirty="0"/>
              <a:t>2</a:t>
            </a:r>
          </a:p>
        </p:txBody>
      </p:sp>
      <p:sp>
        <p:nvSpPr>
          <p:cNvPr id="21" name="TextBox 20">
            <a:extLst>
              <a:ext uri="{FF2B5EF4-FFF2-40B4-BE49-F238E27FC236}">
                <a16:creationId xmlns:a16="http://schemas.microsoft.com/office/drawing/2014/main" id="{8F4308C6-01C7-48A4-AD5F-470FC3DFF78A}"/>
              </a:ext>
            </a:extLst>
          </p:cNvPr>
          <p:cNvSpPr txBox="1"/>
          <p:nvPr/>
        </p:nvSpPr>
        <p:spPr>
          <a:xfrm>
            <a:off x="2648315" y="3770892"/>
            <a:ext cx="223607" cy="300082"/>
          </a:xfrm>
          <a:prstGeom prst="rect">
            <a:avLst/>
          </a:prstGeom>
          <a:noFill/>
        </p:spPr>
        <p:txBody>
          <a:bodyPr wrap="square" rtlCol="0">
            <a:spAutoFit/>
          </a:bodyPr>
          <a:lstStyle/>
          <a:p>
            <a:r>
              <a:rPr lang="en-US" sz="1350" dirty="0"/>
              <a:t>3</a:t>
            </a:r>
          </a:p>
        </p:txBody>
      </p:sp>
      <p:grpSp>
        <p:nvGrpSpPr>
          <p:cNvPr id="39" name="Group 38">
            <a:extLst>
              <a:ext uri="{FF2B5EF4-FFF2-40B4-BE49-F238E27FC236}">
                <a16:creationId xmlns:a16="http://schemas.microsoft.com/office/drawing/2014/main" id="{4BAC4682-A1EF-4B4B-90A6-E50FE3E01EE1}"/>
              </a:ext>
            </a:extLst>
          </p:cNvPr>
          <p:cNvGrpSpPr/>
          <p:nvPr/>
        </p:nvGrpSpPr>
        <p:grpSpPr>
          <a:xfrm>
            <a:off x="5262213" y="1908921"/>
            <a:ext cx="3613037" cy="3364451"/>
            <a:chOff x="8506285" y="2083542"/>
            <a:chExt cx="3380748" cy="4293778"/>
          </a:xfrm>
        </p:grpSpPr>
        <mc:AlternateContent xmlns:mc="http://schemas.openxmlformats.org/markup-compatibility/2006" xmlns:a14="http://schemas.microsoft.com/office/drawing/2010/main">
          <mc:Choice Requires="a14">
            <p:sp>
              <p:nvSpPr>
                <p:cNvPr id="40" name="Freeform: Shape 39">
                  <a:extLst>
                    <a:ext uri="{FF2B5EF4-FFF2-40B4-BE49-F238E27FC236}">
                      <a16:creationId xmlns:a16="http://schemas.microsoft.com/office/drawing/2014/main" id="{F793D654-F1F8-4087-9392-FCDE51DAD0B0}"/>
                    </a:ext>
                  </a:extLst>
                </p:cNvPr>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40" name="Freeform: Shape 39">
                  <a:extLst>
                    <a:ext uri="{FF2B5EF4-FFF2-40B4-BE49-F238E27FC236}">
                      <a16:creationId xmlns:a16="http://schemas.microsoft.com/office/drawing/2014/main" id="{F793D654-F1F8-4087-9392-FCDE51DAD0B0}"/>
                    </a:ext>
                  </a:extLst>
                </p:cNvPr>
                <p:cNvSpPr>
                  <a:spLocks noRot="1" noChangeAspect="1" noMove="1" noResize="1" noEditPoints="1" noAdjustHandles="1" noChangeArrowheads="1" noChangeShapeType="1" noTextEdit="1"/>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Freeform: Shape 40">
                  <a:extLst>
                    <a:ext uri="{FF2B5EF4-FFF2-40B4-BE49-F238E27FC236}">
                      <a16:creationId xmlns:a16="http://schemas.microsoft.com/office/drawing/2014/main" id="{99740B6A-3EDC-4519-BFF2-C4DF018F8526}"/>
                    </a:ext>
                  </a:extLst>
                </p:cNvPr>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schemeClr val="dk1">
                          <a:hueOff val="0"/>
                          <a:satOff val="0"/>
                          <a:lumOff val="0"/>
                          <a:alphaOff val="0"/>
                        </a:schemeClr>
                      </a:solidFill>
                    </a:rPr>
                    <a:t>Define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t>} </a:t>
                  </a:r>
                  <a14:m>
                    <m:oMath xmlns:m="http://schemas.openxmlformats.org/officeDocument/2006/math">
                      <m:r>
                        <a:rPr lang="en-US" sz="1600">
                          <a:solidFill>
                            <a:schemeClr val="dk1">
                              <a:hueOff val="0"/>
                              <a:satOff val="0"/>
                              <a:lumOff val="0"/>
                              <a:alphaOff val="0"/>
                            </a:schemeClr>
                          </a:solidFill>
                          <a:latin typeface="Cambria Math" panose="02040503050406030204" pitchFamily="18" charset="0"/>
                          <a:ea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as</m:t>
                      </m:r>
                      <m:r>
                        <a:rPr lang="en-US" sz="1600">
                          <a:solidFill>
                            <a:schemeClr val="dk1">
                              <a:hueOff val="0"/>
                              <a:satOff val="0"/>
                              <a:lumOff val="0"/>
                              <a:alphaOff val="0"/>
                            </a:schemeClr>
                          </a:solidFill>
                          <a:latin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information</m:t>
                      </m:r>
                      <m:r>
                        <a:rPr lang="en-US" sz="1600">
                          <a:solidFill>
                            <a:schemeClr val="dk1">
                              <a:hueOff val="0"/>
                              <a:satOff val="0"/>
                              <a:lumOff val="0"/>
                              <a:alphaOff val="0"/>
                            </a:schemeClr>
                          </a:solidFill>
                          <a:latin typeface="Cambria Math" panose="02040503050406030204" pitchFamily="18" charset="0"/>
                        </a:rPr>
                        <m:t> </m:t>
                      </m:r>
                    </m:oMath>
                  </a14:m>
                  <a:r>
                    <a:rPr lang="en-US" sz="1600" dirty="0">
                      <a:solidFill>
                        <a:schemeClr val="dk1">
                          <a:hueOff val="0"/>
                          <a:satOff val="0"/>
                          <a:lumOff val="0"/>
                          <a:alphaOff val="0"/>
                        </a:schemeClr>
                      </a:solidFill>
                    </a:rPr>
                    <a:t>recieved</a:t>
                  </a:r>
                </a:p>
              </p:txBody>
            </p:sp>
          </mc:Choice>
          <mc:Fallback xmlns="">
            <p:sp>
              <p:nvSpPr>
                <p:cNvPr id="41" name="Freeform: Shape 40">
                  <a:extLst>
                    <a:ext uri="{FF2B5EF4-FFF2-40B4-BE49-F238E27FC236}">
                      <a16:creationId xmlns:a16="http://schemas.microsoft.com/office/drawing/2014/main" id="{99740B6A-3EDC-4519-BFF2-C4DF018F8526}"/>
                    </a:ext>
                  </a:extLst>
                </p:cNvPr>
                <p:cNvSpPr>
                  <a:spLocks noRot="1" noChangeAspect="1" noMove="1" noResize="1" noEditPoints="1" noAdjustHandles="1" noChangeArrowheads="1" noChangeShapeType="1" noTextEdit="1"/>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Freeform: Shape 41">
                  <a:extLst>
                    <a:ext uri="{FF2B5EF4-FFF2-40B4-BE49-F238E27FC236}">
                      <a16:creationId xmlns:a16="http://schemas.microsoft.com/office/drawing/2014/main" id="{0F9FD04D-B3EA-47C8-B547-5A59C80FE77F}"/>
                    </a:ext>
                  </a:extLst>
                </p:cNvPr>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𝑖</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42" name="Freeform: Shape 41">
                  <a:extLst>
                    <a:ext uri="{FF2B5EF4-FFF2-40B4-BE49-F238E27FC236}">
                      <a16:creationId xmlns:a16="http://schemas.microsoft.com/office/drawing/2014/main" id="{0F9FD04D-B3EA-47C8-B547-5A59C80FE77F}"/>
                    </a:ext>
                  </a:extLst>
                </p:cNvPr>
                <p:cNvSpPr>
                  <a:spLocks noRot="1" noChangeAspect="1" noMove="1" noResize="1" noEditPoints="1" noAdjustHandles="1" noChangeArrowheads="1" noChangeShapeType="1" noTextEdit="1"/>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Freeform: Shape 42">
                  <a:extLst>
                    <a:ext uri="{FF2B5EF4-FFF2-40B4-BE49-F238E27FC236}">
                      <a16:creationId xmlns:a16="http://schemas.microsoft.com/office/drawing/2014/main" id="{60128C3D-7721-4086-8FA9-AC97F6898BBA}"/>
                    </a:ext>
                  </a:extLst>
                </p:cNvPr>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7129" tIns="37129" rIns="37129" bIns="37129" numCol="1" spcCol="1270" anchor="ctr" anchorCtr="0">
                  <a:noAutofit/>
                </a:bodyPr>
                <a:lstStyle/>
                <a:p>
                  <a:pPr algn="ctr" defTabSz="166688">
                    <a:lnSpc>
                      <a:spcPct val="90000"/>
                    </a:lnSpc>
                    <a:spcBef>
                      <a:spcPct val="0"/>
                    </a:spcBef>
                    <a:spcAft>
                      <a:spcPct val="35000"/>
                    </a:spcAft>
                  </a:pPr>
                  <a:r>
                    <a:rPr lang="en-US" sz="1600" dirty="0"/>
                    <a:t>While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 </m:t>
                      </m:r>
                    </m:oMath>
                  </a14:m>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r>
                        <a:rPr lang="en-US" sz="1600" i="1">
                          <a:latin typeface="Cambria Math" panose="02040503050406030204" pitchFamily="18" charset="0"/>
                        </a:rPr>
                        <m:t>:1≤</m:t>
                      </m:r>
                      <m:r>
                        <a:rPr lang="en-US" sz="1600" i="1">
                          <a:latin typeface="Cambria Math" panose="02040503050406030204" pitchFamily="18" charset="0"/>
                        </a:rPr>
                        <m:t>𝑗</m:t>
                      </m:r>
                      <m:r>
                        <a:rPr lang="en-US" sz="1600" i="1">
                          <a:latin typeface="Cambria Math" panose="02040503050406030204" pitchFamily="18" charset="0"/>
                        </a:rPr>
                        <m:t> ≤</m:t>
                      </m:r>
                      <m:r>
                        <a:rPr lang="en-US" sz="1600" i="1">
                          <a:latin typeface="Cambria Math" panose="02040503050406030204" pitchFamily="18" charset="0"/>
                        </a:rPr>
                        <m:t>𝑛</m:t>
                      </m:r>
                    </m:oMath>
                  </a14:m>
                  <a:r>
                    <a:rPr lang="en-US" sz="1600" dirty="0"/>
                    <a:t>} </a:t>
                  </a:r>
                </a:p>
              </p:txBody>
            </p:sp>
          </mc:Choice>
          <mc:Fallback xmlns="">
            <p:sp>
              <p:nvSpPr>
                <p:cNvPr id="43" name="Freeform: Shape 42">
                  <a:extLst>
                    <a:ext uri="{FF2B5EF4-FFF2-40B4-BE49-F238E27FC236}">
                      <a16:creationId xmlns:a16="http://schemas.microsoft.com/office/drawing/2014/main" id="{60128C3D-7721-4086-8FA9-AC97F6898BBA}"/>
                    </a:ext>
                  </a:extLst>
                </p:cNvPr>
                <p:cNvSpPr>
                  <a:spLocks noRot="1" noChangeAspect="1" noMove="1" noResize="1" noEditPoints="1" noAdjustHandles="1" noChangeArrowheads="1" noChangeShapeType="1" noTextEdit="1"/>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8"/>
                  <a:stretch>
                    <a:fillRect b="-2778"/>
                  </a:stretch>
                </a:blipFill>
              </p:spPr>
              <p:txBody>
                <a:bodyPr/>
                <a:lstStyle/>
                <a:p>
                  <a:r>
                    <a:rPr lang="en-US">
                      <a:noFill/>
                    </a:rPr>
                    <a:t> </a:t>
                  </a:r>
                </a:p>
              </p:txBody>
            </p:sp>
          </mc:Fallback>
        </mc:AlternateContent>
        <p:sp>
          <p:nvSpPr>
            <p:cNvPr id="44" name="Freeform: Shape 43">
              <a:extLst>
                <a:ext uri="{FF2B5EF4-FFF2-40B4-BE49-F238E27FC236}">
                  <a16:creationId xmlns:a16="http://schemas.microsoft.com/office/drawing/2014/main" id="{078A53EB-467B-4095-99CF-0E4E2411B6FC}"/>
                </a:ext>
              </a:extLst>
            </p:cNvPr>
            <p:cNvSpPr/>
            <p:nvPr/>
          </p:nvSpPr>
          <p:spPr>
            <a:xfrm>
              <a:off x="8506286" y="5753440"/>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7129" tIns="37129" rIns="37129" bIns="37129" numCol="1" spcCol="1270" anchor="ctr" anchorCtr="0">
              <a:noAutofit/>
            </a:bodyPr>
            <a:lstStyle/>
            <a:p>
              <a:pPr defTabSz="166688">
                <a:lnSpc>
                  <a:spcPct val="90000"/>
                </a:lnSpc>
                <a:spcBef>
                  <a:spcPct val="0"/>
                </a:spcBef>
                <a:spcAft>
                  <a:spcPct val="35000"/>
                </a:spcAft>
              </a:pPr>
              <a:endParaRPr lang="en-US" sz="1600" dirty="0"/>
            </a:p>
          </p:txBody>
        </p:sp>
      </p:grpSp>
      <p:grpSp>
        <p:nvGrpSpPr>
          <p:cNvPr id="45" name="Group 44">
            <a:extLst>
              <a:ext uri="{FF2B5EF4-FFF2-40B4-BE49-F238E27FC236}">
                <a16:creationId xmlns:a16="http://schemas.microsoft.com/office/drawing/2014/main" id="{2B7E802F-5392-4733-A4FF-9DB264FD2C9F}"/>
              </a:ext>
            </a:extLst>
          </p:cNvPr>
          <p:cNvGrpSpPr/>
          <p:nvPr/>
        </p:nvGrpSpPr>
        <p:grpSpPr>
          <a:xfrm>
            <a:off x="5224092" y="1164000"/>
            <a:ext cx="3651157" cy="476702"/>
            <a:chOff x="0" y="690232"/>
            <a:chExt cx="2971800" cy="635602"/>
          </a:xfrm>
        </p:grpSpPr>
        <p:sp>
          <p:nvSpPr>
            <p:cNvPr id="46" name="Rectangle: Rounded Corners 45">
              <a:extLst>
                <a:ext uri="{FF2B5EF4-FFF2-40B4-BE49-F238E27FC236}">
                  <a16:creationId xmlns:a16="http://schemas.microsoft.com/office/drawing/2014/main" id="{CA73AC40-93D0-4003-948B-931962951AE8}"/>
                </a:ext>
              </a:extLst>
            </p:cNvPr>
            <p:cNvSpPr/>
            <p:nvPr/>
          </p:nvSpPr>
          <p:spPr>
            <a:xfrm>
              <a:off x="0" y="690232"/>
              <a:ext cx="2971800" cy="635602"/>
            </a:xfrm>
            <a:prstGeom prst="roundRect">
              <a:avLst/>
            </a:prstGeom>
          </p:spPr>
          <p:style>
            <a:lnRef idx="3">
              <a:schemeClr val="dk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47" name="Rectangle: Rounded Corners 4">
              <a:extLst>
                <a:ext uri="{FF2B5EF4-FFF2-40B4-BE49-F238E27FC236}">
                  <a16:creationId xmlns:a16="http://schemas.microsoft.com/office/drawing/2014/main" id="{7F472A90-76DC-40B9-86FC-13C27D198100}"/>
                </a:ext>
              </a:extLst>
            </p:cNvPr>
            <p:cNvSpPr txBox="1"/>
            <p:nvPr/>
          </p:nvSpPr>
          <p:spPr>
            <a:xfrm>
              <a:off x="31028" y="721260"/>
              <a:ext cx="2909744" cy="57354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algn="ctr" defTabSz="533400">
                <a:lnSpc>
                  <a:spcPct val="90000"/>
                </a:lnSpc>
                <a:spcBef>
                  <a:spcPct val="0"/>
                </a:spcBef>
                <a:spcAft>
                  <a:spcPct val="35000"/>
                </a:spcAft>
              </a:pPr>
              <a:r>
                <a:rPr lang="en-US" sz="1600" b="1" dirty="0"/>
                <a:t>INPUT:  </a:t>
              </a:r>
              <a:r>
                <a:rPr lang="en-US" sz="1600" dirty="0"/>
                <a:t>Message, Neighbors</a:t>
              </a:r>
            </a:p>
          </p:txBody>
        </p:sp>
      </p:grpSp>
      <p:cxnSp>
        <p:nvCxnSpPr>
          <p:cNvPr id="48" name="Straight Arrow Connector 47">
            <a:extLst>
              <a:ext uri="{FF2B5EF4-FFF2-40B4-BE49-F238E27FC236}">
                <a16:creationId xmlns:a16="http://schemas.microsoft.com/office/drawing/2014/main" id="{9338217E-DB64-4A64-A171-D805E4AD86AD}"/>
              </a:ext>
            </a:extLst>
          </p:cNvPr>
          <p:cNvCxnSpPr>
            <a:cxnSpLocks/>
          </p:cNvCxnSpPr>
          <p:nvPr/>
        </p:nvCxnSpPr>
        <p:spPr>
          <a:xfrm>
            <a:off x="7570433" y="1647555"/>
            <a:ext cx="0" cy="2665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Diamond 48">
                <a:extLst>
                  <a:ext uri="{FF2B5EF4-FFF2-40B4-BE49-F238E27FC236}">
                    <a16:creationId xmlns:a16="http://schemas.microsoft.com/office/drawing/2014/main" id="{F20758A6-5F00-479A-B4E1-060D8B8E9925}"/>
                  </a:ext>
                </a:extLst>
              </p:cNvPr>
              <p:cNvSpPr/>
              <p:nvPr/>
            </p:nvSpPr>
            <p:spPr>
              <a:xfrm>
                <a:off x="6297936" y="4038527"/>
                <a:ext cx="1859570" cy="601139"/>
              </a:xfrm>
              <a:prstGeom prst="diamond">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If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14:m>
                  <m:oMath xmlns:m="http://schemas.openxmlformats.org/officeDocument/2006/math">
                    <m:r>
                      <a:rPr lang="en-US" sz="1600" i="1" dirty="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oMath>
                </a14:m>
                <a:r>
                  <a:rPr lang="en-US" sz="1600" dirty="0"/>
                  <a:t> </a:t>
                </a:r>
              </a:p>
            </p:txBody>
          </p:sp>
        </mc:Choice>
        <mc:Fallback xmlns="">
          <p:sp>
            <p:nvSpPr>
              <p:cNvPr id="49" name="Diamond 48">
                <a:extLst>
                  <a:ext uri="{FF2B5EF4-FFF2-40B4-BE49-F238E27FC236}">
                    <a16:creationId xmlns:a16="http://schemas.microsoft.com/office/drawing/2014/main" id="{F20758A6-5F00-479A-B4E1-060D8B8E9925}"/>
                  </a:ext>
                </a:extLst>
              </p:cNvPr>
              <p:cNvSpPr>
                <a:spLocks noRot="1" noChangeAspect="1" noMove="1" noResize="1" noEditPoints="1" noAdjustHandles="1" noChangeArrowheads="1" noChangeShapeType="1" noTextEdit="1"/>
              </p:cNvSpPr>
              <p:nvPr/>
            </p:nvSpPr>
            <p:spPr>
              <a:xfrm>
                <a:off x="6297936" y="4038527"/>
                <a:ext cx="1859570" cy="601139"/>
              </a:xfrm>
              <a:prstGeom prst="diamond">
                <a:avLst/>
              </a:prstGeom>
              <a:blipFill>
                <a:blip r:embed="rId9"/>
                <a:stretch>
                  <a:fillRect/>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804CAD1F-5F6C-4DD2-9F99-4623E47A2853}"/>
              </a:ext>
            </a:extLst>
          </p:cNvPr>
          <p:cNvCxnSpPr>
            <a:cxnSpLocks/>
          </p:cNvCxnSpPr>
          <p:nvPr/>
        </p:nvCxnSpPr>
        <p:spPr>
          <a:xfrm flipH="1">
            <a:off x="7287997" y="3773790"/>
            <a:ext cx="496" cy="3523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A13A5115-ECFD-4469-A816-9E8D5C321C86}"/>
              </a:ext>
            </a:extLst>
          </p:cNvPr>
          <p:cNvCxnSpPr>
            <a:cxnSpLocks/>
          </p:cNvCxnSpPr>
          <p:nvPr/>
        </p:nvCxnSpPr>
        <p:spPr>
          <a:xfrm flipH="1">
            <a:off x="7237857" y="4640455"/>
            <a:ext cx="6659" cy="16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68EB49CF-E994-4BF8-884B-5398C0323B0B}"/>
                  </a:ext>
                </a:extLst>
              </p:cNvPr>
              <p:cNvSpPr/>
              <p:nvPr/>
            </p:nvSpPr>
            <p:spPr>
              <a:xfrm>
                <a:off x="6548310" y="4882080"/>
                <a:ext cx="1796563" cy="358368"/>
              </a:xfrm>
              <a:prstGeom prst="rect">
                <a:avLst/>
              </a:prstGeom>
            </p:spPr>
            <p:txBody>
              <a:bodyPr wrap="square">
                <a:spAutoFit/>
              </a:bodyPr>
              <a:lstStyle/>
              <a:p>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r>
                      <a:rPr lang="en-US" sz="1600" i="1" dirty="0">
                        <a:solidFill>
                          <a:schemeClr val="dk1">
                            <a:hueOff val="0"/>
                            <a:satOff val="0"/>
                            <a:lumOff val="0"/>
                            <a:alphaOff val="0"/>
                          </a:schemeClr>
                        </a:solidFill>
                        <a:latin typeface="Cambria Math" panose="02040503050406030204" pitchFamily="18" charset="0"/>
                        <a:ea typeface="Cambria Math" panose="02040503050406030204" pitchFamily="18" charset="0"/>
                      </a:rPr>
                      <m:t>∪ </m:t>
                    </m:r>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p>
            </p:txBody>
          </p:sp>
        </mc:Choice>
        <mc:Fallback xmlns="">
          <p:sp>
            <p:nvSpPr>
              <p:cNvPr id="52" name="Rectangle 51">
                <a:extLst>
                  <a:ext uri="{FF2B5EF4-FFF2-40B4-BE49-F238E27FC236}">
                    <a16:creationId xmlns:a16="http://schemas.microsoft.com/office/drawing/2014/main" id="{68EB49CF-E994-4BF8-884B-5398C0323B0B}"/>
                  </a:ext>
                </a:extLst>
              </p:cNvPr>
              <p:cNvSpPr>
                <a:spLocks noRot="1" noChangeAspect="1" noMove="1" noResize="1" noEditPoints="1" noAdjustHandles="1" noChangeArrowheads="1" noChangeShapeType="1" noTextEdit="1"/>
              </p:cNvSpPr>
              <p:nvPr/>
            </p:nvSpPr>
            <p:spPr>
              <a:xfrm>
                <a:off x="6548310" y="4882080"/>
                <a:ext cx="1796563" cy="358368"/>
              </a:xfrm>
              <a:prstGeom prst="rect">
                <a:avLst/>
              </a:prstGeom>
              <a:blipFill>
                <a:blip r:embed="rId10"/>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Freeform: Shape 52">
                <a:extLst>
                  <a:ext uri="{FF2B5EF4-FFF2-40B4-BE49-F238E27FC236}">
                    <a16:creationId xmlns:a16="http://schemas.microsoft.com/office/drawing/2014/main" id="{DBED893E-2E7E-4662-BD89-2F8B021D30FA}"/>
                  </a:ext>
                </a:extLst>
              </p:cNvPr>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𝑗</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53" name="Freeform: Shape 52">
                <a:extLst>
                  <a:ext uri="{FF2B5EF4-FFF2-40B4-BE49-F238E27FC236}">
                    <a16:creationId xmlns:a16="http://schemas.microsoft.com/office/drawing/2014/main" id="{DBED893E-2E7E-4662-BD89-2F8B021D30FA}"/>
                  </a:ext>
                </a:extLst>
              </p:cNvPr>
              <p:cNvSpPr>
                <a:spLocks noRot="1" noChangeAspect="1" noMove="1" noResize="1" noEditPoints="1" noAdjustHandles="1" noChangeArrowheads="1" noChangeShapeType="1" noTextEdit="1"/>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11"/>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722B524-8216-4F6B-856D-B1090539B79B}"/>
              </a:ext>
            </a:extLst>
          </p:cNvPr>
          <p:cNvCxnSpPr>
            <a:cxnSpLocks/>
          </p:cNvCxnSpPr>
          <p:nvPr/>
        </p:nvCxnSpPr>
        <p:spPr>
          <a:xfrm>
            <a:off x="4881677" y="3609518"/>
            <a:ext cx="77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2F3E109A-B6F6-45DA-8985-2CC957EB027C}"/>
              </a:ext>
            </a:extLst>
          </p:cNvPr>
          <p:cNvCxnSpPr>
            <a:cxnSpLocks/>
          </p:cNvCxnSpPr>
          <p:nvPr/>
        </p:nvCxnSpPr>
        <p:spPr>
          <a:xfrm flipH="1">
            <a:off x="4851803" y="3609518"/>
            <a:ext cx="4412" cy="1875528"/>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F025066A-F08D-492A-AFF0-E12C783B6E15}"/>
              </a:ext>
            </a:extLst>
          </p:cNvPr>
          <p:cNvCxnSpPr>
            <a:cxnSpLocks/>
          </p:cNvCxnSpPr>
          <p:nvPr/>
        </p:nvCxnSpPr>
        <p:spPr>
          <a:xfrm flipH="1" flipV="1">
            <a:off x="4851804" y="5490040"/>
            <a:ext cx="415445" cy="25164"/>
          </a:xfrm>
          <a:prstGeom prst="line">
            <a:avLst/>
          </a:prstGeom>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B668DE3D-7868-475F-A123-6D4935540CC3}"/>
              </a:ext>
            </a:extLst>
          </p:cNvPr>
          <p:cNvSpPr txBox="1"/>
          <p:nvPr/>
        </p:nvSpPr>
        <p:spPr>
          <a:xfrm>
            <a:off x="7403105" y="4483044"/>
            <a:ext cx="819374" cy="338554"/>
          </a:xfrm>
          <a:prstGeom prst="rect">
            <a:avLst/>
          </a:prstGeom>
          <a:noFill/>
        </p:spPr>
        <p:txBody>
          <a:bodyPr wrap="square" rtlCol="0">
            <a:spAutoFit/>
          </a:bodyPr>
          <a:lstStyle/>
          <a:p>
            <a:r>
              <a:rPr lang="en-US" sz="1600" dirty="0"/>
              <a:t>YES</a:t>
            </a:r>
          </a:p>
        </p:txBody>
      </p:sp>
      <p:sp>
        <p:nvSpPr>
          <p:cNvPr id="82" name="TextBox 81">
            <a:extLst>
              <a:ext uri="{FF2B5EF4-FFF2-40B4-BE49-F238E27FC236}">
                <a16:creationId xmlns:a16="http://schemas.microsoft.com/office/drawing/2014/main" id="{FF50F796-4048-4565-8E9F-39A987712599}"/>
              </a:ext>
            </a:extLst>
          </p:cNvPr>
          <p:cNvSpPr txBox="1"/>
          <p:nvPr/>
        </p:nvSpPr>
        <p:spPr>
          <a:xfrm>
            <a:off x="6264707" y="4000543"/>
            <a:ext cx="819374" cy="338554"/>
          </a:xfrm>
          <a:prstGeom prst="rect">
            <a:avLst/>
          </a:prstGeom>
          <a:noFill/>
        </p:spPr>
        <p:txBody>
          <a:bodyPr wrap="square" rtlCol="0">
            <a:spAutoFit/>
          </a:bodyPr>
          <a:lstStyle/>
          <a:p>
            <a:r>
              <a:rPr lang="en-US" sz="1600" dirty="0"/>
              <a:t>NO</a:t>
            </a:r>
          </a:p>
        </p:txBody>
      </p:sp>
      <p:cxnSp>
        <p:nvCxnSpPr>
          <p:cNvPr id="83" name="Straight Connector 82">
            <a:extLst>
              <a:ext uri="{FF2B5EF4-FFF2-40B4-BE49-F238E27FC236}">
                <a16:creationId xmlns:a16="http://schemas.microsoft.com/office/drawing/2014/main" id="{C490D06B-395F-475E-A1FA-892C7F1F08DB}"/>
              </a:ext>
            </a:extLst>
          </p:cNvPr>
          <p:cNvCxnSpPr>
            <a:cxnSpLocks/>
          </p:cNvCxnSpPr>
          <p:nvPr/>
        </p:nvCxnSpPr>
        <p:spPr>
          <a:xfrm>
            <a:off x="5191281" y="4339097"/>
            <a:ext cx="1089496" cy="0"/>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1522B091-AD62-4401-AB07-3857CA3C877F}"/>
              </a:ext>
            </a:extLst>
          </p:cNvPr>
          <p:cNvCxnSpPr>
            <a:cxnSpLocks/>
          </p:cNvCxnSpPr>
          <p:nvPr/>
        </p:nvCxnSpPr>
        <p:spPr>
          <a:xfrm>
            <a:off x="5191281" y="3849017"/>
            <a:ext cx="0" cy="528119"/>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A68B8E32-E537-4631-8AA9-31E17F4D3695}"/>
              </a:ext>
            </a:extLst>
          </p:cNvPr>
          <p:cNvCxnSpPr>
            <a:cxnSpLocks/>
          </p:cNvCxnSpPr>
          <p:nvPr/>
        </p:nvCxnSpPr>
        <p:spPr>
          <a:xfrm flipV="1">
            <a:off x="5171121" y="3847415"/>
            <a:ext cx="215678" cy="3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6" name="Freeform: Shape 85">
                <a:extLst>
                  <a:ext uri="{FF2B5EF4-FFF2-40B4-BE49-F238E27FC236}">
                    <a16:creationId xmlns:a16="http://schemas.microsoft.com/office/drawing/2014/main" id="{8602578E-1091-44C5-9DE6-BCB4B486D5C8}"/>
                  </a:ext>
                </a:extLst>
              </p:cNvPr>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solidFill>
                <a:srgbClr val="002060"/>
              </a:solidFill>
            </p:spPr>
            <p:style>
              <a:lnRef idx="3">
                <a:schemeClr val="dk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86" name="Freeform: Shape 85">
                <a:extLst>
                  <a:ext uri="{FF2B5EF4-FFF2-40B4-BE49-F238E27FC236}">
                    <a16:creationId xmlns:a16="http://schemas.microsoft.com/office/drawing/2014/main" id="{8602578E-1091-44C5-9DE6-BCB4B486D5C8}"/>
                  </a:ext>
                </a:extLst>
              </p:cNvPr>
              <p:cNvSpPr>
                <a:spLocks noRot="1" noChangeAspect="1" noMove="1" noResize="1" noEditPoints="1" noAdjustHandles="1" noChangeArrowheads="1" noChangeShapeType="1" noTextEdit="1"/>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196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6F803CE-FEC2-42F5-94F3-DC5FAB2712A3}"/>
                  </a:ext>
                </a:extLst>
              </p:cNvPr>
              <p:cNvSpPr txBox="1"/>
              <p:nvPr/>
            </p:nvSpPr>
            <p:spPr>
              <a:xfrm>
                <a:off x="647237" y="1536392"/>
                <a:ext cx="4359768" cy="646331"/>
              </a:xfrm>
              <a:prstGeom prst="rect">
                <a:avLst/>
              </a:prstGeom>
              <a:noFill/>
            </p:spPr>
            <p:txBody>
              <a:bodyPr wrap="square" rtlCol="0">
                <a:spAutoFit/>
              </a:bodyPr>
              <a:lstStyle/>
              <a:p>
                <a:r>
                  <a:rPr lang="en-US" b="1" dirty="0"/>
                  <a:t>Step 2: </a:t>
                </a:r>
              </a:p>
              <a:p>
                <a:r>
                  <a:rPr lang="en-US" dirty="0"/>
                  <a:t>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𝑖</m:t>
                        </m:r>
                      </m:sub>
                    </m:sSub>
                  </m:oMath>
                </a14:m>
                <a:r>
                  <a:rPr lang="en-US" dirty="0"/>
                  <a:t> to all its’ neighbors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a:t>
                </a:r>
              </a:p>
            </p:txBody>
          </p:sp>
        </mc:Choice>
        <mc:Fallback xmlns="">
          <p:sp>
            <p:nvSpPr>
              <p:cNvPr id="3" name="TextBox 2">
                <a:extLst>
                  <a:ext uri="{FF2B5EF4-FFF2-40B4-BE49-F238E27FC236}">
                    <a16:creationId xmlns:a16="http://schemas.microsoft.com/office/drawing/2014/main" id="{D6F803CE-FEC2-42F5-94F3-DC5FAB2712A3}"/>
                  </a:ext>
                </a:extLst>
              </p:cNvPr>
              <p:cNvSpPr txBox="1">
                <a:spLocks noRot="1" noChangeAspect="1" noMove="1" noResize="1" noEditPoints="1" noAdjustHandles="1" noChangeArrowheads="1" noChangeShapeType="1" noTextEdit="1"/>
              </p:cNvSpPr>
              <p:nvPr/>
            </p:nvSpPr>
            <p:spPr>
              <a:xfrm>
                <a:off x="647237" y="1536392"/>
                <a:ext cx="4359768" cy="646331"/>
              </a:xfrm>
              <a:prstGeom prst="rect">
                <a:avLst/>
              </a:prstGeom>
              <a:blipFill>
                <a:blip r:embed="rId2"/>
                <a:stretch>
                  <a:fillRect l="-1119" t="-4717" b="-14151"/>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860D5594-59E9-4885-9E5E-C5C67D69917D}"/>
              </a:ext>
            </a:extLst>
          </p:cNvPr>
          <p:cNvSpPr/>
          <p:nvPr/>
        </p:nvSpPr>
        <p:spPr>
          <a:xfrm>
            <a:off x="852257" y="2761511"/>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Oval 9">
            <a:extLst>
              <a:ext uri="{FF2B5EF4-FFF2-40B4-BE49-F238E27FC236}">
                <a16:creationId xmlns:a16="http://schemas.microsoft.com/office/drawing/2014/main" id="{5A19E5AE-548E-42F9-8319-466D673E601B}"/>
              </a:ext>
            </a:extLst>
          </p:cNvPr>
          <p:cNvSpPr/>
          <p:nvPr/>
        </p:nvSpPr>
        <p:spPr>
          <a:xfrm>
            <a:off x="1765548" y="3209278"/>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Oval 10">
            <a:extLst>
              <a:ext uri="{FF2B5EF4-FFF2-40B4-BE49-F238E27FC236}">
                <a16:creationId xmlns:a16="http://schemas.microsoft.com/office/drawing/2014/main" id="{C357BD7C-647D-448E-82C0-83C4A7AC4E47}"/>
              </a:ext>
            </a:extLst>
          </p:cNvPr>
          <p:cNvSpPr/>
          <p:nvPr/>
        </p:nvSpPr>
        <p:spPr>
          <a:xfrm>
            <a:off x="2414728" y="3842044"/>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Oval 11">
            <a:extLst>
              <a:ext uri="{FF2B5EF4-FFF2-40B4-BE49-F238E27FC236}">
                <a16:creationId xmlns:a16="http://schemas.microsoft.com/office/drawing/2014/main" id="{3EC64824-FC60-47A7-93B8-A760BD634EF1}"/>
              </a:ext>
            </a:extLst>
          </p:cNvPr>
          <p:cNvSpPr/>
          <p:nvPr/>
        </p:nvSpPr>
        <p:spPr>
          <a:xfrm>
            <a:off x="2529028" y="2740507"/>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3" name="Straight Connector 12">
            <a:extLst>
              <a:ext uri="{FF2B5EF4-FFF2-40B4-BE49-F238E27FC236}">
                <a16:creationId xmlns:a16="http://schemas.microsoft.com/office/drawing/2014/main" id="{5CC05086-E64C-4AD4-B64B-D529EFB63B5D}"/>
              </a:ext>
            </a:extLst>
          </p:cNvPr>
          <p:cNvCxnSpPr>
            <a:cxnSpLocks/>
            <a:stCxn id="9" idx="6"/>
            <a:endCxn id="10" idx="1"/>
          </p:cNvCxnSpPr>
          <p:nvPr/>
        </p:nvCxnSpPr>
        <p:spPr>
          <a:xfrm>
            <a:off x="1085296" y="2871372"/>
            <a:ext cx="714380" cy="370083"/>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B065615-87E1-433B-AAA7-D63F7B0EECDD}"/>
              </a:ext>
            </a:extLst>
          </p:cNvPr>
          <p:cNvCxnSpPr>
            <a:cxnSpLocks/>
            <a:stCxn id="10" idx="7"/>
            <a:endCxn id="12" idx="2"/>
          </p:cNvCxnSpPr>
          <p:nvPr/>
        </p:nvCxnSpPr>
        <p:spPr>
          <a:xfrm flipV="1">
            <a:off x="1964459" y="2850369"/>
            <a:ext cx="564570" cy="391087"/>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8AFCA89-50DC-4CE1-A65B-CA708322827F}"/>
              </a:ext>
            </a:extLst>
          </p:cNvPr>
          <p:cNvCxnSpPr>
            <a:cxnSpLocks/>
            <a:endCxn id="11" idx="1"/>
          </p:cNvCxnSpPr>
          <p:nvPr/>
        </p:nvCxnSpPr>
        <p:spPr>
          <a:xfrm>
            <a:off x="1970251" y="3390379"/>
            <a:ext cx="478605" cy="48384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234F6F-A60E-482A-B043-F0962CC82990}"/>
                  </a:ext>
                </a:extLst>
              </p:cNvPr>
              <p:cNvSpPr txBox="1"/>
              <p:nvPr/>
            </p:nvSpPr>
            <p:spPr>
              <a:xfrm>
                <a:off x="2762067" y="2713874"/>
                <a:ext cx="2383940" cy="300082"/>
              </a:xfrm>
              <a:prstGeom prst="rect">
                <a:avLst/>
              </a:prstGeom>
              <a:noFill/>
            </p:spPr>
            <p:txBody>
              <a:bodyPr wrap="square" rtlCol="0">
                <a:spAutoFit/>
              </a:bodyPr>
              <a:lstStyle/>
              <a:p>
                <a:r>
                  <a:rPr lang="en-US" sz="1350" dirty="0"/>
                  <a:t>Node </a:t>
                </a:r>
                <a14:m>
                  <m:oMath xmlns:m="http://schemas.openxmlformats.org/officeDocument/2006/math">
                    <m:r>
                      <a:rPr lang="en-US" sz="1350" i="1" dirty="0">
                        <a:latin typeface="Cambria Math" panose="02040503050406030204" pitchFamily="18" charset="0"/>
                      </a:rPr>
                      <m:t>𝑖</m:t>
                    </m:r>
                  </m:oMath>
                </a14:m>
                <a:r>
                  <a:rPr lang="en-US" sz="1350" dirty="0"/>
                  <a:t> with message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𝐼</m:t>
                        </m:r>
                      </m:e>
                      <m:sub>
                        <m:r>
                          <a:rPr lang="en-US" sz="1350" i="1">
                            <a:latin typeface="Cambria Math" panose="02040503050406030204" pitchFamily="18" charset="0"/>
                          </a:rPr>
                          <m:t>𝑖</m:t>
                        </m:r>
                      </m:sub>
                    </m:sSub>
                  </m:oMath>
                </a14:m>
                <a:r>
                  <a:rPr lang="en-US" sz="1350" dirty="0"/>
                  <a:t>  </a:t>
                </a:r>
              </a:p>
            </p:txBody>
          </p:sp>
        </mc:Choice>
        <mc:Fallback xmlns="">
          <p:sp>
            <p:nvSpPr>
              <p:cNvPr id="16" name="TextBox 15">
                <a:extLst>
                  <a:ext uri="{FF2B5EF4-FFF2-40B4-BE49-F238E27FC236}">
                    <a16:creationId xmlns:a16="http://schemas.microsoft.com/office/drawing/2014/main" id="{8D234F6F-A60E-482A-B043-F0962CC82990}"/>
                  </a:ext>
                </a:extLst>
              </p:cNvPr>
              <p:cNvSpPr txBox="1">
                <a:spLocks noRot="1" noChangeAspect="1" noMove="1" noResize="1" noEditPoints="1" noAdjustHandles="1" noChangeArrowheads="1" noChangeShapeType="1" noTextEdit="1"/>
              </p:cNvSpPr>
              <p:nvPr/>
            </p:nvSpPr>
            <p:spPr>
              <a:xfrm>
                <a:off x="2762067" y="2713874"/>
                <a:ext cx="2383940" cy="300082"/>
              </a:xfrm>
              <a:prstGeom prst="rect">
                <a:avLst/>
              </a:prstGeom>
              <a:blipFill>
                <a:blip r:embed="rId3"/>
                <a:stretch>
                  <a:fillRect l="-512" t="-2041" b="-2040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FF8CE73-3C13-4328-98E5-E3CC89F9DB41}"/>
              </a:ext>
            </a:extLst>
          </p:cNvPr>
          <p:cNvSpPr txBox="1"/>
          <p:nvPr/>
        </p:nvSpPr>
        <p:spPr>
          <a:xfrm>
            <a:off x="628651" y="2850367"/>
            <a:ext cx="223607" cy="300082"/>
          </a:xfrm>
          <a:prstGeom prst="rect">
            <a:avLst/>
          </a:prstGeom>
          <a:noFill/>
        </p:spPr>
        <p:txBody>
          <a:bodyPr wrap="square" rtlCol="0">
            <a:spAutoFit/>
          </a:bodyPr>
          <a:lstStyle/>
          <a:p>
            <a:r>
              <a:rPr lang="en-US" sz="1350" dirty="0"/>
              <a:t>1</a:t>
            </a:r>
          </a:p>
        </p:txBody>
      </p:sp>
      <p:sp>
        <p:nvSpPr>
          <p:cNvPr id="18" name="TextBox 17">
            <a:extLst>
              <a:ext uri="{FF2B5EF4-FFF2-40B4-BE49-F238E27FC236}">
                <a16:creationId xmlns:a16="http://schemas.microsoft.com/office/drawing/2014/main" id="{003DE4A5-B4CD-4195-BFB4-591DEAFF769E}"/>
              </a:ext>
            </a:extLst>
          </p:cNvPr>
          <p:cNvSpPr txBox="1"/>
          <p:nvPr/>
        </p:nvSpPr>
        <p:spPr>
          <a:xfrm>
            <a:off x="1959850" y="3188404"/>
            <a:ext cx="223607" cy="300082"/>
          </a:xfrm>
          <a:prstGeom prst="rect">
            <a:avLst/>
          </a:prstGeom>
          <a:noFill/>
        </p:spPr>
        <p:txBody>
          <a:bodyPr wrap="square" rtlCol="0">
            <a:spAutoFit/>
          </a:bodyPr>
          <a:lstStyle/>
          <a:p>
            <a:r>
              <a:rPr lang="en-US" sz="1350" dirty="0"/>
              <a:t>2</a:t>
            </a:r>
          </a:p>
        </p:txBody>
      </p:sp>
      <p:sp>
        <p:nvSpPr>
          <p:cNvPr id="19" name="TextBox 18">
            <a:extLst>
              <a:ext uri="{FF2B5EF4-FFF2-40B4-BE49-F238E27FC236}">
                <a16:creationId xmlns:a16="http://schemas.microsoft.com/office/drawing/2014/main" id="{93C1AAB7-DC44-43B6-8B8C-A092B4BC3513}"/>
              </a:ext>
            </a:extLst>
          </p:cNvPr>
          <p:cNvSpPr txBox="1"/>
          <p:nvPr/>
        </p:nvSpPr>
        <p:spPr>
          <a:xfrm>
            <a:off x="2648315" y="3770892"/>
            <a:ext cx="223607" cy="300082"/>
          </a:xfrm>
          <a:prstGeom prst="rect">
            <a:avLst/>
          </a:prstGeom>
          <a:noFill/>
        </p:spPr>
        <p:txBody>
          <a:bodyPr wrap="square" rtlCol="0">
            <a:spAutoFit/>
          </a:bodyPr>
          <a:lstStyle/>
          <a:p>
            <a:r>
              <a:rPr lang="en-US" sz="1350" dirty="0"/>
              <a:t>3</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9B5A5A2-4B4A-4C40-BFA6-4DD3F910B089}"/>
                  </a:ext>
                </a:extLst>
              </p:cNvPr>
              <p:cNvSpPr txBox="1"/>
              <p:nvPr/>
            </p:nvSpPr>
            <p:spPr>
              <a:xfrm>
                <a:off x="2129800" y="3156284"/>
                <a:ext cx="2383940" cy="300082"/>
              </a:xfrm>
              <a:prstGeom prst="rect">
                <a:avLst/>
              </a:prstGeom>
              <a:noFill/>
            </p:spPr>
            <p:txBody>
              <a:bodyPr wrap="square" rtlCol="0">
                <a:spAutoFit/>
              </a:bodyPr>
              <a:lstStyle/>
              <a:p>
                <a:r>
                  <a:rPr lang="en-US" sz="1350" dirty="0">
                    <a:solidFill>
                      <a:srgbClr val="FF0000"/>
                    </a:solidFill>
                  </a:rPr>
                  <a:t>Message </a:t>
                </a:r>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panose="02040503050406030204" pitchFamily="18" charset="0"/>
                          </a:rPr>
                          <m:t>𝐼</m:t>
                        </m:r>
                      </m:e>
                      <m:sub>
                        <m:r>
                          <a:rPr lang="en-US" sz="1350" i="1">
                            <a:solidFill>
                              <a:srgbClr val="FF0000"/>
                            </a:solidFill>
                            <a:latin typeface="Cambria Math" panose="02040503050406030204" pitchFamily="18" charset="0"/>
                          </a:rPr>
                          <m:t>𝑖</m:t>
                        </m:r>
                      </m:sub>
                    </m:sSub>
                    <m:r>
                      <a:rPr lang="en-US" sz="1350" i="1">
                        <a:solidFill>
                          <a:srgbClr val="FF0000"/>
                        </a:solidFill>
                        <a:latin typeface="Cambria Math" panose="02040503050406030204" pitchFamily="18" charset="0"/>
                      </a:rPr>
                      <m:t> </m:t>
                    </m:r>
                  </m:oMath>
                </a14:m>
                <a:r>
                  <a:rPr lang="en-US" sz="1350" dirty="0">
                    <a:solidFill>
                      <a:srgbClr val="FF0000"/>
                    </a:solidFill>
                  </a:rPr>
                  <a:t>received   </a:t>
                </a:r>
              </a:p>
            </p:txBody>
          </p:sp>
        </mc:Choice>
        <mc:Fallback xmlns="">
          <p:sp>
            <p:nvSpPr>
              <p:cNvPr id="20" name="TextBox 19">
                <a:extLst>
                  <a:ext uri="{FF2B5EF4-FFF2-40B4-BE49-F238E27FC236}">
                    <a16:creationId xmlns:a16="http://schemas.microsoft.com/office/drawing/2014/main" id="{49B5A5A2-4B4A-4C40-BFA6-4DD3F910B089}"/>
                  </a:ext>
                </a:extLst>
              </p:cNvPr>
              <p:cNvSpPr txBox="1">
                <a:spLocks noRot="1" noChangeAspect="1" noMove="1" noResize="1" noEditPoints="1" noAdjustHandles="1" noChangeArrowheads="1" noChangeShapeType="1" noTextEdit="1"/>
              </p:cNvSpPr>
              <p:nvPr/>
            </p:nvSpPr>
            <p:spPr>
              <a:xfrm>
                <a:off x="2129800" y="3156284"/>
                <a:ext cx="2383940" cy="300082"/>
              </a:xfrm>
              <a:prstGeom prst="rect">
                <a:avLst/>
              </a:prstGeom>
              <a:blipFill>
                <a:blip r:embed="rId4"/>
                <a:stretch>
                  <a:fillRect l="-512" t="-4082" b="-20408"/>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832E144F-B556-4A99-AE70-188A2265FE39}"/>
              </a:ext>
            </a:extLst>
          </p:cNvPr>
          <p:cNvCxnSpPr>
            <a:cxnSpLocks/>
          </p:cNvCxnSpPr>
          <p:nvPr/>
        </p:nvCxnSpPr>
        <p:spPr>
          <a:xfrm flipH="1">
            <a:off x="1959849" y="2761511"/>
            <a:ext cx="489008" cy="37147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6E0D31-E501-4FA7-BD4F-8A2F1D3611C6}"/>
                  </a:ext>
                </a:extLst>
              </p:cNvPr>
              <p:cNvSpPr/>
              <p:nvPr/>
            </p:nvSpPr>
            <p:spPr>
              <a:xfrm>
                <a:off x="2030766" y="2691740"/>
                <a:ext cx="335092" cy="300082"/>
              </a:xfrm>
              <a:prstGeom prst="rect">
                <a:avLst/>
              </a:prstGeom>
            </p:spPr>
            <p:txBody>
              <a:bodyPr wrap="none">
                <a:spAutoFit/>
              </a:bodyPr>
              <a:lstStyle/>
              <a:p>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𝐼</m:t>
                        </m:r>
                      </m:e>
                      <m:sub>
                        <m:r>
                          <a:rPr lang="en-US" sz="1350" i="1">
                            <a:latin typeface="Cambria Math" panose="02040503050406030204" pitchFamily="18" charset="0"/>
                          </a:rPr>
                          <m:t>𝑖</m:t>
                        </m:r>
                      </m:sub>
                    </m:sSub>
                  </m:oMath>
                </a14:m>
                <a:r>
                  <a:rPr lang="en-US" sz="1350" dirty="0"/>
                  <a:t> </a:t>
                </a:r>
              </a:p>
            </p:txBody>
          </p:sp>
        </mc:Choice>
        <mc:Fallback xmlns="">
          <p:sp>
            <p:nvSpPr>
              <p:cNvPr id="24" name="Rectangle 23">
                <a:extLst>
                  <a:ext uri="{FF2B5EF4-FFF2-40B4-BE49-F238E27FC236}">
                    <a16:creationId xmlns:a16="http://schemas.microsoft.com/office/drawing/2014/main" id="{CC6E0D31-E501-4FA7-BD4F-8A2F1D3611C6}"/>
                  </a:ext>
                </a:extLst>
              </p:cNvPr>
              <p:cNvSpPr>
                <a:spLocks noRot="1" noChangeAspect="1" noMove="1" noResize="1" noEditPoints="1" noAdjustHandles="1" noChangeArrowheads="1" noChangeShapeType="1" noTextEdit="1"/>
              </p:cNvSpPr>
              <p:nvPr/>
            </p:nvSpPr>
            <p:spPr>
              <a:xfrm>
                <a:off x="2030766" y="2691740"/>
                <a:ext cx="335092" cy="300082"/>
              </a:xfrm>
              <a:prstGeom prst="rect">
                <a:avLst/>
              </a:prstGeom>
              <a:blipFill>
                <a:blip r:embed="rId5"/>
                <a:stretch>
                  <a:fillRect/>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2AFA2ACB-97D2-4112-8372-0FAD9526DA86}"/>
              </a:ext>
            </a:extLst>
          </p:cNvPr>
          <p:cNvGrpSpPr/>
          <p:nvPr/>
        </p:nvGrpSpPr>
        <p:grpSpPr>
          <a:xfrm>
            <a:off x="5262213" y="1908921"/>
            <a:ext cx="3613037" cy="3364451"/>
            <a:chOff x="8506285" y="2083542"/>
            <a:chExt cx="3380748" cy="4293778"/>
          </a:xfrm>
        </p:grpSpPr>
        <mc:AlternateContent xmlns:mc="http://schemas.openxmlformats.org/markup-compatibility/2006" xmlns:a14="http://schemas.microsoft.com/office/drawing/2010/main">
          <mc:Choice Requires="a14">
            <p:sp>
              <p:nvSpPr>
                <p:cNvPr id="42" name="Freeform: Shape 41">
                  <a:extLst>
                    <a:ext uri="{FF2B5EF4-FFF2-40B4-BE49-F238E27FC236}">
                      <a16:creationId xmlns:a16="http://schemas.microsoft.com/office/drawing/2014/main" id="{C11895F5-FD9E-4B62-8B5A-1B2C9793E370}"/>
                    </a:ext>
                  </a:extLst>
                </p:cNvPr>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42" name="Freeform: Shape 41">
                  <a:extLst>
                    <a:ext uri="{FF2B5EF4-FFF2-40B4-BE49-F238E27FC236}">
                      <a16:creationId xmlns:a16="http://schemas.microsoft.com/office/drawing/2014/main" id="{C11895F5-FD9E-4B62-8B5A-1B2C9793E370}"/>
                    </a:ext>
                  </a:extLst>
                </p:cNvPr>
                <p:cNvSpPr>
                  <a:spLocks noRot="1" noChangeAspect="1" noMove="1" noResize="1" noEditPoints="1" noAdjustHandles="1" noChangeArrowheads="1" noChangeShapeType="1" noTextEdit="1"/>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Freeform: Shape 66">
                  <a:extLst>
                    <a:ext uri="{FF2B5EF4-FFF2-40B4-BE49-F238E27FC236}">
                      <a16:creationId xmlns:a16="http://schemas.microsoft.com/office/drawing/2014/main" id="{7F5C50E2-FDAD-4C6D-9CF9-0C846A570A7D}"/>
                    </a:ext>
                  </a:extLst>
                </p:cNvPr>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schemeClr val="dk1">
                          <a:hueOff val="0"/>
                          <a:satOff val="0"/>
                          <a:lumOff val="0"/>
                          <a:alphaOff val="0"/>
                        </a:schemeClr>
                      </a:solidFill>
                    </a:rPr>
                    <a:t>Define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t>} </a:t>
                  </a:r>
                  <a14:m>
                    <m:oMath xmlns:m="http://schemas.openxmlformats.org/officeDocument/2006/math">
                      <m:r>
                        <a:rPr lang="en-US" sz="1600">
                          <a:solidFill>
                            <a:schemeClr val="dk1">
                              <a:hueOff val="0"/>
                              <a:satOff val="0"/>
                              <a:lumOff val="0"/>
                              <a:alphaOff val="0"/>
                            </a:schemeClr>
                          </a:solidFill>
                          <a:latin typeface="Cambria Math" panose="02040503050406030204" pitchFamily="18" charset="0"/>
                          <a:ea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as</m:t>
                      </m:r>
                      <m:r>
                        <a:rPr lang="en-US" sz="1600">
                          <a:solidFill>
                            <a:schemeClr val="dk1">
                              <a:hueOff val="0"/>
                              <a:satOff val="0"/>
                              <a:lumOff val="0"/>
                              <a:alphaOff val="0"/>
                            </a:schemeClr>
                          </a:solidFill>
                          <a:latin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information</m:t>
                      </m:r>
                      <m:r>
                        <a:rPr lang="en-US" sz="1600">
                          <a:solidFill>
                            <a:schemeClr val="dk1">
                              <a:hueOff val="0"/>
                              <a:satOff val="0"/>
                              <a:lumOff val="0"/>
                              <a:alphaOff val="0"/>
                            </a:schemeClr>
                          </a:solidFill>
                          <a:latin typeface="Cambria Math" panose="02040503050406030204" pitchFamily="18" charset="0"/>
                        </a:rPr>
                        <m:t> </m:t>
                      </m:r>
                    </m:oMath>
                  </a14:m>
                  <a:r>
                    <a:rPr lang="en-US" sz="1600" dirty="0">
                      <a:solidFill>
                        <a:schemeClr val="dk1">
                          <a:hueOff val="0"/>
                          <a:satOff val="0"/>
                          <a:lumOff val="0"/>
                          <a:alphaOff val="0"/>
                        </a:schemeClr>
                      </a:solidFill>
                    </a:rPr>
                    <a:t>recieved</a:t>
                  </a:r>
                </a:p>
              </p:txBody>
            </p:sp>
          </mc:Choice>
          <mc:Fallback xmlns="">
            <p:sp>
              <p:nvSpPr>
                <p:cNvPr id="67" name="Freeform: Shape 66">
                  <a:extLst>
                    <a:ext uri="{FF2B5EF4-FFF2-40B4-BE49-F238E27FC236}">
                      <a16:creationId xmlns:a16="http://schemas.microsoft.com/office/drawing/2014/main" id="{7F5C50E2-FDAD-4C6D-9CF9-0C846A570A7D}"/>
                    </a:ext>
                  </a:extLst>
                </p:cNvPr>
                <p:cNvSpPr>
                  <a:spLocks noRot="1" noChangeAspect="1" noMove="1" noResize="1" noEditPoints="1" noAdjustHandles="1" noChangeArrowheads="1" noChangeShapeType="1" noTextEdit="1"/>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Freeform: Shape 67">
                  <a:extLst>
                    <a:ext uri="{FF2B5EF4-FFF2-40B4-BE49-F238E27FC236}">
                      <a16:creationId xmlns:a16="http://schemas.microsoft.com/office/drawing/2014/main" id="{A8A07A7B-C4C7-49AF-8795-76F535ACBEDA}"/>
                    </a:ext>
                  </a:extLst>
                </p:cNvPr>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𝑖</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68" name="Freeform: Shape 67">
                  <a:extLst>
                    <a:ext uri="{FF2B5EF4-FFF2-40B4-BE49-F238E27FC236}">
                      <a16:creationId xmlns:a16="http://schemas.microsoft.com/office/drawing/2014/main" id="{A8A07A7B-C4C7-49AF-8795-76F535ACBEDA}"/>
                    </a:ext>
                  </a:extLst>
                </p:cNvPr>
                <p:cNvSpPr>
                  <a:spLocks noRot="1" noChangeAspect="1" noMove="1" noResize="1" noEditPoints="1" noAdjustHandles="1" noChangeArrowheads="1" noChangeShapeType="1" noTextEdit="1"/>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Freeform: Shape 68">
                  <a:extLst>
                    <a:ext uri="{FF2B5EF4-FFF2-40B4-BE49-F238E27FC236}">
                      <a16:creationId xmlns:a16="http://schemas.microsoft.com/office/drawing/2014/main" id="{FBF6CF4B-56EF-4D82-9344-0B350EE1A238}"/>
                    </a:ext>
                  </a:extLst>
                </p:cNvPr>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7129" tIns="37129" rIns="37129" bIns="37129" numCol="1" spcCol="1270" anchor="ctr" anchorCtr="0">
                  <a:noAutofit/>
                </a:bodyPr>
                <a:lstStyle/>
                <a:p>
                  <a:pPr algn="ctr" defTabSz="166688">
                    <a:lnSpc>
                      <a:spcPct val="90000"/>
                    </a:lnSpc>
                    <a:spcBef>
                      <a:spcPct val="0"/>
                    </a:spcBef>
                    <a:spcAft>
                      <a:spcPct val="35000"/>
                    </a:spcAft>
                  </a:pPr>
                  <a:r>
                    <a:rPr lang="en-US" sz="1600" dirty="0"/>
                    <a:t>While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 </m:t>
                      </m:r>
                    </m:oMath>
                  </a14:m>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r>
                        <a:rPr lang="en-US" sz="1600" i="1">
                          <a:latin typeface="Cambria Math" panose="02040503050406030204" pitchFamily="18" charset="0"/>
                        </a:rPr>
                        <m:t>:1≤</m:t>
                      </m:r>
                      <m:r>
                        <a:rPr lang="en-US" sz="1600" i="1">
                          <a:latin typeface="Cambria Math" panose="02040503050406030204" pitchFamily="18" charset="0"/>
                        </a:rPr>
                        <m:t>𝑗</m:t>
                      </m:r>
                      <m:r>
                        <a:rPr lang="en-US" sz="1600" i="1">
                          <a:latin typeface="Cambria Math" panose="02040503050406030204" pitchFamily="18" charset="0"/>
                        </a:rPr>
                        <m:t> ≤</m:t>
                      </m:r>
                      <m:r>
                        <a:rPr lang="en-US" sz="1600" i="1">
                          <a:latin typeface="Cambria Math" panose="02040503050406030204" pitchFamily="18" charset="0"/>
                        </a:rPr>
                        <m:t>𝑛</m:t>
                      </m:r>
                    </m:oMath>
                  </a14:m>
                  <a:r>
                    <a:rPr lang="en-US" sz="1600" dirty="0"/>
                    <a:t>} </a:t>
                  </a:r>
                </a:p>
              </p:txBody>
            </p:sp>
          </mc:Choice>
          <mc:Fallback xmlns="">
            <p:sp>
              <p:nvSpPr>
                <p:cNvPr id="69" name="Freeform: Shape 68">
                  <a:extLst>
                    <a:ext uri="{FF2B5EF4-FFF2-40B4-BE49-F238E27FC236}">
                      <a16:creationId xmlns:a16="http://schemas.microsoft.com/office/drawing/2014/main" id="{FBF6CF4B-56EF-4D82-9344-0B350EE1A238}"/>
                    </a:ext>
                  </a:extLst>
                </p:cNvPr>
                <p:cNvSpPr>
                  <a:spLocks noRot="1" noChangeAspect="1" noMove="1" noResize="1" noEditPoints="1" noAdjustHandles="1" noChangeArrowheads="1" noChangeShapeType="1" noTextEdit="1"/>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9"/>
                  <a:stretch>
                    <a:fillRect b="-2778"/>
                  </a:stretch>
                </a:blipFill>
              </p:spPr>
              <p:txBody>
                <a:bodyPr/>
                <a:lstStyle/>
                <a:p>
                  <a:r>
                    <a:rPr lang="en-US">
                      <a:noFill/>
                    </a:rPr>
                    <a:t> </a:t>
                  </a:r>
                </a:p>
              </p:txBody>
            </p:sp>
          </mc:Fallback>
        </mc:AlternateContent>
        <p:sp>
          <p:nvSpPr>
            <p:cNvPr id="70" name="Freeform: Shape 69">
              <a:extLst>
                <a:ext uri="{FF2B5EF4-FFF2-40B4-BE49-F238E27FC236}">
                  <a16:creationId xmlns:a16="http://schemas.microsoft.com/office/drawing/2014/main" id="{521EFDB6-483B-49EB-92B4-F7EC4E8630A3}"/>
                </a:ext>
              </a:extLst>
            </p:cNvPr>
            <p:cNvSpPr/>
            <p:nvPr/>
          </p:nvSpPr>
          <p:spPr>
            <a:xfrm>
              <a:off x="8506286" y="5753440"/>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7129" tIns="37129" rIns="37129" bIns="37129" numCol="1" spcCol="1270" anchor="ctr" anchorCtr="0">
              <a:noAutofit/>
            </a:bodyPr>
            <a:lstStyle/>
            <a:p>
              <a:pPr defTabSz="166688">
                <a:lnSpc>
                  <a:spcPct val="90000"/>
                </a:lnSpc>
                <a:spcBef>
                  <a:spcPct val="0"/>
                </a:spcBef>
                <a:spcAft>
                  <a:spcPct val="35000"/>
                </a:spcAft>
              </a:pPr>
              <a:endParaRPr lang="en-US" sz="1600" dirty="0"/>
            </a:p>
          </p:txBody>
        </p:sp>
      </p:grpSp>
      <p:grpSp>
        <p:nvGrpSpPr>
          <p:cNvPr id="71" name="Group 70">
            <a:extLst>
              <a:ext uri="{FF2B5EF4-FFF2-40B4-BE49-F238E27FC236}">
                <a16:creationId xmlns:a16="http://schemas.microsoft.com/office/drawing/2014/main" id="{5D0F1B28-9BD8-4691-A7BB-EFA61CE80FFB}"/>
              </a:ext>
            </a:extLst>
          </p:cNvPr>
          <p:cNvGrpSpPr/>
          <p:nvPr/>
        </p:nvGrpSpPr>
        <p:grpSpPr>
          <a:xfrm>
            <a:off x="5224092" y="1164000"/>
            <a:ext cx="3651157" cy="476702"/>
            <a:chOff x="0" y="690232"/>
            <a:chExt cx="2971800" cy="635602"/>
          </a:xfrm>
        </p:grpSpPr>
        <p:sp>
          <p:nvSpPr>
            <p:cNvPr id="72" name="Rectangle: Rounded Corners 71">
              <a:extLst>
                <a:ext uri="{FF2B5EF4-FFF2-40B4-BE49-F238E27FC236}">
                  <a16:creationId xmlns:a16="http://schemas.microsoft.com/office/drawing/2014/main" id="{D2317B49-EEF6-4705-8842-BB2805C070B0}"/>
                </a:ext>
              </a:extLst>
            </p:cNvPr>
            <p:cNvSpPr/>
            <p:nvPr/>
          </p:nvSpPr>
          <p:spPr>
            <a:xfrm>
              <a:off x="0" y="690232"/>
              <a:ext cx="2971800" cy="635602"/>
            </a:xfrm>
            <a:prstGeom prst="roundRect">
              <a:avLst/>
            </a:prstGeom>
          </p:spPr>
          <p:style>
            <a:lnRef idx="3">
              <a:schemeClr val="dk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73" name="Rectangle: Rounded Corners 4">
              <a:extLst>
                <a:ext uri="{FF2B5EF4-FFF2-40B4-BE49-F238E27FC236}">
                  <a16:creationId xmlns:a16="http://schemas.microsoft.com/office/drawing/2014/main" id="{A3670EDA-168F-4F57-8A41-FDAFAC064BFA}"/>
                </a:ext>
              </a:extLst>
            </p:cNvPr>
            <p:cNvSpPr txBox="1"/>
            <p:nvPr/>
          </p:nvSpPr>
          <p:spPr>
            <a:xfrm>
              <a:off x="31028" y="721260"/>
              <a:ext cx="2909744" cy="57354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algn="ctr" defTabSz="533400">
                <a:lnSpc>
                  <a:spcPct val="90000"/>
                </a:lnSpc>
                <a:spcBef>
                  <a:spcPct val="0"/>
                </a:spcBef>
                <a:spcAft>
                  <a:spcPct val="35000"/>
                </a:spcAft>
              </a:pPr>
              <a:r>
                <a:rPr lang="en-US" sz="1600" b="1" dirty="0"/>
                <a:t>INPUT:  </a:t>
              </a:r>
              <a:r>
                <a:rPr lang="en-US" sz="1600" dirty="0"/>
                <a:t>Message, Neighbors</a:t>
              </a:r>
            </a:p>
          </p:txBody>
        </p:sp>
      </p:grpSp>
      <p:cxnSp>
        <p:nvCxnSpPr>
          <p:cNvPr id="74" name="Straight Arrow Connector 73">
            <a:extLst>
              <a:ext uri="{FF2B5EF4-FFF2-40B4-BE49-F238E27FC236}">
                <a16:creationId xmlns:a16="http://schemas.microsoft.com/office/drawing/2014/main" id="{B9A4E0DB-1C93-4EB6-9662-6961ACCD4433}"/>
              </a:ext>
            </a:extLst>
          </p:cNvPr>
          <p:cNvCxnSpPr>
            <a:cxnSpLocks/>
          </p:cNvCxnSpPr>
          <p:nvPr/>
        </p:nvCxnSpPr>
        <p:spPr>
          <a:xfrm>
            <a:off x="7570433" y="1647555"/>
            <a:ext cx="0" cy="2665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Diamond 74">
                <a:extLst>
                  <a:ext uri="{FF2B5EF4-FFF2-40B4-BE49-F238E27FC236}">
                    <a16:creationId xmlns:a16="http://schemas.microsoft.com/office/drawing/2014/main" id="{B6723AE0-5364-40A0-BD23-3E97457FED7B}"/>
                  </a:ext>
                </a:extLst>
              </p:cNvPr>
              <p:cNvSpPr/>
              <p:nvPr/>
            </p:nvSpPr>
            <p:spPr>
              <a:xfrm>
                <a:off x="6297936" y="4038527"/>
                <a:ext cx="1859570" cy="601139"/>
              </a:xfrm>
              <a:prstGeom prst="diamond">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If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14:m>
                  <m:oMath xmlns:m="http://schemas.openxmlformats.org/officeDocument/2006/math">
                    <m:r>
                      <a:rPr lang="en-US" sz="1600" i="1" dirty="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oMath>
                </a14:m>
                <a:r>
                  <a:rPr lang="en-US" sz="1600" dirty="0"/>
                  <a:t> </a:t>
                </a:r>
              </a:p>
            </p:txBody>
          </p:sp>
        </mc:Choice>
        <mc:Fallback xmlns="">
          <p:sp>
            <p:nvSpPr>
              <p:cNvPr id="75" name="Diamond 74">
                <a:extLst>
                  <a:ext uri="{FF2B5EF4-FFF2-40B4-BE49-F238E27FC236}">
                    <a16:creationId xmlns:a16="http://schemas.microsoft.com/office/drawing/2014/main" id="{B6723AE0-5364-40A0-BD23-3E97457FED7B}"/>
                  </a:ext>
                </a:extLst>
              </p:cNvPr>
              <p:cNvSpPr>
                <a:spLocks noRot="1" noChangeAspect="1" noMove="1" noResize="1" noEditPoints="1" noAdjustHandles="1" noChangeArrowheads="1" noChangeShapeType="1" noTextEdit="1"/>
              </p:cNvSpPr>
              <p:nvPr/>
            </p:nvSpPr>
            <p:spPr>
              <a:xfrm>
                <a:off x="6297936" y="4038527"/>
                <a:ext cx="1859570" cy="601139"/>
              </a:xfrm>
              <a:prstGeom prst="diamond">
                <a:avLst/>
              </a:prstGeom>
              <a:blipFill>
                <a:blip r:embed="rId10"/>
                <a:stretch>
                  <a:fillRect/>
                </a:stretch>
              </a:blipFill>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75B4B316-015F-483E-9434-B4B4F5808ABD}"/>
              </a:ext>
            </a:extLst>
          </p:cNvPr>
          <p:cNvCxnSpPr>
            <a:cxnSpLocks/>
          </p:cNvCxnSpPr>
          <p:nvPr/>
        </p:nvCxnSpPr>
        <p:spPr>
          <a:xfrm flipH="1">
            <a:off x="7287997" y="3773790"/>
            <a:ext cx="496" cy="3523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14DB6EC7-5C42-489B-9501-09721BD63B96}"/>
              </a:ext>
            </a:extLst>
          </p:cNvPr>
          <p:cNvCxnSpPr>
            <a:cxnSpLocks/>
          </p:cNvCxnSpPr>
          <p:nvPr/>
        </p:nvCxnSpPr>
        <p:spPr>
          <a:xfrm flipH="1">
            <a:off x="7237857" y="4640455"/>
            <a:ext cx="6659" cy="16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F0A3EC94-0821-46E2-A8FE-45ED8E2FC2C5}"/>
                  </a:ext>
                </a:extLst>
              </p:cNvPr>
              <p:cNvSpPr/>
              <p:nvPr/>
            </p:nvSpPr>
            <p:spPr>
              <a:xfrm>
                <a:off x="6548310" y="4882080"/>
                <a:ext cx="1796563" cy="358368"/>
              </a:xfrm>
              <a:prstGeom prst="rect">
                <a:avLst/>
              </a:prstGeom>
            </p:spPr>
            <p:txBody>
              <a:bodyPr wrap="square">
                <a:spAutoFit/>
              </a:bodyPr>
              <a:lstStyle/>
              <a:p>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r>
                      <a:rPr lang="en-US" sz="1600" i="1" dirty="0">
                        <a:solidFill>
                          <a:schemeClr val="dk1">
                            <a:hueOff val="0"/>
                            <a:satOff val="0"/>
                            <a:lumOff val="0"/>
                            <a:alphaOff val="0"/>
                          </a:schemeClr>
                        </a:solidFill>
                        <a:latin typeface="Cambria Math" panose="02040503050406030204" pitchFamily="18" charset="0"/>
                        <a:ea typeface="Cambria Math" panose="02040503050406030204" pitchFamily="18" charset="0"/>
                      </a:rPr>
                      <m:t>∪ </m:t>
                    </m:r>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p>
            </p:txBody>
          </p:sp>
        </mc:Choice>
        <mc:Fallback xmlns="">
          <p:sp>
            <p:nvSpPr>
              <p:cNvPr id="78" name="Rectangle 77">
                <a:extLst>
                  <a:ext uri="{FF2B5EF4-FFF2-40B4-BE49-F238E27FC236}">
                    <a16:creationId xmlns:a16="http://schemas.microsoft.com/office/drawing/2014/main" id="{F0A3EC94-0821-46E2-A8FE-45ED8E2FC2C5}"/>
                  </a:ext>
                </a:extLst>
              </p:cNvPr>
              <p:cNvSpPr>
                <a:spLocks noRot="1" noChangeAspect="1" noMove="1" noResize="1" noEditPoints="1" noAdjustHandles="1" noChangeArrowheads="1" noChangeShapeType="1" noTextEdit="1"/>
              </p:cNvSpPr>
              <p:nvPr/>
            </p:nvSpPr>
            <p:spPr>
              <a:xfrm>
                <a:off x="6548310" y="4882080"/>
                <a:ext cx="1796563" cy="358368"/>
              </a:xfrm>
              <a:prstGeom prst="rect">
                <a:avLst/>
              </a:prstGeom>
              <a:blipFill>
                <a:blip r:embed="rId11"/>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Freeform: Shape 78">
                <a:extLst>
                  <a:ext uri="{FF2B5EF4-FFF2-40B4-BE49-F238E27FC236}">
                    <a16:creationId xmlns:a16="http://schemas.microsoft.com/office/drawing/2014/main" id="{4F7CCE12-2D82-4B26-A24E-E032286CC12F}"/>
                  </a:ext>
                </a:extLst>
              </p:cNvPr>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𝑗</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79" name="Freeform: Shape 78">
                <a:extLst>
                  <a:ext uri="{FF2B5EF4-FFF2-40B4-BE49-F238E27FC236}">
                    <a16:creationId xmlns:a16="http://schemas.microsoft.com/office/drawing/2014/main" id="{4F7CCE12-2D82-4B26-A24E-E032286CC12F}"/>
                  </a:ext>
                </a:extLst>
              </p:cNvPr>
              <p:cNvSpPr>
                <a:spLocks noRot="1" noChangeAspect="1" noMove="1" noResize="1" noEditPoints="1" noAdjustHandles="1" noChangeArrowheads="1" noChangeShapeType="1" noTextEdit="1"/>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12"/>
                <a:stretch>
                  <a:fillRect/>
                </a:stretch>
              </a:blipFill>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4A52BE0F-6775-4EE0-AB2F-B6143CBB0484}"/>
              </a:ext>
            </a:extLst>
          </p:cNvPr>
          <p:cNvCxnSpPr>
            <a:cxnSpLocks/>
          </p:cNvCxnSpPr>
          <p:nvPr/>
        </p:nvCxnSpPr>
        <p:spPr>
          <a:xfrm>
            <a:off x="4881677" y="3609518"/>
            <a:ext cx="77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Connector 80">
            <a:extLst>
              <a:ext uri="{FF2B5EF4-FFF2-40B4-BE49-F238E27FC236}">
                <a16:creationId xmlns:a16="http://schemas.microsoft.com/office/drawing/2014/main" id="{39247860-A30D-4750-96FE-B47D0CC903CC}"/>
              </a:ext>
            </a:extLst>
          </p:cNvPr>
          <p:cNvCxnSpPr>
            <a:cxnSpLocks/>
          </p:cNvCxnSpPr>
          <p:nvPr/>
        </p:nvCxnSpPr>
        <p:spPr>
          <a:xfrm flipH="1">
            <a:off x="4851803" y="3609518"/>
            <a:ext cx="4412" cy="1875528"/>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92BBA3B0-A24E-4D89-9CF5-46DDFCB6D1CD}"/>
              </a:ext>
            </a:extLst>
          </p:cNvPr>
          <p:cNvCxnSpPr>
            <a:cxnSpLocks/>
          </p:cNvCxnSpPr>
          <p:nvPr/>
        </p:nvCxnSpPr>
        <p:spPr>
          <a:xfrm flipH="1" flipV="1">
            <a:off x="4851804" y="5490040"/>
            <a:ext cx="415445" cy="25164"/>
          </a:xfrm>
          <a:prstGeom prst="line">
            <a:avLst/>
          </a:prstGeom>
        </p:spPr>
        <p:style>
          <a:lnRef idx="3">
            <a:schemeClr val="dk1"/>
          </a:lnRef>
          <a:fillRef idx="0">
            <a:schemeClr val="dk1"/>
          </a:fillRef>
          <a:effectRef idx="2">
            <a:schemeClr val="dk1"/>
          </a:effectRef>
          <a:fontRef idx="minor">
            <a:schemeClr val="tx1"/>
          </a:fontRef>
        </p:style>
      </p:cxnSp>
      <p:sp>
        <p:nvSpPr>
          <p:cNvPr id="83" name="TextBox 82">
            <a:extLst>
              <a:ext uri="{FF2B5EF4-FFF2-40B4-BE49-F238E27FC236}">
                <a16:creationId xmlns:a16="http://schemas.microsoft.com/office/drawing/2014/main" id="{D69E2A28-D041-4140-8C52-C4FB29F2ED58}"/>
              </a:ext>
            </a:extLst>
          </p:cNvPr>
          <p:cNvSpPr txBox="1"/>
          <p:nvPr/>
        </p:nvSpPr>
        <p:spPr>
          <a:xfrm>
            <a:off x="7403105" y="4483044"/>
            <a:ext cx="819374" cy="338554"/>
          </a:xfrm>
          <a:prstGeom prst="rect">
            <a:avLst/>
          </a:prstGeom>
          <a:noFill/>
        </p:spPr>
        <p:txBody>
          <a:bodyPr wrap="square" rtlCol="0">
            <a:spAutoFit/>
          </a:bodyPr>
          <a:lstStyle/>
          <a:p>
            <a:r>
              <a:rPr lang="en-US" sz="1600" dirty="0"/>
              <a:t>YES</a:t>
            </a:r>
          </a:p>
        </p:txBody>
      </p:sp>
      <p:sp>
        <p:nvSpPr>
          <p:cNvPr id="84" name="TextBox 83">
            <a:extLst>
              <a:ext uri="{FF2B5EF4-FFF2-40B4-BE49-F238E27FC236}">
                <a16:creationId xmlns:a16="http://schemas.microsoft.com/office/drawing/2014/main" id="{86BA65BB-2754-4FD6-B4AD-483F64F59C92}"/>
              </a:ext>
            </a:extLst>
          </p:cNvPr>
          <p:cNvSpPr txBox="1"/>
          <p:nvPr/>
        </p:nvSpPr>
        <p:spPr>
          <a:xfrm>
            <a:off x="6264707" y="4000543"/>
            <a:ext cx="819374" cy="338554"/>
          </a:xfrm>
          <a:prstGeom prst="rect">
            <a:avLst/>
          </a:prstGeom>
          <a:noFill/>
        </p:spPr>
        <p:txBody>
          <a:bodyPr wrap="square" rtlCol="0">
            <a:spAutoFit/>
          </a:bodyPr>
          <a:lstStyle/>
          <a:p>
            <a:r>
              <a:rPr lang="en-US" sz="1600" dirty="0"/>
              <a:t>NO</a:t>
            </a:r>
          </a:p>
        </p:txBody>
      </p:sp>
      <p:cxnSp>
        <p:nvCxnSpPr>
          <p:cNvPr id="85" name="Straight Connector 84">
            <a:extLst>
              <a:ext uri="{FF2B5EF4-FFF2-40B4-BE49-F238E27FC236}">
                <a16:creationId xmlns:a16="http://schemas.microsoft.com/office/drawing/2014/main" id="{E60F33CC-01CA-4A7A-A9D4-636E54F324F3}"/>
              </a:ext>
            </a:extLst>
          </p:cNvPr>
          <p:cNvCxnSpPr>
            <a:cxnSpLocks/>
          </p:cNvCxnSpPr>
          <p:nvPr/>
        </p:nvCxnSpPr>
        <p:spPr>
          <a:xfrm>
            <a:off x="5191281" y="4339097"/>
            <a:ext cx="1089496" cy="0"/>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21EDE85F-7B3A-4ADC-8711-1941B51A12CF}"/>
              </a:ext>
            </a:extLst>
          </p:cNvPr>
          <p:cNvCxnSpPr>
            <a:cxnSpLocks/>
          </p:cNvCxnSpPr>
          <p:nvPr/>
        </p:nvCxnSpPr>
        <p:spPr>
          <a:xfrm>
            <a:off x="5191281" y="3849017"/>
            <a:ext cx="0" cy="528119"/>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EDAFDCFF-8EC5-4CC0-B0DA-DDD471DE0058}"/>
              </a:ext>
            </a:extLst>
          </p:cNvPr>
          <p:cNvCxnSpPr>
            <a:cxnSpLocks/>
          </p:cNvCxnSpPr>
          <p:nvPr/>
        </p:nvCxnSpPr>
        <p:spPr>
          <a:xfrm flipV="1">
            <a:off x="5171121" y="3847415"/>
            <a:ext cx="215678" cy="3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8" name="Freeform: Shape 87">
                <a:extLst>
                  <a:ext uri="{FF2B5EF4-FFF2-40B4-BE49-F238E27FC236}">
                    <a16:creationId xmlns:a16="http://schemas.microsoft.com/office/drawing/2014/main" id="{FD250EC1-A51C-44C5-A5C2-D0B3AD915862}"/>
                  </a:ext>
                </a:extLst>
              </p:cNvPr>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solidFill>
                <a:srgbClr val="002060"/>
              </a:solidFill>
            </p:spPr>
            <p:style>
              <a:lnRef idx="3">
                <a:schemeClr val="dk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88" name="Freeform: Shape 87">
                <a:extLst>
                  <a:ext uri="{FF2B5EF4-FFF2-40B4-BE49-F238E27FC236}">
                    <a16:creationId xmlns:a16="http://schemas.microsoft.com/office/drawing/2014/main" id="{FD250EC1-A51C-44C5-A5C2-D0B3AD915862}"/>
                  </a:ext>
                </a:extLst>
              </p:cNvPr>
              <p:cNvSpPr>
                <a:spLocks noRot="1" noChangeAspect="1" noMove="1" noResize="1" noEditPoints="1" noAdjustHandles="1" noChangeArrowheads="1" noChangeShapeType="1" noTextEdit="1"/>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301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DE66189-95B8-4B9D-B527-36F956B1C283}"/>
                  </a:ext>
                </a:extLst>
              </p:cNvPr>
              <p:cNvSpPr txBox="1"/>
              <p:nvPr/>
            </p:nvSpPr>
            <p:spPr>
              <a:xfrm>
                <a:off x="420857" y="1543050"/>
                <a:ext cx="4359768" cy="2239074"/>
              </a:xfrm>
              <a:prstGeom prst="rect">
                <a:avLst/>
              </a:prstGeom>
              <a:noFill/>
            </p:spPr>
            <p:txBody>
              <a:bodyPr wrap="square" rtlCol="0">
                <a:spAutoFit/>
              </a:bodyPr>
              <a:lstStyle/>
              <a:p>
                <a:r>
                  <a:rPr lang="en-US" b="1" dirty="0"/>
                  <a:t>Step 3: </a:t>
                </a:r>
              </a:p>
              <a:p>
                <a:r>
                  <a:rPr lang="en-US" dirty="0"/>
                  <a:t>Check if information received </a:t>
                </a:r>
                <a14:m>
                  <m:oMath xmlns:m="http://schemas.openxmlformats.org/officeDocument/2006/math">
                    <m:sSub>
                      <m:sSubPr>
                        <m:ctrlPr>
                          <a:rPr lang="en-US" i="1">
                            <a:solidFill>
                              <a:schemeClr val="dk1">
                                <a:hueOff val="0"/>
                                <a:satOff val="0"/>
                                <a:lumOff val="0"/>
                                <a:alphaOff val="0"/>
                              </a:schemeClr>
                            </a:solidFill>
                            <a:latin typeface="Cambria Math" panose="02040503050406030204" pitchFamily="18" charset="0"/>
                          </a:rPr>
                        </m:ctrlPr>
                      </m:sSubPr>
                      <m:e>
                        <m:r>
                          <a:rPr lang="en-US">
                            <a:solidFill>
                              <a:schemeClr val="dk1">
                                <a:hueOff val="0"/>
                                <a:satOff val="0"/>
                                <a:lumOff val="0"/>
                                <a:alphaOff val="0"/>
                              </a:schemeClr>
                            </a:solidFill>
                            <a:latin typeface="Cambria Math" panose="02040503050406030204" pitchFamily="18" charset="0"/>
                          </a:rPr>
                          <m:t>𝑅</m:t>
                        </m:r>
                      </m:e>
                      <m:sub>
                        <m:r>
                          <a:rPr lang="en-US">
                            <a:solidFill>
                              <a:schemeClr val="dk1">
                                <a:hueOff val="0"/>
                                <a:satOff val="0"/>
                                <a:lumOff val="0"/>
                                <a:alphaOff val="0"/>
                              </a:schemeClr>
                            </a:solidFill>
                            <a:latin typeface="Cambria Math" panose="02040503050406030204" pitchFamily="18" charset="0"/>
                          </a:rPr>
                          <m:t>𝑖</m:t>
                        </m:r>
                      </m:sub>
                    </m:sSub>
                  </m:oMath>
                </a14:m>
                <a:r>
                  <a:rPr lang="en-US" dirty="0"/>
                  <a:t> is same as information present at all the nodes</a:t>
                </a:r>
              </a:p>
              <a:p>
                <a:endParaRPr lang="en-US" dirty="0"/>
              </a:p>
              <a:p>
                <a:r>
                  <a:rPr lang="en-US" b="1" dirty="0">
                    <a:solidFill>
                      <a:schemeClr val="accent1"/>
                    </a:solidFill>
                  </a:rPr>
                  <a:t>YES:</a:t>
                </a:r>
                <a:r>
                  <a:rPr lang="en-US" dirty="0"/>
                  <a:t> STOP </a:t>
                </a:r>
              </a:p>
              <a:p>
                <a:endParaRPr lang="en-US" dirty="0"/>
              </a:p>
              <a:p>
                <a:r>
                  <a:rPr lang="en-US" b="1" dirty="0">
                    <a:solidFill>
                      <a:schemeClr val="accent1"/>
                    </a:solidFill>
                  </a:rPr>
                  <a:t>NO: </a:t>
                </a:r>
                <a:r>
                  <a:rPr lang="en-US" dirty="0"/>
                  <a:t>Continue to step 4</a:t>
                </a:r>
              </a:p>
              <a:p>
                <a:endParaRPr lang="en-US" sz="1350" dirty="0"/>
              </a:p>
            </p:txBody>
          </p:sp>
        </mc:Choice>
        <mc:Fallback xmlns="">
          <p:sp>
            <p:nvSpPr>
              <p:cNvPr id="21" name="TextBox 20">
                <a:extLst>
                  <a:ext uri="{FF2B5EF4-FFF2-40B4-BE49-F238E27FC236}">
                    <a16:creationId xmlns:a16="http://schemas.microsoft.com/office/drawing/2014/main" id="{4DE66189-95B8-4B9D-B527-36F956B1C283}"/>
                  </a:ext>
                </a:extLst>
              </p:cNvPr>
              <p:cNvSpPr txBox="1">
                <a:spLocks noRot="1" noChangeAspect="1" noMove="1" noResize="1" noEditPoints="1" noAdjustHandles="1" noChangeArrowheads="1" noChangeShapeType="1" noTextEdit="1"/>
              </p:cNvSpPr>
              <p:nvPr/>
            </p:nvSpPr>
            <p:spPr>
              <a:xfrm>
                <a:off x="420857" y="1543050"/>
                <a:ext cx="4359768" cy="2239074"/>
              </a:xfrm>
              <a:prstGeom prst="rect">
                <a:avLst/>
              </a:prstGeom>
              <a:blipFill>
                <a:blip r:embed="rId2"/>
                <a:stretch>
                  <a:fillRect l="-1119" t="-1362"/>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CCDA9566-B78A-409C-92FE-4C779A806150}"/>
              </a:ext>
            </a:extLst>
          </p:cNvPr>
          <p:cNvGrpSpPr/>
          <p:nvPr/>
        </p:nvGrpSpPr>
        <p:grpSpPr>
          <a:xfrm>
            <a:off x="5262213" y="1908921"/>
            <a:ext cx="3613037" cy="3364451"/>
            <a:chOff x="8506285" y="2083542"/>
            <a:chExt cx="3380748" cy="4293778"/>
          </a:xfrm>
        </p:grpSpPr>
        <mc:AlternateContent xmlns:mc="http://schemas.openxmlformats.org/markup-compatibility/2006" xmlns:a14="http://schemas.microsoft.com/office/drawing/2010/main">
          <mc:Choice Requires="a14">
            <p:sp>
              <p:nvSpPr>
                <p:cNvPr id="47" name="Freeform: Shape 46">
                  <a:extLst>
                    <a:ext uri="{FF2B5EF4-FFF2-40B4-BE49-F238E27FC236}">
                      <a16:creationId xmlns:a16="http://schemas.microsoft.com/office/drawing/2014/main" id="{18D72F5F-190A-4820-B28E-A5BAABCFB885}"/>
                    </a:ext>
                  </a:extLst>
                </p:cNvPr>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47" name="Freeform: Shape 46">
                  <a:extLst>
                    <a:ext uri="{FF2B5EF4-FFF2-40B4-BE49-F238E27FC236}">
                      <a16:creationId xmlns:a16="http://schemas.microsoft.com/office/drawing/2014/main" id="{18D72F5F-190A-4820-B28E-A5BAABCFB885}"/>
                    </a:ext>
                  </a:extLst>
                </p:cNvPr>
                <p:cNvSpPr>
                  <a:spLocks noRot="1" noChangeAspect="1" noMove="1" noResize="1" noEditPoints="1" noAdjustHandles="1" noChangeArrowheads="1" noChangeShapeType="1" noTextEdit="1"/>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Freeform: Shape 47">
                  <a:extLst>
                    <a:ext uri="{FF2B5EF4-FFF2-40B4-BE49-F238E27FC236}">
                      <a16:creationId xmlns:a16="http://schemas.microsoft.com/office/drawing/2014/main" id="{6BA1C4AC-7055-47A7-AE67-58AAE33C3A21}"/>
                    </a:ext>
                  </a:extLst>
                </p:cNvPr>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schemeClr val="dk1">
                          <a:hueOff val="0"/>
                          <a:satOff val="0"/>
                          <a:lumOff val="0"/>
                          <a:alphaOff val="0"/>
                        </a:schemeClr>
                      </a:solidFill>
                    </a:rPr>
                    <a:t>Define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t>} </a:t>
                  </a:r>
                  <a14:m>
                    <m:oMath xmlns:m="http://schemas.openxmlformats.org/officeDocument/2006/math">
                      <m:r>
                        <a:rPr lang="en-US" sz="1600">
                          <a:solidFill>
                            <a:schemeClr val="dk1">
                              <a:hueOff val="0"/>
                              <a:satOff val="0"/>
                              <a:lumOff val="0"/>
                              <a:alphaOff val="0"/>
                            </a:schemeClr>
                          </a:solidFill>
                          <a:latin typeface="Cambria Math" panose="02040503050406030204" pitchFamily="18" charset="0"/>
                          <a:ea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as</m:t>
                      </m:r>
                      <m:r>
                        <a:rPr lang="en-US" sz="1600">
                          <a:solidFill>
                            <a:schemeClr val="dk1">
                              <a:hueOff val="0"/>
                              <a:satOff val="0"/>
                              <a:lumOff val="0"/>
                              <a:alphaOff val="0"/>
                            </a:schemeClr>
                          </a:solidFill>
                          <a:latin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information</m:t>
                      </m:r>
                      <m:r>
                        <a:rPr lang="en-US" sz="1600">
                          <a:solidFill>
                            <a:schemeClr val="dk1">
                              <a:hueOff val="0"/>
                              <a:satOff val="0"/>
                              <a:lumOff val="0"/>
                              <a:alphaOff val="0"/>
                            </a:schemeClr>
                          </a:solidFill>
                          <a:latin typeface="Cambria Math" panose="02040503050406030204" pitchFamily="18" charset="0"/>
                        </a:rPr>
                        <m:t> </m:t>
                      </m:r>
                    </m:oMath>
                  </a14:m>
                  <a:r>
                    <a:rPr lang="en-US" sz="1600" dirty="0">
                      <a:solidFill>
                        <a:schemeClr val="dk1">
                          <a:hueOff val="0"/>
                          <a:satOff val="0"/>
                          <a:lumOff val="0"/>
                          <a:alphaOff val="0"/>
                        </a:schemeClr>
                      </a:solidFill>
                    </a:rPr>
                    <a:t>recieved</a:t>
                  </a:r>
                </a:p>
              </p:txBody>
            </p:sp>
          </mc:Choice>
          <mc:Fallback xmlns="">
            <p:sp>
              <p:nvSpPr>
                <p:cNvPr id="48" name="Freeform: Shape 47">
                  <a:extLst>
                    <a:ext uri="{FF2B5EF4-FFF2-40B4-BE49-F238E27FC236}">
                      <a16:creationId xmlns:a16="http://schemas.microsoft.com/office/drawing/2014/main" id="{6BA1C4AC-7055-47A7-AE67-58AAE33C3A21}"/>
                    </a:ext>
                  </a:extLst>
                </p:cNvPr>
                <p:cNvSpPr>
                  <a:spLocks noRot="1" noChangeAspect="1" noMove="1" noResize="1" noEditPoints="1" noAdjustHandles="1" noChangeArrowheads="1" noChangeShapeType="1" noTextEdit="1"/>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Freeform: Shape 48">
                  <a:extLst>
                    <a:ext uri="{FF2B5EF4-FFF2-40B4-BE49-F238E27FC236}">
                      <a16:creationId xmlns:a16="http://schemas.microsoft.com/office/drawing/2014/main" id="{B581D961-3590-46A3-8E1C-9AF19070A401}"/>
                    </a:ext>
                  </a:extLst>
                </p:cNvPr>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𝑖</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49" name="Freeform: Shape 48">
                  <a:extLst>
                    <a:ext uri="{FF2B5EF4-FFF2-40B4-BE49-F238E27FC236}">
                      <a16:creationId xmlns:a16="http://schemas.microsoft.com/office/drawing/2014/main" id="{B581D961-3590-46A3-8E1C-9AF19070A401}"/>
                    </a:ext>
                  </a:extLst>
                </p:cNvPr>
                <p:cNvSpPr>
                  <a:spLocks noRot="1" noChangeAspect="1" noMove="1" noResize="1" noEditPoints="1" noAdjustHandles="1" noChangeArrowheads="1" noChangeShapeType="1" noTextEdit="1"/>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Freeform: Shape 49">
                  <a:extLst>
                    <a:ext uri="{FF2B5EF4-FFF2-40B4-BE49-F238E27FC236}">
                      <a16:creationId xmlns:a16="http://schemas.microsoft.com/office/drawing/2014/main" id="{35DF3B9F-2DAF-4D20-8C0C-EE9D1B92A25C}"/>
                    </a:ext>
                  </a:extLst>
                </p:cNvPr>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37129" tIns="37129" rIns="37129" bIns="37129" numCol="1" spcCol="1270" anchor="ctr" anchorCtr="0">
                  <a:noAutofit/>
                </a:bodyPr>
                <a:lstStyle/>
                <a:p>
                  <a:pPr algn="ctr" defTabSz="166688">
                    <a:lnSpc>
                      <a:spcPct val="90000"/>
                    </a:lnSpc>
                    <a:spcBef>
                      <a:spcPct val="0"/>
                    </a:spcBef>
                    <a:spcAft>
                      <a:spcPct val="35000"/>
                    </a:spcAft>
                  </a:pPr>
                  <a:r>
                    <a:rPr lang="en-US" sz="1600" dirty="0"/>
                    <a:t>While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 </m:t>
                      </m:r>
                    </m:oMath>
                  </a14:m>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r>
                        <a:rPr lang="en-US" sz="1600" i="1">
                          <a:latin typeface="Cambria Math" panose="02040503050406030204" pitchFamily="18" charset="0"/>
                        </a:rPr>
                        <m:t>:1≤</m:t>
                      </m:r>
                      <m:r>
                        <a:rPr lang="en-US" sz="1600" i="1">
                          <a:latin typeface="Cambria Math" panose="02040503050406030204" pitchFamily="18" charset="0"/>
                        </a:rPr>
                        <m:t>𝑗</m:t>
                      </m:r>
                      <m:r>
                        <a:rPr lang="en-US" sz="1600" i="1">
                          <a:latin typeface="Cambria Math" panose="02040503050406030204" pitchFamily="18" charset="0"/>
                        </a:rPr>
                        <m:t> ≤</m:t>
                      </m:r>
                      <m:r>
                        <a:rPr lang="en-US" sz="1600" i="1">
                          <a:latin typeface="Cambria Math" panose="02040503050406030204" pitchFamily="18" charset="0"/>
                        </a:rPr>
                        <m:t>𝑛</m:t>
                      </m:r>
                    </m:oMath>
                  </a14:m>
                  <a:r>
                    <a:rPr lang="en-US" sz="1600" dirty="0"/>
                    <a:t>} </a:t>
                  </a:r>
                </a:p>
              </p:txBody>
            </p:sp>
          </mc:Choice>
          <mc:Fallback xmlns="">
            <p:sp>
              <p:nvSpPr>
                <p:cNvPr id="50" name="Freeform: Shape 49">
                  <a:extLst>
                    <a:ext uri="{FF2B5EF4-FFF2-40B4-BE49-F238E27FC236}">
                      <a16:creationId xmlns:a16="http://schemas.microsoft.com/office/drawing/2014/main" id="{35DF3B9F-2DAF-4D20-8C0C-EE9D1B92A25C}"/>
                    </a:ext>
                  </a:extLst>
                </p:cNvPr>
                <p:cNvSpPr>
                  <a:spLocks noRot="1" noChangeAspect="1" noMove="1" noResize="1" noEditPoints="1" noAdjustHandles="1" noChangeArrowheads="1" noChangeShapeType="1" noTextEdit="1"/>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6"/>
                  <a:stretch>
                    <a:fillRect/>
                  </a:stretch>
                </a:blipFill>
              </p:spPr>
              <p:txBody>
                <a:bodyPr/>
                <a:lstStyle/>
                <a:p>
                  <a:r>
                    <a:rPr lang="en-US">
                      <a:noFill/>
                    </a:rPr>
                    <a:t> </a:t>
                  </a:r>
                </a:p>
              </p:txBody>
            </p:sp>
          </mc:Fallback>
        </mc:AlternateContent>
        <p:sp>
          <p:nvSpPr>
            <p:cNvPr id="51" name="Freeform: Shape 50">
              <a:extLst>
                <a:ext uri="{FF2B5EF4-FFF2-40B4-BE49-F238E27FC236}">
                  <a16:creationId xmlns:a16="http://schemas.microsoft.com/office/drawing/2014/main" id="{9CB69210-FFA4-49DC-A5BD-4AA8CED2C813}"/>
                </a:ext>
              </a:extLst>
            </p:cNvPr>
            <p:cNvSpPr/>
            <p:nvPr/>
          </p:nvSpPr>
          <p:spPr>
            <a:xfrm>
              <a:off x="8506286" y="5753440"/>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7129" tIns="37129" rIns="37129" bIns="37129" numCol="1" spcCol="1270" anchor="ctr" anchorCtr="0">
              <a:noAutofit/>
            </a:bodyPr>
            <a:lstStyle/>
            <a:p>
              <a:pPr defTabSz="166688">
                <a:lnSpc>
                  <a:spcPct val="90000"/>
                </a:lnSpc>
                <a:spcBef>
                  <a:spcPct val="0"/>
                </a:spcBef>
                <a:spcAft>
                  <a:spcPct val="35000"/>
                </a:spcAft>
              </a:pPr>
              <a:endParaRPr lang="en-US" sz="1600" dirty="0"/>
            </a:p>
          </p:txBody>
        </p:sp>
      </p:grpSp>
      <p:grpSp>
        <p:nvGrpSpPr>
          <p:cNvPr id="52" name="Group 51">
            <a:extLst>
              <a:ext uri="{FF2B5EF4-FFF2-40B4-BE49-F238E27FC236}">
                <a16:creationId xmlns:a16="http://schemas.microsoft.com/office/drawing/2014/main" id="{94CF5354-64BC-43E0-8F1D-96BA9EA735F2}"/>
              </a:ext>
            </a:extLst>
          </p:cNvPr>
          <p:cNvGrpSpPr/>
          <p:nvPr/>
        </p:nvGrpSpPr>
        <p:grpSpPr>
          <a:xfrm>
            <a:off x="5224092" y="1164000"/>
            <a:ext cx="3651157" cy="476702"/>
            <a:chOff x="0" y="690232"/>
            <a:chExt cx="2971800" cy="635602"/>
          </a:xfrm>
        </p:grpSpPr>
        <p:sp>
          <p:nvSpPr>
            <p:cNvPr id="53" name="Rectangle: Rounded Corners 52">
              <a:extLst>
                <a:ext uri="{FF2B5EF4-FFF2-40B4-BE49-F238E27FC236}">
                  <a16:creationId xmlns:a16="http://schemas.microsoft.com/office/drawing/2014/main" id="{2020E1F2-3FC0-46A6-9F1F-398405CC23AB}"/>
                </a:ext>
              </a:extLst>
            </p:cNvPr>
            <p:cNvSpPr/>
            <p:nvPr/>
          </p:nvSpPr>
          <p:spPr>
            <a:xfrm>
              <a:off x="0" y="690232"/>
              <a:ext cx="2971800" cy="635602"/>
            </a:xfrm>
            <a:prstGeom prst="roundRect">
              <a:avLst/>
            </a:prstGeom>
          </p:spPr>
          <p:style>
            <a:lnRef idx="3">
              <a:schemeClr val="dk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54" name="Rectangle: Rounded Corners 4">
              <a:extLst>
                <a:ext uri="{FF2B5EF4-FFF2-40B4-BE49-F238E27FC236}">
                  <a16:creationId xmlns:a16="http://schemas.microsoft.com/office/drawing/2014/main" id="{34ED1FCC-FAAD-452D-8621-A73DA3291086}"/>
                </a:ext>
              </a:extLst>
            </p:cNvPr>
            <p:cNvSpPr txBox="1"/>
            <p:nvPr/>
          </p:nvSpPr>
          <p:spPr>
            <a:xfrm>
              <a:off x="31028" y="721260"/>
              <a:ext cx="2909744" cy="57354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algn="ctr" defTabSz="533400">
                <a:lnSpc>
                  <a:spcPct val="90000"/>
                </a:lnSpc>
                <a:spcBef>
                  <a:spcPct val="0"/>
                </a:spcBef>
                <a:spcAft>
                  <a:spcPct val="35000"/>
                </a:spcAft>
              </a:pPr>
              <a:r>
                <a:rPr lang="en-US" sz="1600" b="1" dirty="0"/>
                <a:t>INPUT:  </a:t>
              </a:r>
              <a:r>
                <a:rPr lang="en-US" sz="1600" dirty="0"/>
                <a:t>Message, Neighbors</a:t>
              </a:r>
            </a:p>
          </p:txBody>
        </p:sp>
      </p:grpSp>
      <p:cxnSp>
        <p:nvCxnSpPr>
          <p:cNvPr id="55" name="Straight Arrow Connector 54">
            <a:extLst>
              <a:ext uri="{FF2B5EF4-FFF2-40B4-BE49-F238E27FC236}">
                <a16:creationId xmlns:a16="http://schemas.microsoft.com/office/drawing/2014/main" id="{3E03F3A7-BEEE-44CB-AABF-E71D9558B10E}"/>
              </a:ext>
            </a:extLst>
          </p:cNvPr>
          <p:cNvCxnSpPr>
            <a:cxnSpLocks/>
          </p:cNvCxnSpPr>
          <p:nvPr/>
        </p:nvCxnSpPr>
        <p:spPr>
          <a:xfrm>
            <a:off x="7570433" y="1647555"/>
            <a:ext cx="0" cy="2665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Diamond 55">
                <a:extLst>
                  <a:ext uri="{FF2B5EF4-FFF2-40B4-BE49-F238E27FC236}">
                    <a16:creationId xmlns:a16="http://schemas.microsoft.com/office/drawing/2014/main" id="{C94B0E21-334E-4B40-BBDA-C7747DA9E2F4}"/>
                  </a:ext>
                </a:extLst>
              </p:cNvPr>
              <p:cNvSpPr/>
              <p:nvPr/>
            </p:nvSpPr>
            <p:spPr>
              <a:xfrm>
                <a:off x="6297936" y="4038527"/>
                <a:ext cx="1859570" cy="601139"/>
              </a:xfrm>
              <a:prstGeom prst="diamond">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If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14:m>
                  <m:oMath xmlns:m="http://schemas.openxmlformats.org/officeDocument/2006/math">
                    <m:r>
                      <a:rPr lang="en-US" sz="1600" i="1" dirty="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oMath>
                </a14:m>
                <a:r>
                  <a:rPr lang="en-US" sz="1600" dirty="0"/>
                  <a:t> </a:t>
                </a:r>
              </a:p>
            </p:txBody>
          </p:sp>
        </mc:Choice>
        <mc:Fallback xmlns="">
          <p:sp>
            <p:nvSpPr>
              <p:cNvPr id="56" name="Diamond 55">
                <a:extLst>
                  <a:ext uri="{FF2B5EF4-FFF2-40B4-BE49-F238E27FC236}">
                    <a16:creationId xmlns:a16="http://schemas.microsoft.com/office/drawing/2014/main" id="{C94B0E21-334E-4B40-BBDA-C7747DA9E2F4}"/>
                  </a:ext>
                </a:extLst>
              </p:cNvPr>
              <p:cNvSpPr>
                <a:spLocks noRot="1" noChangeAspect="1" noMove="1" noResize="1" noEditPoints="1" noAdjustHandles="1" noChangeArrowheads="1" noChangeShapeType="1" noTextEdit="1"/>
              </p:cNvSpPr>
              <p:nvPr/>
            </p:nvSpPr>
            <p:spPr>
              <a:xfrm>
                <a:off x="6297936" y="4038527"/>
                <a:ext cx="1859570" cy="601139"/>
              </a:xfrm>
              <a:prstGeom prst="diamond">
                <a:avLst/>
              </a:prstGeom>
              <a:blipFill>
                <a:blip r:embed="rId7"/>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7DE6355E-E602-45C1-9C9A-43BEE9F8016D}"/>
              </a:ext>
            </a:extLst>
          </p:cNvPr>
          <p:cNvCxnSpPr>
            <a:cxnSpLocks/>
          </p:cNvCxnSpPr>
          <p:nvPr/>
        </p:nvCxnSpPr>
        <p:spPr>
          <a:xfrm flipH="1">
            <a:off x="7287997" y="3773790"/>
            <a:ext cx="496" cy="3523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3D82BFA-A57B-4BD7-944C-CFE5D1332AC7}"/>
              </a:ext>
            </a:extLst>
          </p:cNvPr>
          <p:cNvCxnSpPr>
            <a:cxnSpLocks/>
          </p:cNvCxnSpPr>
          <p:nvPr/>
        </p:nvCxnSpPr>
        <p:spPr>
          <a:xfrm flipH="1">
            <a:off x="7237857" y="4640455"/>
            <a:ext cx="6659" cy="16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A7582B5F-72D6-41DA-8B52-EAC3E574BB36}"/>
                  </a:ext>
                </a:extLst>
              </p:cNvPr>
              <p:cNvSpPr/>
              <p:nvPr/>
            </p:nvSpPr>
            <p:spPr>
              <a:xfrm>
                <a:off x="6548310" y="4882080"/>
                <a:ext cx="1796563" cy="358368"/>
              </a:xfrm>
              <a:prstGeom prst="rect">
                <a:avLst/>
              </a:prstGeom>
            </p:spPr>
            <p:txBody>
              <a:bodyPr wrap="square">
                <a:spAutoFit/>
              </a:bodyPr>
              <a:lstStyle/>
              <a:p>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r>
                      <a:rPr lang="en-US" sz="1600" i="1" dirty="0">
                        <a:solidFill>
                          <a:schemeClr val="dk1">
                            <a:hueOff val="0"/>
                            <a:satOff val="0"/>
                            <a:lumOff val="0"/>
                            <a:alphaOff val="0"/>
                          </a:schemeClr>
                        </a:solidFill>
                        <a:latin typeface="Cambria Math" panose="02040503050406030204" pitchFamily="18" charset="0"/>
                        <a:ea typeface="Cambria Math" panose="02040503050406030204" pitchFamily="18" charset="0"/>
                      </a:rPr>
                      <m:t>∪ </m:t>
                    </m:r>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p>
            </p:txBody>
          </p:sp>
        </mc:Choice>
        <mc:Fallback xmlns="">
          <p:sp>
            <p:nvSpPr>
              <p:cNvPr id="59" name="Rectangle 58">
                <a:extLst>
                  <a:ext uri="{FF2B5EF4-FFF2-40B4-BE49-F238E27FC236}">
                    <a16:creationId xmlns:a16="http://schemas.microsoft.com/office/drawing/2014/main" id="{A7582B5F-72D6-41DA-8B52-EAC3E574BB36}"/>
                  </a:ext>
                </a:extLst>
              </p:cNvPr>
              <p:cNvSpPr>
                <a:spLocks noRot="1" noChangeAspect="1" noMove="1" noResize="1" noEditPoints="1" noAdjustHandles="1" noChangeArrowheads="1" noChangeShapeType="1" noTextEdit="1"/>
              </p:cNvSpPr>
              <p:nvPr/>
            </p:nvSpPr>
            <p:spPr>
              <a:xfrm>
                <a:off x="6548310" y="4882080"/>
                <a:ext cx="1796563" cy="358368"/>
              </a:xfrm>
              <a:prstGeom prst="rect">
                <a:avLst/>
              </a:prstGeom>
              <a:blipFill>
                <a:blip r:embed="rId8"/>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Freeform: Shape 59">
                <a:extLst>
                  <a:ext uri="{FF2B5EF4-FFF2-40B4-BE49-F238E27FC236}">
                    <a16:creationId xmlns:a16="http://schemas.microsoft.com/office/drawing/2014/main" id="{93B291C7-A124-472C-A498-1B149E211143}"/>
                  </a:ext>
                </a:extLst>
              </p:cNvPr>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𝑗</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60" name="Freeform: Shape 59">
                <a:extLst>
                  <a:ext uri="{FF2B5EF4-FFF2-40B4-BE49-F238E27FC236}">
                    <a16:creationId xmlns:a16="http://schemas.microsoft.com/office/drawing/2014/main" id="{93B291C7-A124-472C-A498-1B149E211143}"/>
                  </a:ext>
                </a:extLst>
              </p:cNvPr>
              <p:cNvSpPr>
                <a:spLocks noRot="1" noChangeAspect="1" noMove="1" noResize="1" noEditPoints="1" noAdjustHandles="1" noChangeArrowheads="1" noChangeShapeType="1" noTextEdit="1"/>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9"/>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CC40ADF3-92C6-446A-B518-AC6C0ECF4B75}"/>
              </a:ext>
            </a:extLst>
          </p:cNvPr>
          <p:cNvCxnSpPr>
            <a:cxnSpLocks/>
          </p:cNvCxnSpPr>
          <p:nvPr/>
        </p:nvCxnSpPr>
        <p:spPr>
          <a:xfrm>
            <a:off x="4881677" y="3609518"/>
            <a:ext cx="77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9CE81411-FE11-4385-B23C-56AD9C1B4987}"/>
              </a:ext>
            </a:extLst>
          </p:cNvPr>
          <p:cNvCxnSpPr>
            <a:cxnSpLocks/>
          </p:cNvCxnSpPr>
          <p:nvPr/>
        </p:nvCxnSpPr>
        <p:spPr>
          <a:xfrm flipH="1">
            <a:off x="4851803" y="3609518"/>
            <a:ext cx="4412" cy="1875528"/>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8ABC6F3A-C0F6-485C-BCF9-E87E908E1BF2}"/>
              </a:ext>
            </a:extLst>
          </p:cNvPr>
          <p:cNvCxnSpPr>
            <a:cxnSpLocks/>
          </p:cNvCxnSpPr>
          <p:nvPr/>
        </p:nvCxnSpPr>
        <p:spPr>
          <a:xfrm flipH="1" flipV="1">
            <a:off x="4851804" y="5490040"/>
            <a:ext cx="415445" cy="25164"/>
          </a:xfrm>
          <a:prstGeom prst="line">
            <a:avLst/>
          </a:prstGeom>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id="{F7A8FF5B-94C4-4F82-A395-8763A934C70E}"/>
              </a:ext>
            </a:extLst>
          </p:cNvPr>
          <p:cNvSpPr txBox="1"/>
          <p:nvPr/>
        </p:nvSpPr>
        <p:spPr>
          <a:xfrm>
            <a:off x="7403105" y="4483044"/>
            <a:ext cx="819374" cy="338554"/>
          </a:xfrm>
          <a:prstGeom prst="rect">
            <a:avLst/>
          </a:prstGeom>
          <a:noFill/>
        </p:spPr>
        <p:txBody>
          <a:bodyPr wrap="square" rtlCol="0">
            <a:spAutoFit/>
          </a:bodyPr>
          <a:lstStyle/>
          <a:p>
            <a:r>
              <a:rPr lang="en-US" sz="1600" dirty="0"/>
              <a:t>YES</a:t>
            </a:r>
          </a:p>
        </p:txBody>
      </p:sp>
      <p:sp>
        <p:nvSpPr>
          <p:cNvPr id="65" name="TextBox 64">
            <a:extLst>
              <a:ext uri="{FF2B5EF4-FFF2-40B4-BE49-F238E27FC236}">
                <a16:creationId xmlns:a16="http://schemas.microsoft.com/office/drawing/2014/main" id="{5F868F70-F40A-4A0C-83C1-BFE8D899D66D}"/>
              </a:ext>
            </a:extLst>
          </p:cNvPr>
          <p:cNvSpPr txBox="1"/>
          <p:nvPr/>
        </p:nvSpPr>
        <p:spPr>
          <a:xfrm>
            <a:off x="6264707" y="4000543"/>
            <a:ext cx="819374" cy="338554"/>
          </a:xfrm>
          <a:prstGeom prst="rect">
            <a:avLst/>
          </a:prstGeom>
          <a:noFill/>
        </p:spPr>
        <p:txBody>
          <a:bodyPr wrap="square" rtlCol="0">
            <a:spAutoFit/>
          </a:bodyPr>
          <a:lstStyle/>
          <a:p>
            <a:r>
              <a:rPr lang="en-US" sz="1600" dirty="0"/>
              <a:t>NO</a:t>
            </a:r>
          </a:p>
        </p:txBody>
      </p:sp>
      <p:cxnSp>
        <p:nvCxnSpPr>
          <p:cNvPr id="66" name="Straight Connector 65">
            <a:extLst>
              <a:ext uri="{FF2B5EF4-FFF2-40B4-BE49-F238E27FC236}">
                <a16:creationId xmlns:a16="http://schemas.microsoft.com/office/drawing/2014/main" id="{4705FA92-B05B-467D-B941-ED39DA7B23C4}"/>
              </a:ext>
            </a:extLst>
          </p:cNvPr>
          <p:cNvCxnSpPr>
            <a:cxnSpLocks/>
          </p:cNvCxnSpPr>
          <p:nvPr/>
        </p:nvCxnSpPr>
        <p:spPr>
          <a:xfrm>
            <a:off x="5191281" y="4339097"/>
            <a:ext cx="1089496" cy="0"/>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a:extLst>
              <a:ext uri="{FF2B5EF4-FFF2-40B4-BE49-F238E27FC236}">
                <a16:creationId xmlns:a16="http://schemas.microsoft.com/office/drawing/2014/main" id="{62085B62-2396-4209-82BD-C5C9DA0E232D}"/>
              </a:ext>
            </a:extLst>
          </p:cNvPr>
          <p:cNvCxnSpPr>
            <a:cxnSpLocks/>
          </p:cNvCxnSpPr>
          <p:nvPr/>
        </p:nvCxnSpPr>
        <p:spPr>
          <a:xfrm>
            <a:off x="5191281" y="3849017"/>
            <a:ext cx="0" cy="528119"/>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67A91358-B3F3-42B1-AF5E-36A00D6D0324}"/>
              </a:ext>
            </a:extLst>
          </p:cNvPr>
          <p:cNvCxnSpPr>
            <a:cxnSpLocks/>
          </p:cNvCxnSpPr>
          <p:nvPr/>
        </p:nvCxnSpPr>
        <p:spPr>
          <a:xfrm flipV="1">
            <a:off x="5171121" y="3847415"/>
            <a:ext cx="215678" cy="3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9" name="Freeform: Shape 68">
                <a:extLst>
                  <a:ext uri="{FF2B5EF4-FFF2-40B4-BE49-F238E27FC236}">
                    <a16:creationId xmlns:a16="http://schemas.microsoft.com/office/drawing/2014/main" id="{91C969EC-C687-4CFD-9EA5-ADE424B757E9}"/>
                  </a:ext>
                </a:extLst>
              </p:cNvPr>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solidFill>
                <a:srgbClr val="002060"/>
              </a:solidFill>
            </p:spPr>
            <p:style>
              <a:lnRef idx="3">
                <a:schemeClr val="dk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69" name="Freeform: Shape 68">
                <a:extLst>
                  <a:ext uri="{FF2B5EF4-FFF2-40B4-BE49-F238E27FC236}">
                    <a16:creationId xmlns:a16="http://schemas.microsoft.com/office/drawing/2014/main" id="{91C969EC-C687-4CFD-9EA5-ADE424B757E9}"/>
                  </a:ext>
                </a:extLst>
              </p:cNvPr>
              <p:cNvSpPr>
                <a:spLocks noRot="1" noChangeAspect="1" noMove="1" noResize="1" noEditPoints="1" noAdjustHandles="1" noChangeArrowheads="1" noChangeShapeType="1" noTextEdit="1"/>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7288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610C725-3E0D-458E-99D5-208F0FC123DF}"/>
                  </a:ext>
                </a:extLst>
              </p:cNvPr>
              <p:cNvSpPr/>
              <p:nvPr/>
            </p:nvSpPr>
            <p:spPr>
              <a:xfrm>
                <a:off x="436121" y="1444114"/>
                <a:ext cx="4572000" cy="1430392"/>
              </a:xfrm>
              <a:prstGeom prst="rect">
                <a:avLst/>
              </a:prstGeom>
            </p:spPr>
            <p:txBody>
              <a:bodyPr>
                <a:spAutoFit/>
              </a:bodyPr>
              <a:lstStyle/>
              <a:p>
                <a:r>
                  <a:rPr lang="en-US" b="1" dirty="0"/>
                  <a:t>Step 4: </a:t>
                </a:r>
              </a:p>
              <a:p>
                <a:r>
                  <a:rPr lang="en-US" dirty="0"/>
                  <a:t>Check if information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𝑗</m:t>
                        </m:r>
                      </m:sub>
                    </m:sSub>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𝑅</m:t>
                        </m:r>
                      </m:e>
                      <m:sub>
                        <m:r>
                          <a:rPr lang="en-US">
                            <a:latin typeface="Cambria Math" panose="02040503050406030204" pitchFamily="18" charset="0"/>
                          </a:rPr>
                          <m:t>𝑖</m:t>
                        </m:r>
                      </m:sub>
                    </m:sSub>
                  </m:oMath>
                </a14:m>
                <a:endParaRPr lang="en-US" dirty="0"/>
              </a:p>
              <a:p>
                <a:endParaRPr lang="en-US" dirty="0"/>
              </a:p>
              <a:p>
                <a:endParaRPr lang="en-US" dirty="0"/>
              </a:p>
              <a:p>
                <a:endParaRPr lang="en-US" sz="1350" dirty="0"/>
              </a:p>
            </p:txBody>
          </p:sp>
        </mc:Choice>
        <mc:Fallback xmlns="">
          <p:sp>
            <p:nvSpPr>
              <p:cNvPr id="2" name="Rectangle 1">
                <a:extLst>
                  <a:ext uri="{FF2B5EF4-FFF2-40B4-BE49-F238E27FC236}">
                    <a16:creationId xmlns:a16="http://schemas.microsoft.com/office/drawing/2014/main" id="{E610C725-3E0D-458E-99D5-208F0FC123DF}"/>
                  </a:ext>
                </a:extLst>
              </p:cNvPr>
              <p:cNvSpPr>
                <a:spLocks noRot="1" noChangeAspect="1" noMove="1" noResize="1" noEditPoints="1" noAdjustHandles="1" noChangeArrowheads="1" noChangeShapeType="1" noTextEdit="1"/>
              </p:cNvSpPr>
              <p:nvPr/>
            </p:nvSpPr>
            <p:spPr>
              <a:xfrm>
                <a:off x="436121" y="1444114"/>
                <a:ext cx="4572000" cy="1430392"/>
              </a:xfrm>
              <a:prstGeom prst="rect">
                <a:avLst/>
              </a:prstGeom>
              <a:blipFill>
                <a:blip r:embed="rId2"/>
                <a:stretch>
                  <a:fillRect l="-1200" t="-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75762DA-E603-4894-9E20-934FBBF80568}"/>
                  </a:ext>
                </a:extLst>
              </p:cNvPr>
              <p:cNvSpPr/>
              <p:nvPr/>
            </p:nvSpPr>
            <p:spPr>
              <a:xfrm>
                <a:off x="436121" y="2143360"/>
                <a:ext cx="4572000" cy="1525867"/>
              </a:xfrm>
              <a:prstGeom prst="rect">
                <a:avLst/>
              </a:prstGeom>
            </p:spPr>
            <p:txBody>
              <a:bodyPr>
                <a:spAutoFit/>
              </a:bodyPr>
              <a:lstStyle/>
              <a:p>
                <a:r>
                  <a:rPr lang="en-US" b="1" dirty="0">
                    <a:solidFill>
                      <a:schemeClr val="accent1"/>
                    </a:solidFill>
                  </a:rPr>
                  <a:t>YES: </a:t>
                </a:r>
                <a:r>
                  <a:rPr lang="en-US" dirty="0"/>
                  <a:t>Extend set of information received by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𝐼</m:t>
                        </m:r>
                      </m:e>
                      <m:sub>
                        <m:r>
                          <a:rPr lang="en-US">
                            <a:latin typeface="Cambria Math" panose="02040503050406030204" pitchFamily="18" charset="0"/>
                          </a:rPr>
                          <m:t>𝑗</m:t>
                        </m:r>
                      </m:sub>
                    </m:sSub>
                  </m:oMath>
                </a14:m>
                <a:endParaRPr lang="en-US" dirty="0"/>
              </a:p>
              <a:p>
                <a14:m>
                  <m:oMath xmlns:m="http://schemas.openxmlformats.org/officeDocument/2006/math">
                    <m:sSub>
                      <m:sSubPr>
                        <m:ctrlPr>
                          <a:rPr lang="en-US" i="1">
                            <a:solidFill>
                              <a:schemeClr val="dk1">
                                <a:hueOff val="0"/>
                                <a:satOff val="0"/>
                                <a:lumOff val="0"/>
                                <a:alphaOff val="0"/>
                              </a:schemeClr>
                            </a:solidFill>
                            <a:latin typeface="Cambria Math" panose="02040503050406030204" pitchFamily="18" charset="0"/>
                          </a:rPr>
                        </m:ctrlPr>
                      </m:sSubPr>
                      <m:e>
                        <m:r>
                          <a:rPr lang="en-US">
                            <a:solidFill>
                              <a:schemeClr val="dk1">
                                <a:hueOff val="0"/>
                                <a:satOff val="0"/>
                                <a:lumOff val="0"/>
                                <a:alphaOff val="0"/>
                              </a:schemeClr>
                            </a:solidFill>
                            <a:latin typeface="Cambria Math" panose="02040503050406030204" pitchFamily="18" charset="0"/>
                          </a:rPr>
                          <m:t>         </m:t>
                        </m:r>
                        <m:r>
                          <a:rPr lang="en-US">
                            <a:solidFill>
                              <a:schemeClr val="dk1">
                                <a:hueOff val="0"/>
                                <a:satOff val="0"/>
                                <a:lumOff val="0"/>
                                <a:alphaOff val="0"/>
                              </a:schemeClr>
                            </a:solidFill>
                            <a:latin typeface="Cambria Math" panose="02040503050406030204" pitchFamily="18" charset="0"/>
                          </a:rPr>
                          <m:t>𝑅</m:t>
                        </m:r>
                      </m:e>
                      <m:sub>
                        <m:r>
                          <a:rPr lang="en-US">
                            <a:solidFill>
                              <a:schemeClr val="dk1">
                                <a:hueOff val="0"/>
                                <a:satOff val="0"/>
                                <a:lumOff val="0"/>
                                <a:alphaOff val="0"/>
                              </a:schemeClr>
                            </a:solidFill>
                            <a:latin typeface="Cambria Math" panose="02040503050406030204" pitchFamily="18" charset="0"/>
                          </a:rPr>
                          <m:t>𝑖</m:t>
                        </m:r>
                      </m:sub>
                    </m:sSub>
                  </m:oMath>
                </a14:m>
                <a:r>
                  <a:rPr lang="en-US" dirty="0">
                    <a:solidFill>
                      <a:schemeClr val="dk1">
                        <a:hueOff val="0"/>
                        <a:satOff val="0"/>
                        <a:lumOff val="0"/>
                        <a:alphaOff val="0"/>
                      </a:schemeClr>
                    </a:solidFill>
                  </a:rPr>
                  <a:t>= </a:t>
                </a:r>
                <a14:m>
                  <m:oMath xmlns:m="http://schemas.openxmlformats.org/officeDocument/2006/math">
                    <m:sSub>
                      <m:sSubPr>
                        <m:ctrlPr>
                          <a:rPr lang="en-US" i="1">
                            <a:solidFill>
                              <a:schemeClr val="dk1">
                                <a:hueOff val="0"/>
                                <a:satOff val="0"/>
                                <a:lumOff val="0"/>
                                <a:alphaOff val="0"/>
                              </a:schemeClr>
                            </a:solidFill>
                            <a:latin typeface="Cambria Math" panose="02040503050406030204" pitchFamily="18" charset="0"/>
                          </a:rPr>
                        </m:ctrlPr>
                      </m:sSubPr>
                      <m:e>
                        <m:r>
                          <a:rPr lang="en-US">
                            <a:solidFill>
                              <a:schemeClr val="dk1">
                                <a:hueOff val="0"/>
                                <a:satOff val="0"/>
                                <a:lumOff val="0"/>
                                <a:alphaOff val="0"/>
                              </a:schemeClr>
                            </a:solidFill>
                            <a:latin typeface="Cambria Math" panose="02040503050406030204" pitchFamily="18" charset="0"/>
                          </a:rPr>
                          <m:t>𝑅</m:t>
                        </m:r>
                      </m:e>
                      <m:sub>
                        <m:r>
                          <a:rPr lang="en-US">
                            <a:solidFill>
                              <a:schemeClr val="dk1">
                                <a:hueOff val="0"/>
                                <a:satOff val="0"/>
                                <a:lumOff val="0"/>
                                <a:alphaOff val="0"/>
                              </a:schemeClr>
                            </a:solidFill>
                            <a:latin typeface="Cambria Math" panose="02040503050406030204" pitchFamily="18" charset="0"/>
                          </a:rPr>
                          <m:t>𝑖</m:t>
                        </m:r>
                      </m:sub>
                    </m:sSub>
                  </m:oMath>
                </a14:m>
                <a:r>
                  <a:rPr lang="en-US" dirty="0">
                    <a:solidFill>
                      <a:schemeClr val="dk1">
                        <a:hueOff val="0"/>
                        <a:satOff val="0"/>
                        <a:lumOff val="0"/>
                        <a:alphaOff val="0"/>
                      </a:schemeClr>
                    </a:solidFill>
                  </a:rPr>
                  <a:t> </a:t>
                </a:r>
                <a14:m>
                  <m:oMath xmlns:m="http://schemas.openxmlformats.org/officeDocument/2006/math">
                    <m:r>
                      <a:rPr lang="en-US" i="1" dirty="0">
                        <a:solidFill>
                          <a:schemeClr val="dk1">
                            <a:hueOff val="0"/>
                            <a:satOff val="0"/>
                            <a:lumOff val="0"/>
                            <a:alphaOff val="0"/>
                          </a:schemeClr>
                        </a:solidFill>
                        <a:latin typeface="Cambria Math" panose="02040503050406030204" pitchFamily="18" charset="0"/>
                        <a:ea typeface="Cambria Math" panose="02040503050406030204" pitchFamily="18" charset="0"/>
                      </a:rPr>
                      <m:t>∪ </m:t>
                    </m:r>
                  </m:oMath>
                </a14:m>
                <a:r>
                  <a:rPr lang="en-US" dirty="0">
                    <a:solidFill>
                      <a:schemeClr val="dk1">
                        <a:hueOff val="0"/>
                        <a:satOff val="0"/>
                        <a:lumOff val="0"/>
                        <a:alphaOff val="0"/>
                      </a:schemeClr>
                    </a:solidFill>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𝑗</m:t>
                        </m:r>
                      </m:sub>
                    </m:sSub>
                  </m:oMath>
                </a14:m>
                <a:r>
                  <a:rPr lang="en-US" dirty="0"/>
                  <a:t>} </a:t>
                </a:r>
              </a:p>
              <a:p>
                <a:r>
                  <a:rPr lang="en-US" dirty="0"/>
                  <a:t> </a:t>
                </a:r>
              </a:p>
              <a:p>
                <a:endParaRPr lang="en-US" dirty="0"/>
              </a:p>
              <a:p>
                <a:r>
                  <a:rPr lang="en-US" b="1" dirty="0">
                    <a:solidFill>
                      <a:schemeClr val="accent1"/>
                    </a:solidFill>
                  </a:rPr>
                  <a:t>NO: </a:t>
                </a:r>
                <a:r>
                  <a:rPr lang="en-US" dirty="0"/>
                  <a:t>Continue to step 3</a:t>
                </a:r>
              </a:p>
            </p:txBody>
          </p:sp>
        </mc:Choice>
        <mc:Fallback xmlns="">
          <p:sp>
            <p:nvSpPr>
              <p:cNvPr id="37" name="Rectangle 36">
                <a:extLst>
                  <a:ext uri="{FF2B5EF4-FFF2-40B4-BE49-F238E27FC236}">
                    <a16:creationId xmlns:a16="http://schemas.microsoft.com/office/drawing/2014/main" id="{C75762DA-E603-4894-9E20-934FBBF80568}"/>
                  </a:ext>
                </a:extLst>
              </p:cNvPr>
              <p:cNvSpPr>
                <a:spLocks noRot="1" noChangeAspect="1" noMove="1" noResize="1" noEditPoints="1" noAdjustHandles="1" noChangeArrowheads="1" noChangeShapeType="1" noTextEdit="1"/>
              </p:cNvSpPr>
              <p:nvPr/>
            </p:nvSpPr>
            <p:spPr>
              <a:xfrm>
                <a:off x="436121" y="2143360"/>
                <a:ext cx="4572000" cy="1525867"/>
              </a:xfrm>
              <a:prstGeom prst="rect">
                <a:avLst/>
              </a:prstGeom>
              <a:blipFill>
                <a:blip r:embed="rId3"/>
                <a:stretch>
                  <a:fillRect l="-1200" t="-2000" b="-5600"/>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FDE7C051-4FBF-41FC-A133-0DD11D9E40CB}"/>
              </a:ext>
            </a:extLst>
          </p:cNvPr>
          <p:cNvGrpSpPr/>
          <p:nvPr/>
        </p:nvGrpSpPr>
        <p:grpSpPr>
          <a:xfrm>
            <a:off x="5262213" y="1908921"/>
            <a:ext cx="3613037" cy="3364451"/>
            <a:chOff x="8506285" y="2083542"/>
            <a:chExt cx="3380748" cy="4293778"/>
          </a:xfrm>
        </p:grpSpPr>
        <mc:AlternateContent xmlns:mc="http://schemas.openxmlformats.org/markup-compatibility/2006" xmlns:a14="http://schemas.microsoft.com/office/drawing/2010/main">
          <mc:Choice Requires="a14">
            <p:sp>
              <p:nvSpPr>
                <p:cNvPr id="29" name="Freeform: Shape 28">
                  <a:extLst>
                    <a:ext uri="{FF2B5EF4-FFF2-40B4-BE49-F238E27FC236}">
                      <a16:creationId xmlns:a16="http://schemas.microsoft.com/office/drawing/2014/main" id="{0F6141D2-A389-4A38-B9D4-B6493D9D9909}"/>
                    </a:ext>
                  </a:extLst>
                </p:cNvPr>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29" name="Freeform: Shape 28">
                  <a:extLst>
                    <a:ext uri="{FF2B5EF4-FFF2-40B4-BE49-F238E27FC236}">
                      <a16:creationId xmlns:a16="http://schemas.microsoft.com/office/drawing/2014/main" id="{0F6141D2-A389-4A38-B9D4-B6493D9D9909}"/>
                    </a:ext>
                  </a:extLst>
                </p:cNvPr>
                <p:cNvSpPr>
                  <a:spLocks noRot="1" noChangeAspect="1" noMove="1" noResize="1" noEditPoints="1" noAdjustHandles="1" noChangeArrowheads="1" noChangeShapeType="1" noTextEdit="1"/>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Freeform: Shape 29">
                  <a:extLst>
                    <a:ext uri="{FF2B5EF4-FFF2-40B4-BE49-F238E27FC236}">
                      <a16:creationId xmlns:a16="http://schemas.microsoft.com/office/drawing/2014/main" id="{6A23A141-06F0-426E-92AB-45A5BBBDB4AA}"/>
                    </a:ext>
                  </a:extLst>
                </p:cNvPr>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schemeClr val="dk1">
                          <a:hueOff val="0"/>
                          <a:satOff val="0"/>
                          <a:lumOff val="0"/>
                          <a:alphaOff val="0"/>
                        </a:schemeClr>
                      </a:solidFill>
                    </a:rPr>
                    <a:t>Define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t>} </a:t>
                  </a:r>
                  <a14:m>
                    <m:oMath xmlns:m="http://schemas.openxmlformats.org/officeDocument/2006/math">
                      <m:r>
                        <a:rPr lang="en-US" sz="1600">
                          <a:solidFill>
                            <a:schemeClr val="dk1">
                              <a:hueOff val="0"/>
                              <a:satOff val="0"/>
                              <a:lumOff val="0"/>
                              <a:alphaOff val="0"/>
                            </a:schemeClr>
                          </a:solidFill>
                          <a:latin typeface="Cambria Math" panose="02040503050406030204" pitchFamily="18" charset="0"/>
                          <a:ea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as</m:t>
                      </m:r>
                      <m:r>
                        <a:rPr lang="en-US" sz="1600">
                          <a:solidFill>
                            <a:schemeClr val="dk1">
                              <a:hueOff val="0"/>
                              <a:satOff val="0"/>
                              <a:lumOff val="0"/>
                              <a:alphaOff val="0"/>
                            </a:schemeClr>
                          </a:solidFill>
                          <a:latin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information</m:t>
                      </m:r>
                      <m:r>
                        <a:rPr lang="en-US" sz="1600">
                          <a:solidFill>
                            <a:schemeClr val="dk1">
                              <a:hueOff val="0"/>
                              <a:satOff val="0"/>
                              <a:lumOff val="0"/>
                              <a:alphaOff val="0"/>
                            </a:schemeClr>
                          </a:solidFill>
                          <a:latin typeface="Cambria Math" panose="02040503050406030204" pitchFamily="18" charset="0"/>
                        </a:rPr>
                        <m:t> </m:t>
                      </m:r>
                    </m:oMath>
                  </a14:m>
                  <a:r>
                    <a:rPr lang="en-US" sz="1600" dirty="0">
                      <a:solidFill>
                        <a:schemeClr val="dk1">
                          <a:hueOff val="0"/>
                          <a:satOff val="0"/>
                          <a:lumOff val="0"/>
                          <a:alphaOff val="0"/>
                        </a:schemeClr>
                      </a:solidFill>
                    </a:rPr>
                    <a:t>recieved</a:t>
                  </a:r>
                </a:p>
              </p:txBody>
            </p:sp>
          </mc:Choice>
          <mc:Fallback xmlns="">
            <p:sp>
              <p:nvSpPr>
                <p:cNvPr id="30" name="Freeform: Shape 29">
                  <a:extLst>
                    <a:ext uri="{FF2B5EF4-FFF2-40B4-BE49-F238E27FC236}">
                      <a16:creationId xmlns:a16="http://schemas.microsoft.com/office/drawing/2014/main" id="{6A23A141-06F0-426E-92AB-45A5BBBDB4AA}"/>
                    </a:ext>
                  </a:extLst>
                </p:cNvPr>
                <p:cNvSpPr>
                  <a:spLocks noRot="1" noChangeAspect="1" noMove="1" noResize="1" noEditPoints="1" noAdjustHandles="1" noChangeArrowheads="1" noChangeShapeType="1" noTextEdit="1"/>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Freeform: Shape 30">
                  <a:extLst>
                    <a:ext uri="{FF2B5EF4-FFF2-40B4-BE49-F238E27FC236}">
                      <a16:creationId xmlns:a16="http://schemas.microsoft.com/office/drawing/2014/main" id="{7A1E526F-B0DA-4EA5-B1BA-E0C18939E2A5}"/>
                    </a:ext>
                  </a:extLst>
                </p:cNvPr>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𝑖</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31" name="Freeform: Shape 30">
                  <a:extLst>
                    <a:ext uri="{FF2B5EF4-FFF2-40B4-BE49-F238E27FC236}">
                      <a16:creationId xmlns:a16="http://schemas.microsoft.com/office/drawing/2014/main" id="{7A1E526F-B0DA-4EA5-B1BA-E0C18939E2A5}"/>
                    </a:ext>
                  </a:extLst>
                </p:cNvPr>
                <p:cNvSpPr>
                  <a:spLocks noRot="1" noChangeAspect="1" noMove="1" noResize="1" noEditPoints="1" noAdjustHandles="1" noChangeArrowheads="1" noChangeShapeType="1" noTextEdit="1"/>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Freeform: Shape 31">
                  <a:extLst>
                    <a:ext uri="{FF2B5EF4-FFF2-40B4-BE49-F238E27FC236}">
                      <a16:creationId xmlns:a16="http://schemas.microsoft.com/office/drawing/2014/main" id="{E7B4A623-8D17-4E9F-9B93-40CBC889BDF0}"/>
                    </a:ext>
                  </a:extLst>
                </p:cNvPr>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7129" tIns="37129" rIns="37129" bIns="37129" numCol="1" spcCol="1270" anchor="ctr" anchorCtr="0">
                  <a:noAutofit/>
                </a:bodyPr>
                <a:lstStyle/>
                <a:p>
                  <a:pPr algn="ctr" defTabSz="166688">
                    <a:lnSpc>
                      <a:spcPct val="90000"/>
                    </a:lnSpc>
                    <a:spcBef>
                      <a:spcPct val="0"/>
                    </a:spcBef>
                    <a:spcAft>
                      <a:spcPct val="35000"/>
                    </a:spcAft>
                  </a:pPr>
                  <a:r>
                    <a:rPr lang="en-US" sz="1600" dirty="0"/>
                    <a:t>While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 </m:t>
                      </m:r>
                    </m:oMath>
                  </a14:m>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r>
                        <a:rPr lang="en-US" sz="1600" i="1">
                          <a:latin typeface="Cambria Math" panose="02040503050406030204" pitchFamily="18" charset="0"/>
                        </a:rPr>
                        <m:t>:1≤</m:t>
                      </m:r>
                      <m:r>
                        <a:rPr lang="en-US" sz="1600" i="1">
                          <a:latin typeface="Cambria Math" panose="02040503050406030204" pitchFamily="18" charset="0"/>
                        </a:rPr>
                        <m:t>𝑗</m:t>
                      </m:r>
                      <m:r>
                        <a:rPr lang="en-US" sz="1600" i="1">
                          <a:latin typeface="Cambria Math" panose="02040503050406030204" pitchFamily="18" charset="0"/>
                        </a:rPr>
                        <m:t> ≤</m:t>
                      </m:r>
                      <m:r>
                        <a:rPr lang="en-US" sz="1600" i="1">
                          <a:latin typeface="Cambria Math" panose="02040503050406030204" pitchFamily="18" charset="0"/>
                        </a:rPr>
                        <m:t>𝑛</m:t>
                      </m:r>
                    </m:oMath>
                  </a14:m>
                  <a:r>
                    <a:rPr lang="en-US" sz="1600" dirty="0"/>
                    <a:t>} </a:t>
                  </a:r>
                </a:p>
              </p:txBody>
            </p:sp>
          </mc:Choice>
          <mc:Fallback xmlns="">
            <p:sp>
              <p:nvSpPr>
                <p:cNvPr id="32" name="Freeform: Shape 31">
                  <a:extLst>
                    <a:ext uri="{FF2B5EF4-FFF2-40B4-BE49-F238E27FC236}">
                      <a16:creationId xmlns:a16="http://schemas.microsoft.com/office/drawing/2014/main" id="{E7B4A623-8D17-4E9F-9B93-40CBC889BDF0}"/>
                    </a:ext>
                  </a:extLst>
                </p:cNvPr>
                <p:cNvSpPr>
                  <a:spLocks noRot="1" noChangeAspect="1" noMove="1" noResize="1" noEditPoints="1" noAdjustHandles="1" noChangeArrowheads="1" noChangeShapeType="1" noTextEdit="1"/>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7"/>
                  <a:stretch>
                    <a:fillRect b="-2778"/>
                  </a:stretch>
                </a:blipFill>
              </p:spPr>
              <p:txBody>
                <a:bodyPr/>
                <a:lstStyle/>
                <a:p>
                  <a:r>
                    <a:rPr lang="en-US">
                      <a:noFill/>
                    </a:rPr>
                    <a:t> </a:t>
                  </a:r>
                </a:p>
              </p:txBody>
            </p:sp>
          </mc:Fallback>
        </mc:AlternateContent>
        <p:sp>
          <p:nvSpPr>
            <p:cNvPr id="33" name="Freeform: Shape 32">
              <a:extLst>
                <a:ext uri="{FF2B5EF4-FFF2-40B4-BE49-F238E27FC236}">
                  <a16:creationId xmlns:a16="http://schemas.microsoft.com/office/drawing/2014/main" id="{4CF88646-22B7-4F2A-B88F-B39FC1D79065}"/>
                </a:ext>
              </a:extLst>
            </p:cNvPr>
            <p:cNvSpPr/>
            <p:nvPr/>
          </p:nvSpPr>
          <p:spPr>
            <a:xfrm>
              <a:off x="8506286" y="5753440"/>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37129" tIns="37129" rIns="37129" bIns="37129" numCol="1" spcCol="1270" anchor="ctr" anchorCtr="0">
              <a:noAutofit/>
            </a:bodyPr>
            <a:lstStyle/>
            <a:p>
              <a:pPr defTabSz="166688">
                <a:lnSpc>
                  <a:spcPct val="90000"/>
                </a:lnSpc>
                <a:spcBef>
                  <a:spcPct val="0"/>
                </a:spcBef>
                <a:spcAft>
                  <a:spcPct val="35000"/>
                </a:spcAft>
              </a:pPr>
              <a:endParaRPr lang="en-US" sz="1600" dirty="0"/>
            </a:p>
          </p:txBody>
        </p:sp>
      </p:grpSp>
      <p:grpSp>
        <p:nvGrpSpPr>
          <p:cNvPr id="34" name="Group 33">
            <a:extLst>
              <a:ext uri="{FF2B5EF4-FFF2-40B4-BE49-F238E27FC236}">
                <a16:creationId xmlns:a16="http://schemas.microsoft.com/office/drawing/2014/main" id="{40130B27-2D52-49AB-870A-837CB69EB48F}"/>
              </a:ext>
            </a:extLst>
          </p:cNvPr>
          <p:cNvGrpSpPr/>
          <p:nvPr/>
        </p:nvGrpSpPr>
        <p:grpSpPr>
          <a:xfrm>
            <a:off x="5224092" y="1164000"/>
            <a:ext cx="3651157" cy="476702"/>
            <a:chOff x="0" y="690232"/>
            <a:chExt cx="2971800" cy="635602"/>
          </a:xfrm>
        </p:grpSpPr>
        <p:sp>
          <p:nvSpPr>
            <p:cNvPr id="35" name="Rectangle: Rounded Corners 34">
              <a:extLst>
                <a:ext uri="{FF2B5EF4-FFF2-40B4-BE49-F238E27FC236}">
                  <a16:creationId xmlns:a16="http://schemas.microsoft.com/office/drawing/2014/main" id="{687E425D-2138-43AA-8A73-A7747A58002E}"/>
                </a:ext>
              </a:extLst>
            </p:cNvPr>
            <p:cNvSpPr/>
            <p:nvPr/>
          </p:nvSpPr>
          <p:spPr>
            <a:xfrm>
              <a:off x="0" y="690232"/>
              <a:ext cx="2971800" cy="635602"/>
            </a:xfrm>
            <a:prstGeom prst="roundRect">
              <a:avLst/>
            </a:prstGeom>
          </p:spPr>
          <p:style>
            <a:lnRef idx="3">
              <a:schemeClr val="dk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38" name="Rectangle: Rounded Corners 4">
              <a:extLst>
                <a:ext uri="{FF2B5EF4-FFF2-40B4-BE49-F238E27FC236}">
                  <a16:creationId xmlns:a16="http://schemas.microsoft.com/office/drawing/2014/main" id="{18F46723-D290-4FD8-8F03-70CF301CC6A4}"/>
                </a:ext>
              </a:extLst>
            </p:cNvPr>
            <p:cNvSpPr txBox="1"/>
            <p:nvPr/>
          </p:nvSpPr>
          <p:spPr>
            <a:xfrm>
              <a:off x="31028" y="721260"/>
              <a:ext cx="2909744" cy="57354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algn="ctr" defTabSz="533400">
                <a:lnSpc>
                  <a:spcPct val="90000"/>
                </a:lnSpc>
                <a:spcBef>
                  <a:spcPct val="0"/>
                </a:spcBef>
                <a:spcAft>
                  <a:spcPct val="35000"/>
                </a:spcAft>
              </a:pPr>
              <a:r>
                <a:rPr lang="en-US" sz="1600" b="1" dirty="0"/>
                <a:t>INPUT:  </a:t>
              </a:r>
              <a:r>
                <a:rPr lang="en-US" sz="1600" dirty="0"/>
                <a:t>Message, Neighbors</a:t>
              </a:r>
            </a:p>
          </p:txBody>
        </p:sp>
      </p:grpSp>
      <p:cxnSp>
        <p:nvCxnSpPr>
          <p:cNvPr id="39" name="Straight Arrow Connector 38">
            <a:extLst>
              <a:ext uri="{FF2B5EF4-FFF2-40B4-BE49-F238E27FC236}">
                <a16:creationId xmlns:a16="http://schemas.microsoft.com/office/drawing/2014/main" id="{0D88015F-7CCC-4DF0-A053-B1ECD8FD718C}"/>
              </a:ext>
            </a:extLst>
          </p:cNvPr>
          <p:cNvCxnSpPr>
            <a:cxnSpLocks/>
          </p:cNvCxnSpPr>
          <p:nvPr/>
        </p:nvCxnSpPr>
        <p:spPr>
          <a:xfrm>
            <a:off x="7570433" y="1647555"/>
            <a:ext cx="0" cy="2665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Diamond 39">
                <a:extLst>
                  <a:ext uri="{FF2B5EF4-FFF2-40B4-BE49-F238E27FC236}">
                    <a16:creationId xmlns:a16="http://schemas.microsoft.com/office/drawing/2014/main" id="{EE65518F-3180-4AE5-B25B-6D016156D6EC}"/>
                  </a:ext>
                </a:extLst>
              </p:cNvPr>
              <p:cNvSpPr/>
              <p:nvPr/>
            </p:nvSpPr>
            <p:spPr>
              <a:xfrm>
                <a:off x="6297936" y="4038527"/>
                <a:ext cx="1859570" cy="601139"/>
              </a:xfrm>
              <a:prstGeom prst="diamond">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If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14:m>
                  <m:oMath xmlns:m="http://schemas.openxmlformats.org/officeDocument/2006/math">
                    <m:r>
                      <a:rPr lang="en-US" sz="1600" i="1" dirty="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oMath>
                </a14:m>
                <a:r>
                  <a:rPr lang="en-US" sz="1600" dirty="0"/>
                  <a:t> </a:t>
                </a:r>
              </a:p>
            </p:txBody>
          </p:sp>
        </mc:Choice>
        <mc:Fallback xmlns="">
          <p:sp>
            <p:nvSpPr>
              <p:cNvPr id="40" name="Diamond 39">
                <a:extLst>
                  <a:ext uri="{FF2B5EF4-FFF2-40B4-BE49-F238E27FC236}">
                    <a16:creationId xmlns:a16="http://schemas.microsoft.com/office/drawing/2014/main" id="{EE65518F-3180-4AE5-B25B-6D016156D6EC}"/>
                  </a:ext>
                </a:extLst>
              </p:cNvPr>
              <p:cNvSpPr>
                <a:spLocks noRot="1" noChangeAspect="1" noMove="1" noResize="1" noEditPoints="1" noAdjustHandles="1" noChangeArrowheads="1" noChangeShapeType="1" noTextEdit="1"/>
              </p:cNvSpPr>
              <p:nvPr/>
            </p:nvSpPr>
            <p:spPr>
              <a:xfrm>
                <a:off x="6297936" y="4038527"/>
                <a:ext cx="1859570" cy="601139"/>
              </a:xfrm>
              <a:prstGeom prst="diamond">
                <a:avLst/>
              </a:prstGeom>
              <a:blipFill>
                <a:blip r:embed="rId8"/>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6DFCDA8F-8947-43F2-83AD-FEE8CB187D62}"/>
              </a:ext>
            </a:extLst>
          </p:cNvPr>
          <p:cNvCxnSpPr>
            <a:cxnSpLocks/>
          </p:cNvCxnSpPr>
          <p:nvPr/>
        </p:nvCxnSpPr>
        <p:spPr>
          <a:xfrm flipH="1">
            <a:off x="7287997" y="3773790"/>
            <a:ext cx="496" cy="3523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3F7F61B-4EB4-4D2B-A0B7-59CF01065BA1}"/>
              </a:ext>
            </a:extLst>
          </p:cNvPr>
          <p:cNvCxnSpPr>
            <a:cxnSpLocks/>
          </p:cNvCxnSpPr>
          <p:nvPr/>
        </p:nvCxnSpPr>
        <p:spPr>
          <a:xfrm flipH="1">
            <a:off x="7237857" y="4640455"/>
            <a:ext cx="6659" cy="16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FBD3A17F-EA44-4CF2-B149-B4BD78E622EF}"/>
                  </a:ext>
                </a:extLst>
              </p:cNvPr>
              <p:cNvSpPr/>
              <p:nvPr/>
            </p:nvSpPr>
            <p:spPr>
              <a:xfrm>
                <a:off x="6548310" y="4882080"/>
                <a:ext cx="1796563" cy="358368"/>
              </a:xfrm>
              <a:prstGeom prst="rect">
                <a:avLst/>
              </a:prstGeom>
            </p:spPr>
            <p:txBody>
              <a:bodyPr wrap="square">
                <a:spAutoFit/>
              </a:bodyPr>
              <a:lstStyle/>
              <a:p>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r>
                      <a:rPr lang="en-US" sz="1600" i="1" dirty="0">
                        <a:solidFill>
                          <a:schemeClr val="dk1">
                            <a:hueOff val="0"/>
                            <a:satOff val="0"/>
                            <a:lumOff val="0"/>
                            <a:alphaOff val="0"/>
                          </a:schemeClr>
                        </a:solidFill>
                        <a:latin typeface="Cambria Math" panose="02040503050406030204" pitchFamily="18" charset="0"/>
                        <a:ea typeface="Cambria Math" panose="02040503050406030204" pitchFamily="18" charset="0"/>
                      </a:rPr>
                      <m:t>∪ </m:t>
                    </m:r>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p>
            </p:txBody>
          </p:sp>
        </mc:Choice>
        <mc:Fallback xmlns="">
          <p:sp>
            <p:nvSpPr>
              <p:cNvPr id="43" name="Rectangle 42">
                <a:extLst>
                  <a:ext uri="{FF2B5EF4-FFF2-40B4-BE49-F238E27FC236}">
                    <a16:creationId xmlns:a16="http://schemas.microsoft.com/office/drawing/2014/main" id="{FBD3A17F-EA44-4CF2-B149-B4BD78E622EF}"/>
                  </a:ext>
                </a:extLst>
              </p:cNvPr>
              <p:cNvSpPr>
                <a:spLocks noRot="1" noChangeAspect="1" noMove="1" noResize="1" noEditPoints="1" noAdjustHandles="1" noChangeArrowheads="1" noChangeShapeType="1" noTextEdit="1"/>
              </p:cNvSpPr>
              <p:nvPr/>
            </p:nvSpPr>
            <p:spPr>
              <a:xfrm>
                <a:off x="6548310" y="4882080"/>
                <a:ext cx="1796563" cy="358368"/>
              </a:xfrm>
              <a:prstGeom prst="rect">
                <a:avLst/>
              </a:prstGeom>
              <a:blipFill>
                <a:blip r:embed="rId9"/>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Freeform: Shape 43">
                <a:extLst>
                  <a:ext uri="{FF2B5EF4-FFF2-40B4-BE49-F238E27FC236}">
                    <a16:creationId xmlns:a16="http://schemas.microsoft.com/office/drawing/2014/main" id="{0DE086D9-B1F6-480F-93E7-ABC098CC91D5}"/>
                  </a:ext>
                </a:extLst>
              </p:cNvPr>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𝑗</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44" name="Freeform: Shape 43">
                <a:extLst>
                  <a:ext uri="{FF2B5EF4-FFF2-40B4-BE49-F238E27FC236}">
                    <a16:creationId xmlns:a16="http://schemas.microsoft.com/office/drawing/2014/main" id="{0DE086D9-B1F6-480F-93E7-ABC098CC91D5}"/>
                  </a:ext>
                </a:extLst>
              </p:cNvPr>
              <p:cNvSpPr>
                <a:spLocks noRot="1" noChangeAspect="1" noMove="1" noResize="1" noEditPoints="1" noAdjustHandles="1" noChangeArrowheads="1" noChangeShapeType="1" noTextEdit="1"/>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10"/>
                <a:stretch>
                  <a:fillRect/>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EEDC0F17-AA01-4045-BA87-1658A5674B0E}"/>
              </a:ext>
            </a:extLst>
          </p:cNvPr>
          <p:cNvCxnSpPr>
            <a:cxnSpLocks/>
          </p:cNvCxnSpPr>
          <p:nvPr/>
        </p:nvCxnSpPr>
        <p:spPr>
          <a:xfrm>
            <a:off x="4881677" y="3609518"/>
            <a:ext cx="77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C98BC689-561C-4BF7-AE03-D20FB2F800F5}"/>
              </a:ext>
            </a:extLst>
          </p:cNvPr>
          <p:cNvCxnSpPr>
            <a:cxnSpLocks/>
          </p:cNvCxnSpPr>
          <p:nvPr/>
        </p:nvCxnSpPr>
        <p:spPr>
          <a:xfrm flipH="1">
            <a:off x="4851803" y="3609518"/>
            <a:ext cx="4412" cy="1875528"/>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DCF0D2DE-C54E-422E-AFD0-187D3D0F2260}"/>
              </a:ext>
            </a:extLst>
          </p:cNvPr>
          <p:cNvCxnSpPr>
            <a:cxnSpLocks/>
          </p:cNvCxnSpPr>
          <p:nvPr/>
        </p:nvCxnSpPr>
        <p:spPr>
          <a:xfrm flipH="1" flipV="1">
            <a:off x="4851804" y="5490040"/>
            <a:ext cx="415445" cy="25164"/>
          </a:xfrm>
          <a:prstGeom prst="line">
            <a:avLst/>
          </a:prstGeom>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E6A5BCE6-D8AB-493E-BCD4-AE64317866DF}"/>
              </a:ext>
            </a:extLst>
          </p:cNvPr>
          <p:cNvSpPr txBox="1"/>
          <p:nvPr/>
        </p:nvSpPr>
        <p:spPr>
          <a:xfrm>
            <a:off x="7403105" y="4483044"/>
            <a:ext cx="819374" cy="338554"/>
          </a:xfrm>
          <a:prstGeom prst="rect">
            <a:avLst/>
          </a:prstGeom>
          <a:noFill/>
        </p:spPr>
        <p:txBody>
          <a:bodyPr wrap="square" rtlCol="0">
            <a:spAutoFit/>
          </a:bodyPr>
          <a:lstStyle/>
          <a:p>
            <a:r>
              <a:rPr lang="en-US" sz="1600" dirty="0"/>
              <a:t>YES</a:t>
            </a:r>
          </a:p>
        </p:txBody>
      </p:sp>
      <p:sp>
        <p:nvSpPr>
          <p:cNvPr id="49" name="TextBox 48">
            <a:extLst>
              <a:ext uri="{FF2B5EF4-FFF2-40B4-BE49-F238E27FC236}">
                <a16:creationId xmlns:a16="http://schemas.microsoft.com/office/drawing/2014/main" id="{E25901F0-AE69-48CB-A3A2-5DCE9378AC0D}"/>
              </a:ext>
            </a:extLst>
          </p:cNvPr>
          <p:cNvSpPr txBox="1"/>
          <p:nvPr/>
        </p:nvSpPr>
        <p:spPr>
          <a:xfrm>
            <a:off x="6264707" y="4000543"/>
            <a:ext cx="819374" cy="338554"/>
          </a:xfrm>
          <a:prstGeom prst="rect">
            <a:avLst/>
          </a:prstGeom>
          <a:noFill/>
        </p:spPr>
        <p:txBody>
          <a:bodyPr wrap="square" rtlCol="0">
            <a:spAutoFit/>
          </a:bodyPr>
          <a:lstStyle/>
          <a:p>
            <a:r>
              <a:rPr lang="en-US" sz="1600" dirty="0"/>
              <a:t>NO</a:t>
            </a:r>
          </a:p>
        </p:txBody>
      </p:sp>
      <p:cxnSp>
        <p:nvCxnSpPr>
          <p:cNvPr id="50" name="Straight Connector 49">
            <a:extLst>
              <a:ext uri="{FF2B5EF4-FFF2-40B4-BE49-F238E27FC236}">
                <a16:creationId xmlns:a16="http://schemas.microsoft.com/office/drawing/2014/main" id="{59A9BEBA-3731-4AFF-A28F-711267D7E534}"/>
              </a:ext>
            </a:extLst>
          </p:cNvPr>
          <p:cNvCxnSpPr>
            <a:cxnSpLocks/>
          </p:cNvCxnSpPr>
          <p:nvPr/>
        </p:nvCxnSpPr>
        <p:spPr>
          <a:xfrm>
            <a:off x="5191281" y="4339097"/>
            <a:ext cx="1089496" cy="0"/>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7D50680-DBEF-431C-ACA6-A837A94697AB}"/>
              </a:ext>
            </a:extLst>
          </p:cNvPr>
          <p:cNvCxnSpPr>
            <a:cxnSpLocks/>
          </p:cNvCxnSpPr>
          <p:nvPr/>
        </p:nvCxnSpPr>
        <p:spPr>
          <a:xfrm>
            <a:off x="5191281" y="3849017"/>
            <a:ext cx="0" cy="52811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4BFEE1E5-007B-495E-A4CF-3E13247622CD}"/>
              </a:ext>
            </a:extLst>
          </p:cNvPr>
          <p:cNvCxnSpPr>
            <a:cxnSpLocks/>
          </p:cNvCxnSpPr>
          <p:nvPr/>
        </p:nvCxnSpPr>
        <p:spPr>
          <a:xfrm flipV="1">
            <a:off x="5171121" y="3847415"/>
            <a:ext cx="215678" cy="3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Freeform: Shape 52">
                <a:extLst>
                  <a:ext uri="{FF2B5EF4-FFF2-40B4-BE49-F238E27FC236}">
                    <a16:creationId xmlns:a16="http://schemas.microsoft.com/office/drawing/2014/main" id="{2FD268B7-CF8C-4C43-9307-4D5A18D8C1D5}"/>
                  </a:ext>
                </a:extLst>
              </p:cNvPr>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solidFill>
                <a:srgbClr val="002060"/>
              </a:solidFill>
            </p:spPr>
            <p:style>
              <a:lnRef idx="3">
                <a:schemeClr val="dk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53" name="Freeform: Shape 52">
                <a:extLst>
                  <a:ext uri="{FF2B5EF4-FFF2-40B4-BE49-F238E27FC236}">
                    <a16:creationId xmlns:a16="http://schemas.microsoft.com/office/drawing/2014/main" id="{2FD268B7-CF8C-4C43-9307-4D5A18D8C1D5}"/>
                  </a:ext>
                </a:extLst>
              </p:cNvPr>
              <p:cNvSpPr>
                <a:spLocks noRot="1" noChangeAspect="1" noMove="1" noResize="1" noEditPoints="1" noAdjustHandles="1" noChangeArrowheads="1" noChangeShapeType="1" noTextEdit="1"/>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1591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7106F8D-C02A-4850-ADA0-6352BE6E88CE}"/>
                  </a:ext>
                </a:extLst>
              </p:cNvPr>
              <p:cNvSpPr/>
              <p:nvPr/>
            </p:nvSpPr>
            <p:spPr>
              <a:xfrm>
                <a:off x="529232" y="1569871"/>
                <a:ext cx="3321550" cy="940322"/>
              </a:xfrm>
              <a:prstGeom prst="rect">
                <a:avLst/>
              </a:prstGeom>
            </p:spPr>
            <p:txBody>
              <a:bodyPr wrap="none">
                <a:spAutoFit/>
              </a:bodyPr>
              <a:lstStyle/>
              <a:p>
                <a:r>
                  <a:rPr lang="en-US" sz="2000" b="1" dirty="0"/>
                  <a:t>Step 5: </a:t>
                </a:r>
              </a:p>
              <a:p>
                <a:r>
                  <a:rPr lang="en-US" sz="2000" dirty="0"/>
                  <a:t>Send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𝑗</m:t>
                        </m:r>
                      </m:sub>
                    </m:sSub>
                    <m:r>
                      <a:rPr lang="en-US" sz="2000" i="1">
                        <a:latin typeface="Cambria Math" panose="02040503050406030204" pitchFamily="18" charset="0"/>
                      </a:rPr>
                      <m:t> </m:t>
                    </m:r>
                  </m:oMath>
                </a14:m>
                <a:r>
                  <a:rPr lang="en-US" sz="2000" dirty="0"/>
                  <a:t>to all its’ neighbors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𝑗</m:t>
                        </m:r>
                      </m:sub>
                    </m:sSub>
                  </m:oMath>
                </a14:m>
                <a:r>
                  <a:rPr lang="en-US" sz="2000" dirty="0"/>
                  <a:t> </a:t>
                </a:r>
              </a:p>
              <a:p>
                <a:endParaRPr lang="en-US" sz="1350" b="1" dirty="0"/>
              </a:p>
            </p:txBody>
          </p:sp>
        </mc:Choice>
        <mc:Fallback xmlns="">
          <p:sp>
            <p:nvSpPr>
              <p:cNvPr id="2" name="Rectangle 1">
                <a:extLst>
                  <a:ext uri="{FF2B5EF4-FFF2-40B4-BE49-F238E27FC236}">
                    <a16:creationId xmlns:a16="http://schemas.microsoft.com/office/drawing/2014/main" id="{47106F8D-C02A-4850-ADA0-6352BE6E88CE}"/>
                  </a:ext>
                </a:extLst>
              </p:cNvPr>
              <p:cNvSpPr>
                <a:spLocks noRot="1" noChangeAspect="1" noMove="1" noResize="1" noEditPoints="1" noAdjustHandles="1" noChangeArrowheads="1" noChangeShapeType="1" noTextEdit="1"/>
              </p:cNvSpPr>
              <p:nvPr/>
            </p:nvSpPr>
            <p:spPr>
              <a:xfrm>
                <a:off x="529232" y="1569871"/>
                <a:ext cx="3321550" cy="940322"/>
              </a:xfrm>
              <a:prstGeom prst="rect">
                <a:avLst/>
              </a:prstGeom>
              <a:blipFill>
                <a:blip r:embed="rId2"/>
                <a:stretch>
                  <a:fillRect l="-2018" t="-389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2E56DF6-DC29-45DC-B665-EDA3C812C3EC}"/>
              </a:ext>
            </a:extLst>
          </p:cNvPr>
          <p:cNvGrpSpPr/>
          <p:nvPr/>
        </p:nvGrpSpPr>
        <p:grpSpPr>
          <a:xfrm>
            <a:off x="5262213" y="1908921"/>
            <a:ext cx="3613037" cy="3364451"/>
            <a:chOff x="8506285" y="2083542"/>
            <a:chExt cx="3380748" cy="4293778"/>
          </a:xfrm>
        </p:grpSpPr>
        <mc:AlternateContent xmlns:mc="http://schemas.openxmlformats.org/markup-compatibility/2006" xmlns:a14="http://schemas.microsoft.com/office/drawing/2010/main">
          <mc:Choice Requires="a14">
            <p:sp>
              <p:nvSpPr>
                <p:cNvPr id="4" name="Freeform: Shape 3">
                  <a:extLst>
                    <a:ext uri="{FF2B5EF4-FFF2-40B4-BE49-F238E27FC236}">
                      <a16:creationId xmlns:a16="http://schemas.microsoft.com/office/drawing/2014/main" id="{2C588930-1A71-4042-A02D-49559C4BA220}"/>
                    </a:ext>
                  </a:extLst>
                </p:cNvPr>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4" name="Freeform: Shape 3">
                  <a:extLst>
                    <a:ext uri="{FF2B5EF4-FFF2-40B4-BE49-F238E27FC236}">
                      <a16:creationId xmlns:a16="http://schemas.microsoft.com/office/drawing/2014/main" id="{2C588930-1A71-4042-A02D-49559C4BA220}"/>
                    </a:ext>
                  </a:extLst>
                </p:cNvPr>
                <p:cNvSpPr>
                  <a:spLocks noRot="1" noChangeAspect="1" noMove="1" noResize="1" noEditPoints="1" noAdjustHandles="1" noChangeArrowheads="1" noChangeShapeType="1" noTextEdit="1"/>
                </p:cNvSpPr>
                <p:nvPr/>
              </p:nvSpPr>
              <p:spPr>
                <a:xfrm>
                  <a:off x="8506286" y="2083542"/>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Freeform: Shape 4">
                  <a:extLst>
                    <a:ext uri="{FF2B5EF4-FFF2-40B4-BE49-F238E27FC236}">
                      <a16:creationId xmlns:a16="http://schemas.microsoft.com/office/drawing/2014/main" id="{F6CC2F5A-E406-4BC8-8531-22A03F2EF4AE}"/>
                    </a:ext>
                  </a:extLst>
                </p:cNvPr>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schemeClr val="dk1">
                          <a:hueOff val="0"/>
                          <a:satOff val="0"/>
                          <a:lumOff val="0"/>
                          <a:alphaOff val="0"/>
                        </a:schemeClr>
                      </a:solidFill>
                    </a:rPr>
                    <a:t>Define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t>} </a:t>
                  </a:r>
                  <a14:m>
                    <m:oMath xmlns:m="http://schemas.openxmlformats.org/officeDocument/2006/math">
                      <m:r>
                        <a:rPr lang="en-US" sz="1600">
                          <a:solidFill>
                            <a:schemeClr val="dk1">
                              <a:hueOff val="0"/>
                              <a:satOff val="0"/>
                              <a:lumOff val="0"/>
                              <a:alphaOff val="0"/>
                            </a:schemeClr>
                          </a:solidFill>
                          <a:latin typeface="Cambria Math" panose="02040503050406030204" pitchFamily="18" charset="0"/>
                          <a:ea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as</m:t>
                      </m:r>
                      <m:r>
                        <a:rPr lang="en-US" sz="1600">
                          <a:solidFill>
                            <a:schemeClr val="dk1">
                              <a:hueOff val="0"/>
                              <a:satOff val="0"/>
                              <a:lumOff val="0"/>
                              <a:alphaOff val="0"/>
                            </a:schemeClr>
                          </a:solidFill>
                          <a:latin typeface="Cambria Math" panose="02040503050406030204" pitchFamily="18" charset="0"/>
                        </a:rPr>
                        <m:t> </m:t>
                      </m:r>
                      <m:r>
                        <m:rPr>
                          <m:sty m:val="p"/>
                        </m:rPr>
                        <a:rPr lang="en-US" sz="1600">
                          <a:solidFill>
                            <a:schemeClr val="dk1">
                              <a:hueOff val="0"/>
                              <a:satOff val="0"/>
                              <a:lumOff val="0"/>
                              <a:alphaOff val="0"/>
                            </a:schemeClr>
                          </a:solidFill>
                          <a:latin typeface="Cambria Math" panose="02040503050406030204" pitchFamily="18" charset="0"/>
                        </a:rPr>
                        <m:t>information</m:t>
                      </m:r>
                      <m:r>
                        <a:rPr lang="en-US" sz="1600">
                          <a:solidFill>
                            <a:schemeClr val="dk1">
                              <a:hueOff val="0"/>
                              <a:satOff val="0"/>
                              <a:lumOff val="0"/>
                              <a:alphaOff val="0"/>
                            </a:schemeClr>
                          </a:solidFill>
                          <a:latin typeface="Cambria Math" panose="02040503050406030204" pitchFamily="18" charset="0"/>
                        </a:rPr>
                        <m:t> </m:t>
                      </m:r>
                    </m:oMath>
                  </a14:m>
                  <a:r>
                    <a:rPr lang="en-US" sz="1600" dirty="0">
                      <a:solidFill>
                        <a:schemeClr val="dk1">
                          <a:hueOff val="0"/>
                          <a:satOff val="0"/>
                          <a:lumOff val="0"/>
                          <a:alphaOff val="0"/>
                        </a:schemeClr>
                      </a:solidFill>
                    </a:rPr>
                    <a:t>recieved</a:t>
                  </a:r>
                </a:p>
              </p:txBody>
            </p:sp>
          </mc:Choice>
          <mc:Fallback xmlns="">
            <p:sp>
              <p:nvSpPr>
                <p:cNvPr id="5" name="Freeform: Shape 4">
                  <a:extLst>
                    <a:ext uri="{FF2B5EF4-FFF2-40B4-BE49-F238E27FC236}">
                      <a16:creationId xmlns:a16="http://schemas.microsoft.com/office/drawing/2014/main" id="{F6CC2F5A-E406-4BC8-8531-22A03F2EF4AE}"/>
                    </a:ext>
                  </a:extLst>
                </p:cNvPr>
                <p:cNvSpPr>
                  <a:spLocks noRot="1" noChangeAspect="1" noMove="1" noResize="1" noEditPoints="1" noAdjustHandles="1" noChangeArrowheads="1" noChangeShapeType="1" noTextEdit="1"/>
                </p:cNvSpPr>
                <p:nvPr/>
              </p:nvSpPr>
              <p:spPr>
                <a:xfrm>
                  <a:off x="8506286" y="2711897"/>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Freeform: Shape 5">
                  <a:extLst>
                    <a:ext uri="{FF2B5EF4-FFF2-40B4-BE49-F238E27FC236}">
                      <a16:creationId xmlns:a16="http://schemas.microsoft.com/office/drawing/2014/main" id="{07723DBB-3263-4950-89CF-7158CE3BC413}"/>
                    </a:ext>
                  </a:extLst>
                </p:cNvPr>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𝑖</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𝑖</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6" name="Freeform: Shape 5">
                  <a:extLst>
                    <a:ext uri="{FF2B5EF4-FFF2-40B4-BE49-F238E27FC236}">
                      <a16:creationId xmlns:a16="http://schemas.microsoft.com/office/drawing/2014/main" id="{07723DBB-3263-4950-89CF-7158CE3BC413}"/>
                    </a:ext>
                  </a:extLst>
                </p:cNvPr>
                <p:cNvSpPr>
                  <a:spLocks noRot="1" noChangeAspect="1" noMove="1" noResize="1" noEditPoints="1" noAdjustHandles="1" noChangeArrowheads="1" noChangeShapeType="1" noTextEdit="1"/>
                </p:cNvSpPr>
                <p:nvPr/>
              </p:nvSpPr>
              <p:spPr>
                <a:xfrm>
                  <a:off x="8506286" y="3358914"/>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Freeform: Shape 6">
                  <a:extLst>
                    <a:ext uri="{FF2B5EF4-FFF2-40B4-BE49-F238E27FC236}">
                      <a16:creationId xmlns:a16="http://schemas.microsoft.com/office/drawing/2014/main" id="{DC93CC02-3879-44C7-8D74-D5D67F95C25F}"/>
                    </a:ext>
                  </a:extLst>
                </p:cNvPr>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7129" tIns="37129" rIns="37129" bIns="37129" numCol="1" spcCol="1270" anchor="ctr" anchorCtr="0">
                  <a:noAutofit/>
                </a:bodyPr>
                <a:lstStyle/>
                <a:p>
                  <a:pPr algn="ctr" defTabSz="166688">
                    <a:lnSpc>
                      <a:spcPct val="90000"/>
                    </a:lnSpc>
                    <a:spcBef>
                      <a:spcPct val="0"/>
                    </a:spcBef>
                    <a:spcAft>
                      <a:spcPct val="35000"/>
                    </a:spcAft>
                  </a:pPr>
                  <a:r>
                    <a:rPr lang="en-US" sz="1600" dirty="0"/>
                    <a:t>While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 </m:t>
                      </m:r>
                    </m:oMath>
                  </a14:m>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r>
                        <a:rPr lang="en-US" sz="1600" i="1">
                          <a:latin typeface="Cambria Math" panose="02040503050406030204" pitchFamily="18" charset="0"/>
                        </a:rPr>
                        <m:t>:1≤</m:t>
                      </m:r>
                      <m:r>
                        <a:rPr lang="en-US" sz="1600" i="1">
                          <a:latin typeface="Cambria Math" panose="02040503050406030204" pitchFamily="18" charset="0"/>
                        </a:rPr>
                        <m:t>𝑗</m:t>
                      </m:r>
                      <m:r>
                        <a:rPr lang="en-US" sz="1600" i="1">
                          <a:latin typeface="Cambria Math" panose="02040503050406030204" pitchFamily="18" charset="0"/>
                        </a:rPr>
                        <m:t> ≤</m:t>
                      </m:r>
                      <m:r>
                        <a:rPr lang="en-US" sz="1600" i="1">
                          <a:latin typeface="Cambria Math" panose="02040503050406030204" pitchFamily="18" charset="0"/>
                        </a:rPr>
                        <m:t>𝑛</m:t>
                      </m:r>
                    </m:oMath>
                  </a14:m>
                  <a:r>
                    <a:rPr lang="en-US" sz="1600" dirty="0"/>
                    <a:t>} </a:t>
                  </a:r>
                </a:p>
              </p:txBody>
            </p:sp>
          </mc:Choice>
          <mc:Fallback xmlns="">
            <p:sp>
              <p:nvSpPr>
                <p:cNvPr id="7" name="Freeform: Shape 6">
                  <a:extLst>
                    <a:ext uri="{FF2B5EF4-FFF2-40B4-BE49-F238E27FC236}">
                      <a16:creationId xmlns:a16="http://schemas.microsoft.com/office/drawing/2014/main" id="{DC93CC02-3879-44C7-8D74-D5D67F95C25F}"/>
                    </a:ext>
                  </a:extLst>
                </p:cNvPr>
                <p:cNvSpPr>
                  <a:spLocks noRot="1" noChangeAspect="1" noMove="1" noResize="1" noEditPoints="1" noAdjustHandles="1" noChangeArrowheads="1" noChangeShapeType="1" noTextEdit="1"/>
                </p:cNvSpPr>
                <p:nvPr/>
              </p:nvSpPr>
              <p:spPr>
                <a:xfrm>
                  <a:off x="8506285" y="4045079"/>
                  <a:ext cx="3380747" cy="52693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6"/>
                  <a:stretch>
                    <a:fillRect b="-2778"/>
                  </a:stretch>
                </a:blipFill>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A7C3A1A6-6CC5-4678-9C03-266266361C96}"/>
                </a:ext>
              </a:extLst>
            </p:cNvPr>
            <p:cNvSpPr/>
            <p:nvPr/>
          </p:nvSpPr>
          <p:spPr>
            <a:xfrm>
              <a:off x="8506286" y="5753440"/>
              <a:ext cx="3380747" cy="62388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7129" tIns="37129" rIns="37129" bIns="37129" numCol="1" spcCol="1270" anchor="ctr" anchorCtr="0">
              <a:noAutofit/>
            </a:bodyPr>
            <a:lstStyle/>
            <a:p>
              <a:pPr defTabSz="166688">
                <a:lnSpc>
                  <a:spcPct val="90000"/>
                </a:lnSpc>
                <a:spcBef>
                  <a:spcPct val="0"/>
                </a:spcBef>
                <a:spcAft>
                  <a:spcPct val="35000"/>
                </a:spcAft>
              </a:pPr>
              <a:endParaRPr lang="en-US" sz="1600" dirty="0"/>
            </a:p>
          </p:txBody>
        </p:sp>
      </p:grpSp>
      <p:grpSp>
        <p:nvGrpSpPr>
          <p:cNvPr id="9" name="Group 8">
            <a:extLst>
              <a:ext uri="{FF2B5EF4-FFF2-40B4-BE49-F238E27FC236}">
                <a16:creationId xmlns:a16="http://schemas.microsoft.com/office/drawing/2014/main" id="{41FB03ED-0924-49DC-A14B-9B369608AD88}"/>
              </a:ext>
            </a:extLst>
          </p:cNvPr>
          <p:cNvGrpSpPr/>
          <p:nvPr/>
        </p:nvGrpSpPr>
        <p:grpSpPr>
          <a:xfrm>
            <a:off x="5224092" y="1164000"/>
            <a:ext cx="3651157" cy="476702"/>
            <a:chOff x="0" y="690232"/>
            <a:chExt cx="2971800" cy="635602"/>
          </a:xfrm>
        </p:grpSpPr>
        <p:sp>
          <p:nvSpPr>
            <p:cNvPr id="10" name="Rectangle: Rounded Corners 9">
              <a:extLst>
                <a:ext uri="{FF2B5EF4-FFF2-40B4-BE49-F238E27FC236}">
                  <a16:creationId xmlns:a16="http://schemas.microsoft.com/office/drawing/2014/main" id="{717F0564-895E-49F4-A3DE-F4F3B1447FAA}"/>
                </a:ext>
              </a:extLst>
            </p:cNvPr>
            <p:cNvSpPr/>
            <p:nvPr/>
          </p:nvSpPr>
          <p:spPr>
            <a:xfrm>
              <a:off x="0" y="690232"/>
              <a:ext cx="2971800" cy="635602"/>
            </a:xfrm>
            <a:prstGeom prst="roundRect">
              <a:avLst/>
            </a:prstGeom>
          </p:spPr>
          <p:style>
            <a:lnRef idx="3">
              <a:schemeClr val="dk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1" name="Rectangle: Rounded Corners 4">
              <a:extLst>
                <a:ext uri="{FF2B5EF4-FFF2-40B4-BE49-F238E27FC236}">
                  <a16:creationId xmlns:a16="http://schemas.microsoft.com/office/drawing/2014/main" id="{D6808B69-71E7-4BDB-95BB-7BAA2A683F92}"/>
                </a:ext>
              </a:extLst>
            </p:cNvPr>
            <p:cNvSpPr txBox="1"/>
            <p:nvPr/>
          </p:nvSpPr>
          <p:spPr>
            <a:xfrm>
              <a:off x="31028" y="721260"/>
              <a:ext cx="2909744" cy="57354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algn="ctr" defTabSz="533400">
                <a:lnSpc>
                  <a:spcPct val="90000"/>
                </a:lnSpc>
                <a:spcBef>
                  <a:spcPct val="0"/>
                </a:spcBef>
                <a:spcAft>
                  <a:spcPct val="35000"/>
                </a:spcAft>
              </a:pPr>
              <a:r>
                <a:rPr lang="en-US" sz="1600" b="1" dirty="0"/>
                <a:t>INPUT:  </a:t>
              </a:r>
              <a:r>
                <a:rPr lang="en-US" sz="1600" dirty="0"/>
                <a:t>Message, Neighbors</a:t>
              </a:r>
            </a:p>
          </p:txBody>
        </p:sp>
      </p:grpSp>
      <p:cxnSp>
        <p:nvCxnSpPr>
          <p:cNvPr id="12" name="Straight Arrow Connector 11">
            <a:extLst>
              <a:ext uri="{FF2B5EF4-FFF2-40B4-BE49-F238E27FC236}">
                <a16:creationId xmlns:a16="http://schemas.microsoft.com/office/drawing/2014/main" id="{8487F919-8A2D-4666-BF02-F289C4D673C1}"/>
              </a:ext>
            </a:extLst>
          </p:cNvPr>
          <p:cNvCxnSpPr>
            <a:cxnSpLocks/>
          </p:cNvCxnSpPr>
          <p:nvPr/>
        </p:nvCxnSpPr>
        <p:spPr>
          <a:xfrm>
            <a:off x="7570433" y="1647555"/>
            <a:ext cx="0" cy="2665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Diamond 12">
                <a:extLst>
                  <a:ext uri="{FF2B5EF4-FFF2-40B4-BE49-F238E27FC236}">
                    <a16:creationId xmlns:a16="http://schemas.microsoft.com/office/drawing/2014/main" id="{13AAB9A7-8DBE-42CF-8AFE-4B84015A0886}"/>
                  </a:ext>
                </a:extLst>
              </p:cNvPr>
              <p:cNvSpPr/>
              <p:nvPr/>
            </p:nvSpPr>
            <p:spPr>
              <a:xfrm>
                <a:off x="6297936" y="4038527"/>
                <a:ext cx="1859570" cy="601139"/>
              </a:xfrm>
              <a:prstGeom prst="diamond">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If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14:m>
                  <m:oMath xmlns:m="http://schemas.openxmlformats.org/officeDocument/2006/math">
                    <m:r>
                      <a:rPr lang="en-US" sz="1600" i="1" dirty="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𝑅</m:t>
                        </m:r>
                      </m:e>
                      <m:sub>
                        <m:r>
                          <a:rPr lang="en-US" sz="1600">
                            <a:latin typeface="Cambria Math" panose="02040503050406030204" pitchFamily="18" charset="0"/>
                          </a:rPr>
                          <m:t>𝑖</m:t>
                        </m:r>
                      </m:sub>
                    </m:sSub>
                  </m:oMath>
                </a14:m>
                <a:r>
                  <a:rPr lang="en-US" sz="1600" dirty="0"/>
                  <a:t> </a:t>
                </a:r>
              </a:p>
            </p:txBody>
          </p:sp>
        </mc:Choice>
        <mc:Fallback xmlns="">
          <p:sp>
            <p:nvSpPr>
              <p:cNvPr id="13" name="Diamond 12">
                <a:extLst>
                  <a:ext uri="{FF2B5EF4-FFF2-40B4-BE49-F238E27FC236}">
                    <a16:creationId xmlns:a16="http://schemas.microsoft.com/office/drawing/2014/main" id="{13AAB9A7-8DBE-42CF-8AFE-4B84015A0886}"/>
                  </a:ext>
                </a:extLst>
              </p:cNvPr>
              <p:cNvSpPr>
                <a:spLocks noRot="1" noChangeAspect="1" noMove="1" noResize="1" noEditPoints="1" noAdjustHandles="1" noChangeArrowheads="1" noChangeShapeType="1" noTextEdit="1"/>
              </p:cNvSpPr>
              <p:nvPr/>
            </p:nvSpPr>
            <p:spPr>
              <a:xfrm>
                <a:off x="6297936" y="4038527"/>
                <a:ext cx="1859570" cy="601139"/>
              </a:xfrm>
              <a:prstGeom prst="diamond">
                <a:avLst/>
              </a:prstGeom>
              <a:blipFill>
                <a:blip r:embed="rId7"/>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849E0E47-DC53-4C8D-B505-8D150921FDB4}"/>
              </a:ext>
            </a:extLst>
          </p:cNvPr>
          <p:cNvCxnSpPr>
            <a:cxnSpLocks/>
          </p:cNvCxnSpPr>
          <p:nvPr/>
        </p:nvCxnSpPr>
        <p:spPr>
          <a:xfrm flipH="1">
            <a:off x="7287997" y="3773790"/>
            <a:ext cx="496" cy="3523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566A143-2B55-42FA-8C98-6DEE94725872}"/>
              </a:ext>
            </a:extLst>
          </p:cNvPr>
          <p:cNvCxnSpPr>
            <a:cxnSpLocks/>
          </p:cNvCxnSpPr>
          <p:nvPr/>
        </p:nvCxnSpPr>
        <p:spPr>
          <a:xfrm flipH="1">
            <a:off x="7237857" y="4640455"/>
            <a:ext cx="6659" cy="16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B04836-F384-41DC-8BE4-3495640319BB}"/>
                  </a:ext>
                </a:extLst>
              </p:cNvPr>
              <p:cNvSpPr/>
              <p:nvPr/>
            </p:nvSpPr>
            <p:spPr>
              <a:xfrm>
                <a:off x="6548310" y="4882080"/>
                <a:ext cx="1796563" cy="358368"/>
              </a:xfrm>
              <a:prstGeom prst="rect">
                <a:avLst/>
              </a:prstGeom>
            </p:spPr>
            <p:txBody>
              <a:bodyPr wrap="square">
                <a:spAutoFit/>
              </a:bodyPr>
              <a:lstStyle/>
              <a:p>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sSub>
                      <m:sSubPr>
                        <m:ctrlPr>
                          <a:rPr lang="en-US" sz="1600" i="1">
                            <a:solidFill>
                              <a:schemeClr val="dk1">
                                <a:hueOff val="0"/>
                                <a:satOff val="0"/>
                                <a:lumOff val="0"/>
                                <a:alphaOff val="0"/>
                              </a:schemeClr>
                            </a:solidFill>
                            <a:latin typeface="Cambria Math" panose="02040503050406030204" pitchFamily="18" charset="0"/>
                          </a:rPr>
                        </m:ctrlPr>
                      </m:sSubPr>
                      <m:e>
                        <m:r>
                          <a:rPr lang="en-US" sz="1600">
                            <a:solidFill>
                              <a:schemeClr val="dk1">
                                <a:hueOff val="0"/>
                                <a:satOff val="0"/>
                                <a:lumOff val="0"/>
                                <a:alphaOff val="0"/>
                              </a:schemeClr>
                            </a:solidFill>
                            <a:latin typeface="Cambria Math" panose="02040503050406030204" pitchFamily="18" charset="0"/>
                          </a:rPr>
                          <m:t>𝑅</m:t>
                        </m:r>
                      </m:e>
                      <m:sub>
                        <m:r>
                          <a:rPr lang="en-US" sz="1600">
                            <a:solidFill>
                              <a:schemeClr val="dk1">
                                <a:hueOff val="0"/>
                                <a:satOff val="0"/>
                                <a:lumOff val="0"/>
                                <a:alphaOff val="0"/>
                              </a:schemeClr>
                            </a:solidFill>
                            <a:latin typeface="Cambria Math" panose="02040503050406030204" pitchFamily="18" charset="0"/>
                          </a:rPr>
                          <m:t>𝑖</m:t>
                        </m:r>
                      </m:sub>
                    </m:sSub>
                  </m:oMath>
                </a14:m>
                <a:r>
                  <a:rPr lang="en-US" sz="1600" dirty="0">
                    <a:solidFill>
                      <a:schemeClr val="dk1">
                        <a:hueOff val="0"/>
                        <a:satOff val="0"/>
                        <a:lumOff val="0"/>
                        <a:alphaOff val="0"/>
                      </a:schemeClr>
                    </a:solidFill>
                  </a:rPr>
                  <a:t> </a:t>
                </a:r>
                <a14:m>
                  <m:oMath xmlns:m="http://schemas.openxmlformats.org/officeDocument/2006/math">
                    <m:r>
                      <a:rPr lang="en-US" sz="1600" i="1" dirty="0">
                        <a:solidFill>
                          <a:schemeClr val="dk1">
                            <a:hueOff val="0"/>
                            <a:satOff val="0"/>
                            <a:lumOff val="0"/>
                            <a:alphaOff val="0"/>
                          </a:schemeClr>
                        </a:solidFill>
                        <a:latin typeface="Cambria Math" panose="02040503050406030204" pitchFamily="18" charset="0"/>
                        <a:ea typeface="Cambria Math" panose="02040503050406030204" pitchFamily="18" charset="0"/>
                      </a:rPr>
                      <m:t>∪ </m:t>
                    </m:r>
                  </m:oMath>
                </a14:m>
                <a:r>
                  <a:rPr lang="en-US" sz="1600" dirty="0">
                    <a:solidFill>
                      <a:schemeClr val="dk1">
                        <a:hueOff val="0"/>
                        <a:satOff val="0"/>
                        <a:lumOff val="0"/>
                        <a:alphaOff val="0"/>
                      </a:schemeClr>
                    </a:solidFill>
                  </a:rPr>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t>} </a:t>
                </a:r>
              </a:p>
            </p:txBody>
          </p:sp>
        </mc:Choice>
        <mc:Fallback xmlns="">
          <p:sp>
            <p:nvSpPr>
              <p:cNvPr id="16" name="Rectangle 15">
                <a:extLst>
                  <a:ext uri="{FF2B5EF4-FFF2-40B4-BE49-F238E27FC236}">
                    <a16:creationId xmlns:a16="http://schemas.microsoft.com/office/drawing/2014/main" id="{62B04836-F384-41DC-8BE4-3495640319BB}"/>
                  </a:ext>
                </a:extLst>
              </p:cNvPr>
              <p:cNvSpPr>
                <a:spLocks noRot="1" noChangeAspect="1" noMove="1" noResize="1" noEditPoints="1" noAdjustHandles="1" noChangeArrowheads="1" noChangeShapeType="1" noTextEdit="1"/>
              </p:cNvSpPr>
              <p:nvPr/>
            </p:nvSpPr>
            <p:spPr>
              <a:xfrm>
                <a:off x="6548310" y="4882080"/>
                <a:ext cx="1796563" cy="358368"/>
              </a:xfrm>
              <a:prstGeom prst="rect">
                <a:avLst/>
              </a:prstGeom>
              <a:blipFill>
                <a:blip r:embed="rId8"/>
                <a:stretch>
                  <a:fillRect t="-3390" b="-16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Freeform: Shape 16">
                <a:extLst>
                  <a:ext uri="{FF2B5EF4-FFF2-40B4-BE49-F238E27FC236}">
                    <a16:creationId xmlns:a16="http://schemas.microsoft.com/office/drawing/2014/main" id="{75503EA8-BE9D-4547-805F-CE2A1A369423}"/>
                  </a:ext>
                </a:extLst>
              </p:cNvPr>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dirty="0">
                    <a:solidFill>
                      <a:prstClr val="black">
                        <a:hueOff val="0"/>
                        <a:satOff val="0"/>
                        <a:lumOff val="0"/>
                        <a:alphaOff val="0"/>
                      </a:prstClr>
                    </a:solidFill>
                    <a:latin typeface="Calibri" panose="020F0502020204030204"/>
                  </a:rPr>
                  <a:t>Send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𝑗</m:t>
                        </m:r>
                      </m:sub>
                    </m:sSub>
                  </m:oMath>
                </a14:m>
                <a:r>
                  <a:rPr lang="en-US" sz="1600" dirty="0">
                    <a:solidFill>
                      <a:prstClr val="black">
                        <a:hueOff val="0"/>
                        <a:satOff val="0"/>
                        <a:lumOff val="0"/>
                        <a:alphaOff val="0"/>
                      </a:prstClr>
                    </a:solidFill>
                    <a:latin typeface="Calibri" panose="020F0502020204030204"/>
                  </a:rPr>
                  <a:t> to all neighbors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𝑗</m:t>
                        </m:r>
                      </m:sub>
                    </m:sSub>
                  </m:oMath>
                </a14:m>
                <a:endParaRPr lang="en-US" sz="1600" dirty="0">
                  <a:solidFill>
                    <a:prstClr val="black">
                      <a:hueOff val="0"/>
                      <a:satOff val="0"/>
                      <a:lumOff val="0"/>
                      <a:alphaOff val="0"/>
                    </a:prstClr>
                  </a:solidFill>
                  <a:latin typeface="Calibri" panose="020F0502020204030204"/>
                </a:endParaRPr>
              </a:p>
            </p:txBody>
          </p:sp>
        </mc:Choice>
        <mc:Fallback xmlns="">
          <p:sp>
            <p:nvSpPr>
              <p:cNvPr id="17" name="Freeform: Shape 16">
                <a:extLst>
                  <a:ext uri="{FF2B5EF4-FFF2-40B4-BE49-F238E27FC236}">
                    <a16:creationId xmlns:a16="http://schemas.microsoft.com/office/drawing/2014/main" id="{75503EA8-BE9D-4547-805F-CE2A1A369423}"/>
                  </a:ext>
                </a:extLst>
              </p:cNvPr>
              <p:cNvSpPr>
                <a:spLocks noRot="1" noChangeAspect="1" noMove="1" noResize="1" noEditPoints="1" noAdjustHandles="1" noChangeArrowheads="1" noChangeShapeType="1" noTextEdit="1"/>
              </p:cNvSpPr>
              <p:nvPr/>
            </p:nvSpPr>
            <p:spPr>
              <a:xfrm>
                <a:off x="5262213" y="5303530"/>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0FE038E-1424-4818-A4E1-6BE44B909AB1}"/>
              </a:ext>
            </a:extLst>
          </p:cNvPr>
          <p:cNvCxnSpPr>
            <a:cxnSpLocks/>
          </p:cNvCxnSpPr>
          <p:nvPr/>
        </p:nvCxnSpPr>
        <p:spPr>
          <a:xfrm>
            <a:off x="4881677" y="3609518"/>
            <a:ext cx="77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CE0A96C7-774E-46AE-AD8D-463A8277BCFD}"/>
              </a:ext>
            </a:extLst>
          </p:cNvPr>
          <p:cNvCxnSpPr>
            <a:cxnSpLocks/>
          </p:cNvCxnSpPr>
          <p:nvPr/>
        </p:nvCxnSpPr>
        <p:spPr>
          <a:xfrm flipH="1">
            <a:off x="4851803" y="3609518"/>
            <a:ext cx="4412" cy="1875528"/>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AA01BC05-5012-487E-B089-132A78781D1E}"/>
              </a:ext>
            </a:extLst>
          </p:cNvPr>
          <p:cNvCxnSpPr>
            <a:cxnSpLocks/>
          </p:cNvCxnSpPr>
          <p:nvPr/>
        </p:nvCxnSpPr>
        <p:spPr>
          <a:xfrm flipH="1" flipV="1">
            <a:off x="4851804" y="5490040"/>
            <a:ext cx="415445" cy="25164"/>
          </a:xfrm>
          <a:prstGeom prst="line">
            <a:avLst/>
          </a:prstGeom>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11BC6CFA-6278-441A-8494-47D7A65E3D5A}"/>
              </a:ext>
            </a:extLst>
          </p:cNvPr>
          <p:cNvSpPr txBox="1"/>
          <p:nvPr/>
        </p:nvSpPr>
        <p:spPr>
          <a:xfrm>
            <a:off x="7403105" y="4483044"/>
            <a:ext cx="819374" cy="338554"/>
          </a:xfrm>
          <a:prstGeom prst="rect">
            <a:avLst/>
          </a:prstGeom>
          <a:noFill/>
        </p:spPr>
        <p:txBody>
          <a:bodyPr wrap="square" rtlCol="0">
            <a:spAutoFit/>
          </a:bodyPr>
          <a:lstStyle/>
          <a:p>
            <a:r>
              <a:rPr lang="en-US" sz="1600" dirty="0"/>
              <a:t>YES</a:t>
            </a:r>
          </a:p>
        </p:txBody>
      </p:sp>
      <p:sp>
        <p:nvSpPr>
          <p:cNvPr id="22" name="TextBox 21">
            <a:extLst>
              <a:ext uri="{FF2B5EF4-FFF2-40B4-BE49-F238E27FC236}">
                <a16:creationId xmlns:a16="http://schemas.microsoft.com/office/drawing/2014/main" id="{68CCD11F-34F8-4B30-B343-DC8A226F4674}"/>
              </a:ext>
            </a:extLst>
          </p:cNvPr>
          <p:cNvSpPr txBox="1"/>
          <p:nvPr/>
        </p:nvSpPr>
        <p:spPr>
          <a:xfrm>
            <a:off x="6264707" y="4000543"/>
            <a:ext cx="819374" cy="338554"/>
          </a:xfrm>
          <a:prstGeom prst="rect">
            <a:avLst/>
          </a:prstGeom>
          <a:noFill/>
        </p:spPr>
        <p:txBody>
          <a:bodyPr wrap="square" rtlCol="0">
            <a:spAutoFit/>
          </a:bodyPr>
          <a:lstStyle/>
          <a:p>
            <a:r>
              <a:rPr lang="en-US" sz="1600" dirty="0"/>
              <a:t>NO</a:t>
            </a:r>
          </a:p>
        </p:txBody>
      </p:sp>
      <p:cxnSp>
        <p:nvCxnSpPr>
          <p:cNvPr id="23" name="Straight Connector 22">
            <a:extLst>
              <a:ext uri="{FF2B5EF4-FFF2-40B4-BE49-F238E27FC236}">
                <a16:creationId xmlns:a16="http://schemas.microsoft.com/office/drawing/2014/main" id="{B4485380-2A80-4426-B1D0-94C1977C204E}"/>
              </a:ext>
            </a:extLst>
          </p:cNvPr>
          <p:cNvCxnSpPr>
            <a:cxnSpLocks/>
          </p:cNvCxnSpPr>
          <p:nvPr/>
        </p:nvCxnSpPr>
        <p:spPr>
          <a:xfrm>
            <a:off x="5191281" y="4339097"/>
            <a:ext cx="1089496"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99F4137C-20E4-41AD-A59E-5BECF40EA6EA}"/>
              </a:ext>
            </a:extLst>
          </p:cNvPr>
          <p:cNvCxnSpPr>
            <a:cxnSpLocks/>
          </p:cNvCxnSpPr>
          <p:nvPr/>
        </p:nvCxnSpPr>
        <p:spPr>
          <a:xfrm>
            <a:off x="5191281" y="3849017"/>
            <a:ext cx="0" cy="528119"/>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00D1426D-A082-408B-9861-0329DDE8A0F6}"/>
              </a:ext>
            </a:extLst>
          </p:cNvPr>
          <p:cNvCxnSpPr>
            <a:cxnSpLocks/>
          </p:cNvCxnSpPr>
          <p:nvPr/>
        </p:nvCxnSpPr>
        <p:spPr>
          <a:xfrm flipV="1">
            <a:off x="5171121" y="3847415"/>
            <a:ext cx="215678" cy="3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Freeform: Shape 25">
                <a:extLst>
                  <a:ext uri="{FF2B5EF4-FFF2-40B4-BE49-F238E27FC236}">
                    <a16:creationId xmlns:a16="http://schemas.microsoft.com/office/drawing/2014/main" id="{BF4C5163-534B-4407-A9FF-ADC02D97A992}"/>
                  </a:ext>
                </a:extLst>
              </p:cNvPr>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solidFill>
                <a:srgbClr val="002060"/>
              </a:solidFill>
            </p:spPr>
            <p:style>
              <a:lnRef idx="3">
                <a:schemeClr val="dk1">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68561" tIns="68561" rIns="68561" bIns="68561" numCol="1" spcCol="1270" anchor="ctr" anchorCtr="0">
                <a:noAutofit/>
              </a:bodyPr>
              <a:lstStyle/>
              <a:p>
                <a:pPr algn="ctr" defTabSz="533400">
                  <a:lnSpc>
                    <a:spcPct val="90000"/>
                  </a:lnSpc>
                  <a:spcBef>
                    <a:spcPct val="0"/>
                  </a:spcBef>
                  <a:spcAft>
                    <a:spcPct val="35000"/>
                  </a:spcAft>
                </a:pPr>
                <a:r>
                  <a:rPr lang="en-US" sz="1600" b="1" dirty="0">
                    <a:solidFill>
                      <a:schemeClr val="bg1"/>
                    </a:solidFill>
                  </a:rPr>
                  <a:t>Message Passing(</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𝑰</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 </a:t>
                </a:r>
                <a14:m>
                  <m:oMath xmlns:m="http://schemas.openxmlformats.org/officeDocument/2006/math">
                    <m:sSub>
                      <m:sSubPr>
                        <m:ctrlPr>
                          <a:rPr lang="en-US" sz="1600" b="1" i="1">
                            <a:solidFill>
                              <a:schemeClr val="bg1"/>
                            </a:solidFill>
                            <a:latin typeface="Cambria Math" panose="02040503050406030204" pitchFamily="18" charset="0"/>
                          </a:rPr>
                        </m:ctrlPr>
                      </m:sSubPr>
                      <m:e>
                        <m:r>
                          <a:rPr lang="en-US" sz="1600" b="1" i="1">
                            <a:solidFill>
                              <a:schemeClr val="bg1"/>
                            </a:solidFill>
                            <a:latin typeface="Cambria Math" panose="02040503050406030204" pitchFamily="18" charset="0"/>
                          </a:rPr>
                          <m:t>𝑵</m:t>
                        </m:r>
                      </m:e>
                      <m:sub>
                        <m:r>
                          <a:rPr lang="en-US" sz="1600" b="1" i="1">
                            <a:solidFill>
                              <a:schemeClr val="bg1"/>
                            </a:solidFill>
                            <a:latin typeface="Cambria Math" panose="02040503050406030204" pitchFamily="18" charset="0"/>
                          </a:rPr>
                          <m:t>𝒊</m:t>
                        </m:r>
                      </m:sub>
                    </m:sSub>
                  </m:oMath>
                </a14:m>
                <a:r>
                  <a:rPr lang="en-US" sz="1600" b="1" dirty="0">
                    <a:solidFill>
                      <a:schemeClr val="bg1"/>
                    </a:solidFill>
                  </a:rPr>
                  <a:t>)</a:t>
                </a:r>
              </a:p>
            </p:txBody>
          </p:sp>
        </mc:Choice>
        <mc:Fallback xmlns="">
          <p:sp>
            <p:nvSpPr>
              <p:cNvPr id="26" name="Freeform: Shape 25">
                <a:extLst>
                  <a:ext uri="{FF2B5EF4-FFF2-40B4-BE49-F238E27FC236}">
                    <a16:creationId xmlns:a16="http://schemas.microsoft.com/office/drawing/2014/main" id="{BF4C5163-534B-4407-A9FF-ADC02D97A992}"/>
                  </a:ext>
                </a:extLst>
              </p:cNvPr>
              <p:cNvSpPr>
                <a:spLocks noRot="1" noChangeAspect="1" noMove="1" noResize="1" noEditPoints="1" noAdjustHandles="1" noChangeArrowheads="1" noChangeShapeType="1" noTextEdit="1"/>
              </p:cNvSpPr>
              <p:nvPr/>
            </p:nvSpPr>
            <p:spPr>
              <a:xfrm>
                <a:off x="5267249" y="1924487"/>
                <a:ext cx="3613036" cy="488850"/>
              </a:xfrm>
              <a:custGeom>
                <a:avLst/>
                <a:gdLst>
                  <a:gd name="connsiteX0" fmla="*/ 0 w 3380747"/>
                  <a:gd name="connsiteY0" fmla="*/ 103982 h 623880"/>
                  <a:gd name="connsiteX1" fmla="*/ 103982 w 3380747"/>
                  <a:gd name="connsiteY1" fmla="*/ 0 h 623880"/>
                  <a:gd name="connsiteX2" fmla="*/ 3276765 w 3380747"/>
                  <a:gd name="connsiteY2" fmla="*/ 0 h 623880"/>
                  <a:gd name="connsiteX3" fmla="*/ 3380747 w 3380747"/>
                  <a:gd name="connsiteY3" fmla="*/ 103982 h 623880"/>
                  <a:gd name="connsiteX4" fmla="*/ 3380747 w 3380747"/>
                  <a:gd name="connsiteY4" fmla="*/ 519898 h 623880"/>
                  <a:gd name="connsiteX5" fmla="*/ 3276765 w 3380747"/>
                  <a:gd name="connsiteY5" fmla="*/ 623880 h 623880"/>
                  <a:gd name="connsiteX6" fmla="*/ 103982 w 3380747"/>
                  <a:gd name="connsiteY6" fmla="*/ 623880 h 623880"/>
                  <a:gd name="connsiteX7" fmla="*/ 0 w 3380747"/>
                  <a:gd name="connsiteY7" fmla="*/ 519898 h 623880"/>
                  <a:gd name="connsiteX8" fmla="*/ 0 w 3380747"/>
                  <a:gd name="connsiteY8" fmla="*/ 103982 h 62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0747" h="623880">
                    <a:moveTo>
                      <a:pt x="0" y="103982"/>
                    </a:moveTo>
                    <a:cubicBezTo>
                      <a:pt x="0" y="46554"/>
                      <a:pt x="46554" y="0"/>
                      <a:pt x="103982" y="0"/>
                    </a:cubicBezTo>
                    <a:lnTo>
                      <a:pt x="3276765" y="0"/>
                    </a:lnTo>
                    <a:cubicBezTo>
                      <a:pt x="3334193" y="0"/>
                      <a:pt x="3380747" y="46554"/>
                      <a:pt x="3380747" y="103982"/>
                    </a:cubicBezTo>
                    <a:lnTo>
                      <a:pt x="3380747" y="519898"/>
                    </a:lnTo>
                    <a:cubicBezTo>
                      <a:pt x="3380747" y="577326"/>
                      <a:pt x="3334193" y="623880"/>
                      <a:pt x="3276765" y="623880"/>
                    </a:cubicBezTo>
                    <a:lnTo>
                      <a:pt x="103982" y="623880"/>
                    </a:lnTo>
                    <a:cubicBezTo>
                      <a:pt x="46554" y="623880"/>
                      <a:pt x="0" y="577326"/>
                      <a:pt x="0" y="519898"/>
                    </a:cubicBezTo>
                    <a:lnTo>
                      <a:pt x="0" y="103982"/>
                    </a:lnTo>
                    <a:close/>
                  </a:path>
                </a:pathLst>
              </a:cu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6410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442A27-E8EE-4841-AE11-607252809612}"/>
              </a:ext>
            </a:extLst>
          </p:cNvPr>
          <p:cNvSpPr>
            <a:spLocks noGrp="1"/>
          </p:cNvSpPr>
          <p:nvPr>
            <p:ph type="title"/>
          </p:nvPr>
        </p:nvSpPr>
        <p:spPr>
          <a:xfrm>
            <a:off x="-1447800" y="76201"/>
            <a:ext cx="228600" cy="609600"/>
          </a:xfrm>
        </p:spPr>
        <p:txBody>
          <a:bodyPr>
            <a:normAutofit fontScale="90000"/>
          </a:bodyPr>
          <a:lstStyle/>
          <a:p>
            <a:endParaRPr lang="en-US" dirty="0"/>
          </a:p>
        </p:txBody>
      </p:sp>
      <p:pic>
        <p:nvPicPr>
          <p:cNvPr id="10" name="Content Placeholder 9">
            <a:extLst>
              <a:ext uri="{FF2B5EF4-FFF2-40B4-BE49-F238E27FC236}">
                <a16:creationId xmlns:a16="http://schemas.microsoft.com/office/drawing/2014/main" id="{B97C499B-91D7-4F01-B4E8-BBB5E526D6FB}"/>
              </a:ext>
            </a:extLst>
          </p:cNvPr>
          <p:cNvPicPr>
            <a:picLocks noGrp="1" noChangeAspect="1"/>
          </p:cNvPicPr>
          <p:nvPr>
            <p:ph idx="1"/>
          </p:nvPr>
        </p:nvPicPr>
        <p:blipFill>
          <a:blip r:embed="rId2"/>
          <a:stretch>
            <a:fillRect/>
          </a:stretch>
        </p:blipFill>
        <p:spPr>
          <a:xfrm>
            <a:off x="2228877" y="809768"/>
            <a:ext cx="249958" cy="249958"/>
          </a:xfrm>
          <a:prstGeom prst="rect">
            <a:avLst/>
          </a:prstGeom>
        </p:spPr>
      </p:pic>
      <p:sp>
        <p:nvSpPr>
          <p:cNvPr id="9" name="Oval 8">
            <a:extLst>
              <a:ext uri="{FF2B5EF4-FFF2-40B4-BE49-F238E27FC236}">
                <a16:creationId xmlns:a16="http://schemas.microsoft.com/office/drawing/2014/main" id="{A83ABE0E-97D4-4967-8C77-C8DF37A3BDBC}"/>
              </a:ext>
            </a:extLst>
          </p:cNvPr>
          <p:cNvSpPr/>
          <p:nvPr/>
        </p:nvSpPr>
        <p:spPr>
          <a:xfrm>
            <a:off x="1143000" y="114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400127-599E-4042-8943-5894F43A3F4A}"/>
              </a:ext>
            </a:extLst>
          </p:cNvPr>
          <p:cNvPicPr>
            <a:picLocks noChangeAspect="1"/>
          </p:cNvPicPr>
          <p:nvPr/>
        </p:nvPicPr>
        <p:blipFill>
          <a:blip r:embed="rId2"/>
          <a:stretch>
            <a:fillRect/>
          </a:stretch>
        </p:blipFill>
        <p:spPr>
          <a:xfrm>
            <a:off x="2068338" y="2033542"/>
            <a:ext cx="249958" cy="249958"/>
          </a:xfrm>
          <a:prstGeom prst="rect">
            <a:avLst/>
          </a:prstGeom>
        </p:spPr>
      </p:pic>
      <p:pic>
        <p:nvPicPr>
          <p:cNvPr id="12" name="Picture 11">
            <a:extLst>
              <a:ext uri="{FF2B5EF4-FFF2-40B4-BE49-F238E27FC236}">
                <a16:creationId xmlns:a16="http://schemas.microsoft.com/office/drawing/2014/main" id="{18559ACE-DBC1-4A0E-B7A3-350C0A4DE929}"/>
              </a:ext>
            </a:extLst>
          </p:cNvPr>
          <p:cNvPicPr>
            <a:picLocks noChangeAspect="1"/>
          </p:cNvPicPr>
          <p:nvPr/>
        </p:nvPicPr>
        <p:blipFill>
          <a:blip r:embed="rId2"/>
          <a:stretch>
            <a:fillRect/>
          </a:stretch>
        </p:blipFill>
        <p:spPr>
          <a:xfrm>
            <a:off x="1876309" y="723380"/>
            <a:ext cx="249958" cy="249958"/>
          </a:xfrm>
          <a:prstGeom prst="rect">
            <a:avLst/>
          </a:prstGeom>
        </p:spPr>
      </p:pic>
      <p:pic>
        <p:nvPicPr>
          <p:cNvPr id="13" name="Picture 12">
            <a:extLst>
              <a:ext uri="{FF2B5EF4-FFF2-40B4-BE49-F238E27FC236}">
                <a16:creationId xmlns:a16="http://schemas.microsoft.com/office/drawing/2014/main" id="{266514DA-F09F-4DBB-9A61-F6EB09AD5F21}"/>
              </a:ext>
            </a:extLst>
          </p:cNvPr>
          <p:cNvPicPr>
            <a:picLocks noChangeAspect="1"/>
          </p:cNvPicPr>
          <p:nvPr/>
        </p:nvPicPr>
        <p:blipFill>
          <a:blip r:embed="rId2"/>
          <a:stretch>
            <a:fillRect/>
          </a:stretch>
        </p:blipFill>
        <p:spPr>
          <a:xfrm>
            <a:off x="4979383" y="2274338"/>
            <a:ext cx="249958" cy="249958"/>
          </a:xfrm>
          <a:prstGeom prst="rect">
            <a:avLst/>
          </a:prstGeom>
        </p:spPr>
      </p:pic>
      <p:pic>
        <p:nvPicPr>
          <p:cNvPr id="14" name="Picture 13">
            <a:extLst>
              <a:ext uri="{FF2B5EF4-FFF2-40B4-BE49-F238E27FC236}">
                <a16:creationId xmlns:a16="http://schemas.microsoft.com/office/drawing/2014/main" id="{271320A4-CC16-4C1C-8EF9-0F40DF8EC34B}"/>
              </a:ext>
            </a:extLst>
          </p:cNvPr>
          <p:cNvPicPr>
            <a:picLocks noChangeAspect="1"/>
          </p:cNvPicPr>
          <p:nvPr/>
        </p:nvPicPr>
        <p:blipFill>
          <a:blip r:embed="rId2"/>
          <a:stretch>
            <a:fillRect/>
          </a:stretch>
        </p:blipFill>
        <p:spPr>
          <a:xfrm>
            <a:off x="5617442" y="2684780"/>
            <a:ext cx="249958" cy="249958"/>
          </a:xfrm>
          <a:prstGeom prst="rect">
            <a:avLst/>
          </a:prstGeom>
        </p:spPr>
      </p:pic>
      <p:sp>
        <p:nvSpPr>
          <p:cNvPr id="15" name="Oval 14">
            <a:extLst>
              <a:ext uri="{FF2B5EF4-FFF2-40B4-BE49-F238E27FC236}">
                <a16:creationId xmlns:a16="http://schemas.microsoft.com/office/drawing/2014/main" id="{6825DB50-B856-493D-AA36-3BC9CDFF449F}"/>
              </a:ext>
            </a:extLst>
          </p:cNvPr>
          <p:cNvSpPr/>
          <p:nvPr/>
        </p:nvSpPr>
        <p:spPr>
          <a:xfrm>
            <a:off x="1104900" y="154535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414C331-48B0-4B09-ABC7-7FA66CF84286}"/>
              </a:ext>
            </a:extLst>
          </p:cNvPr>
          <p:cNvSpPr/>
          <p:nvPr/>
        </p:nvSpPr>
        <p:spPr>
          <a:xfrm>
            <a:off x="1342390" y="139295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498DCC9-5FD5-44E9-A2D6-AB614F2D2899}"/>
              </a:ext>
            </a:extLst>
          </p:cNvPr>
          <p:cNvSpPr/>
          <p:nvPr/>
        </p:nvSpPr>
        <p:spPr>
          <a:xfrm>
            <a:off x="1550438" y="8971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57F86F-2CE7-47BF-B92A-30ED8F746D19}"/>
              </a:ext>
            </a:extLst>
          </p:cNvPr>
          <p:cNvSpPr/>
          <p:nvPr/>
        </p:nvSpPr>
        <p:spPr>
          <a:xfrm>
            <a:off x="1702838" y="14508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A71C6-2CD7-4BB7-9F7C-10A0271CAD05}"/>
              </a:ext>
            </a:extLst>
          </p:cNvPr>
          <p:cNvSpPr/>
          <p:nvPr/>
        </p:nvSpPr>
        <p:spPr>
          <a:xfrm>
            <a:off x="1907076" y="166217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B573C31-B3C7-423E-A887-A8D05B98D8B2}"/>
              </a:ext>
            </a:extLst>
          </p:cNvPr>
          <p:cNvSpPr/>
          <p:nvPr/>
        </p:nvSpPr>
        <p:spPr>
          <a:xfrm>
            <a:off x="1284257"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61A7A87-797A-4D28-8B97-848D11033B66}"/>
              </a:ext>
            </a:extLst>
          </p:cNvPr>
          <p:cNvSpPr/>
          <p:nvPr/>
        </p:nvSpPr>
        <p:spPr>
          <a:xfrm>
            <a:off x="1768878" y="21981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EFC0FD-519D-41C0-949A-E506CAA5B7D3}"/>
              </a:ext>
            </a:extLst>
          </p:cNvPr>
          <p:cNvSpPr/>
          <p:nvPr/>
        </p:nvSpPr>
        <p:spPr>
          <a:xfrm>
            <a:off x="2318296" y="181457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73F53AB-A487-4495-BB84-9EE431328D62}"/>
              </a:ext>
            </a:extLst>
          </p:cNvPr>
          <p:cNvSpPr/>
          <p:nvPr/>
        </p:nvSpPr>
        <p:spPr>
          <a:xfrm>
            <a:off x="1900726" y="1098837"/>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42B1501-AE9B-4DB8-B4C8-2E94809C1555}"/>
              </a:ext>
            </a:extLst>
          </p:cNvPr>
          <p:cNvSpPr/>
          <p:nvPr/>
        </p:nvSpPr>
        <p:spPr>
          <a:xfrm>
            <a:off x="2286000" y="12984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873D65-E772-439F-8BE6-C15725538150}"/>
              </a:ext>
            </a:extLst>
          </p:cNvPr>
          <p:cNvSpPr/>
          <p:nvPr/>
        </p:nvSpPr>
        <p:spPr>
          <a:xfrm>
            <a:off x="1809286" y="393497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CC0818-59AE-41EB-A5D8-99AF8B6127B9}"/>
              </a:ext>
            </a:extLst>
          </p:cNvPr>
          <p:cNvSpPr/>
          <p:nvPr/>
        </p:nvSpPr>
        <p:spPr>
          <a:xfrm>
            <a:off x="1976926" y="370637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B5861A-143B-4008-AE29-4B127CAB60F4}"/>
              </a:ext>
            </a:extLst>
          </p:cNvPr>
          <p:cNvSpPr/>
          <p:nvPr/>
        </p:nvSpPr>
        <p:spPr>
          <a:xfrm>
            <a:off x="2252853" y="3598661"/>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5345FD-23E9-468C-94E5-4655D02E8BFE}"/>
              </a:ext>
            </a:extLst>
          </p:cNvPr>
          <p:cNvSpPr/>
          <p:nvPr/>
        </p:nvSpPr>
        <p:spPr>
          <a:xfrm>
            <a:off x="1572779" y="4343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129C0D4-992D-413D-91B7-B29981AEA411}"/>
              </a:ext>
            </a:extLst>
          </p:cNvPr>
          <p:cNvSpPr/>
          <p:nvPr/>
        </p:nvSpPr>
        <p:spPr>
          <a:xfrm>
            <a:off x="3204664" y="4569924"/>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5CF982-76C5-4290-B30B-996A921276C6}"/>
              </a:ext>
            </a:extLst>
          </p:cNvPr>
          <p:cNvSpPr/>
          <p:nvPr/>
        </p:nvSpPr>
        <p:spPr>
          <a:xfrm>
            <a:off x="2252256" y="4164562"/>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B6CCE04-8850-4AB7-B1DD-C9B19645AE03}"/>
              </a:ext>
            </a:extLst>
          </p:cNvPr>
          <p:cNvSpPr/>
          <p:nvPr/>
        </p:nvSpPr>
        <p:spPr>
          <a:xfrm>
            <a:off x="2209800" y="4417524"/>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D597523-42D3-4BD3-87A1-6CF5F1EA201B}"/>
              </a:ext>
            </a:extLst>
          </p:cNvPr>
          <p:cNvSpPr/>
          <p:nvPr/>
        </p:nvSpPr>
        <p:spPr>
          <a:xfrm>
            <a:off x="2872842" y="396545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ECF1999-D18A-46BA-8F7E-2E963D3C736C}"/>
              </a:ext>
            </a:extLst>
          </p:cNvPr>
          <p:cNvSpPr/>
          <p:nvPr/>
        </p:nvSpPr>
        <p:spPr>
          <a:xfrm>
            <a:off x="2564594" y="4343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15155C-8036-413A-BB73-0703CFB0AF72}"/>
              </a:ext>
            </a:extLst>
          </p:cNvPr>
          <p:cNvSpPr/>
          <p:nvPr/>
        </p:nvSpPr>
        <p:spPr>
          <a:xfrm>
            <a:off x="1805012" y="47904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6644B17-5D8F-4F18-B4F3-DCA02E991EF6}"/>
              </a:ext>
            </a:extLst>
          </p:cNvPr>
          <p:cNvSpPr/>
          <p:nvPr/>
        </p:nvSpPr>
        <p:spPr>
          <a:xfrm>
            <a:off x="2318296" y="48666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FF91995-583A-43A7-8930-35868F23B6AF}"/>
              </a:ext>
            </a:extLst>
          </p:cNvPr>
          <p:cNvSpPr/>
          <p:nvPr/>
        </p:nvSpPr>
        <p:spPr>
          <a:xfrm>
            <a:off x="2720442" y="3581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4BFFD4D-D8F4-40F3-BBB8-D14F788F3CE1}"/>
              </a:ext>
            </a:extLst>
          </p:cNvPr>
          <p:cNvSpPr/>
          <p:nvPr/>
        </p:nvSpPr>
        <p:spPr>
          <a:xfrm>
            <a:off x="3200400" y="409753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4B1E8D9-DBFA-4DA6-86B4-56EC98E9C8D8}"/>
              </a:ext>
            </a:extLst>
          </p:cNvPr>
          <p:cNvSpPr/>
          <p:nvPr/>
        </p:nvSpPr>
        <p:spPr>
          <a:xfrm>
            <a:off x="2836428" y="461264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8D38F2-BA44-4061-8E63-B80F4D71047E}"/>
              </a:ext>
            </a:extLst>
          </p:cNvPr>
          <p:cNvSpPr/>
          <p:nvPr/>
        </p:nvSpPr>
        <p:spPr>
          <a:xfrm>
            <a:off x="2644242" y="495808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6F06FA-BAD1-4778-8229-FEEE955FF6C4}"/>
              </a:ext>
            </a:extLst>
          </p:cNvPr>
          <p:cNvSpPr/>
          <p:nvPr/>
        </p:nvSpPr>
        <p:spPr>
          <a:xfrm>
            <a:off x="4983425" y="26299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4D7D5D4-5196-445D-982F-313798B0D0E5}"/>
              </a:ext>
            </a:extLst>
          </p:cNvPr>
          <p:cNvSpPr/>
          <p:nvPr/>
        </p:nvSpPr>
        <p:spPr>
          <a:xfrm>
            <a:off x="5410200" y="23505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165CF78-0658-403B-8FC7-DA23B2D9B8B6}"/>
              </a:ext>
            </a:extLst>
          </p:cNvPr>
          <p:cNvSpPr/>
          <p:nvPr/>
        </p:nvSpPr>
        <p:spPr>
          <a:xfrm>
            <a:off x="5354320" y="304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4643B0D-2FD7-4221-9BA6-7B394A060C9B}"/>
              </a:ext>
            </a:extLst>
          </p:cNvPr>
          <p:cNvSpPr/>
          <p:nvPr/>
        </p:nvSpPr>
        <p:spPr>
          <a:xfrm>
            <a:off x="5000741" y="177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60A5F98-49D7-4C4A-B176-AEB0FC223E9F}"/>
              </a:ext>
            </a:extLst>
          </p:cNvPr>
          <p:cNvSpPr/>
          <p:nvPr/>
        </p:nvSpPr>
        <p:spPr>
          <a:xfrm>
            <a:off x="5956300" y="23652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8BDAED9-4FB2-4265-89D4-A75D2F2214D7}"/>
              </a:ext>
            </a:extLst>
          </p:cNvPr>
          <p:cNvSpPr/>
          <p:nvPr/>
        </p:nvSpPr>
        <p:spPr>
          <a:xfrm>
            <a:off x="5654040" y="19304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2ED9E9C-E373-439A-AE1E-806BBAE4DEF0}"/>
              </a:ext>
            </a:extLst>
          </p:cNvPr>
          <p:cNvSpPr/>
          <p:nvPr/>
        </p:nvSpPr>
        <p:spPr>
          <a:xfrm>
            <a:off x="4674092" y="19949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70BE4-222E-4419-B0D1-7C9C3A7514DE}"/>
              </a:ext>
            </a:extLst>
          </p:cNvPr>
          <p:cNvSpPr/>
          <p:nvPr/>
        </p:nvSpPr>
        <p:spPr>
          <a:xfrm>
            <a:off x="5541242" y="1640376"/>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0B9483-DBA2-43B5-9A7F-E8F5A42492C9}"/>
              </a:ext>
            </a:extLst>
          </p:cNvPr>
          <p:cNvSpPr/>
          <p:nvPr/>
        </p:nvSpPr>
        <p:spPr>
          <a:xfrm>
            <a:off x="4770120" y="3048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E9B9026-6577-4DE1-8598-B604D309D557}"/>
              </a:ext>
            </a:extLst>
          </p:cNvPr>
          <p:cNvSpPr/>
          <p:nvPr/>
        </p:nvSpPr>
        <p:spPr>
          <a:xfrm>
            <a:off x="5153141" y="2045738"/>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123F35D-0905-4EDB-A8A1-D232F6973906}"/>
              </a:ext>
            </a:extLst>
          </p:cNvPr>
          <p:cNvSpPr/>
          <p:nvPr/>
        </p:nvSpPr>
        <p:spPr>
          <a:xfrm>
            <a:off x="4582160" y="2399317"/>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3A3521FC-66E3-4B57-A5AC-6FBC2407335F}"/>
              </a:ext>
            </a:extLst>
          </p:cNvPr>
          <p:cNvSpPr/>
          <p:nvPr/>
        </p:nvSpPr>
        <p:spPr>
          <a:xfrm>
            <a:off x="1615263" y="1401602"/>
            <a:ext cx="379498" cy="287512"/>
          </a:xfrm>
          <a:prstGeom prst="mathMultiply">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DD9752A-C868-46AA-B38E-D9222640F55C}"/>
              </a:ext>
            </a:extLst>
          </p:cNvPr>
          <p:cNvPicPr>
            <a:picLocks noChangeAspect="1"/>
          </p:cNvPicPr>
          <p:nvPr/>
        </p:nvPicPr>
        <p:blipFill>
          <a:blip r:embed="rId3"/>
          <a:stretch>
            <a:fillRect/>
          </a:stretch>
        </p:blipFill>
        <p:spPr>
          <a:xfrm>
            <a:off x="5165314" y="2380992"/>
            <a:ext cx="341406" cy="304826"/>
          </a:xfrm>
          <a:prstGeom prst="rect">
            <a:avLst/>
          </a:prstGeom>
        </p:spPr>
      </p:pic>
      <p:pic>
        <p:nvPicPr>
          <p:cNvPr id="53" name="Picture 52">
            <a:extLst>
              <a:ext uri="{FF2B5EF4-FFF2-40B4-BE49-F238E27FC236}">
                <a16:creationId xmlns:a16="http://schemas.microsoft.com/office/drawing/2014/main" id="{2CEFD425-F305-4915-BD82-A2FC0087EEC5}"/>
              </a:ext>
            </a:extLst>
          </p:cNvPr>
          <p:cNvPicPr>
            <a:picLocks noChangeAspect="1"/>
          </p:cNvPicPr>
          <p:nvPr/>
        </p:nvPicPr>
        <p:blipFill>
          <a:blip r:embed="rId3"/>
          <a:stretch>
            <a:fillRect/>
          </a:stretch>
        </p:blipFill>
        <p:spPr>
          <a:xfrm>
            <a:off x="2236630" y="4294648"/>
            <a:ext cx="341406" cy="304826"/>
          </a:xfrm>
          <a:prstGeom prst="rect">
            <a:avLst/>
          </a:prstGeom>
        </p:spPr>
      </p:pic>
      <p:sp>
        <p:nvSpPr>
          <p:cNvPr id="54" name="TextBox 53">
            <a:extLst>
              <a:ext uri="{FF2B5EF4-FFF2-40B4-BE49-F238E27FC236}">
                <a16:creationId xmlns:a16="http://schemas.microsoft.com/office/drawing/2014/main" id="{D5E9D54A-D4A0-4CA2-BDEC-1DF321E2E374}"/>
              </a:ext>
            </a:extLst>
          </p:cNvPr>
          <p:cNvSpPr txBox="1"/>
          <p:nvPr/>
        </p:nvSpPr>
        <p:spPr>
          <a:xfrm>
            <a:off x="2236630" y="5643880"/>
            <a:ext cx="2941126" cy="369332"/>
          </a:xfrm>
          <a:prstGeom prst="rect">
            <a:avLst/>
          </a:prstGeom>
          <a:noFill/>
        </p:spPr>
        <p:txBody>
          <a:bodyPr wrap="none" rtlCol="0">
            <a:spAutoFit/>
          </a:bodyPr>
          <a:lstStyle/>
          <a:p>
            <a:r>
              <a:rPr lang="en-US" dirty="0"/>
              <a:t>Original data P with centers X</a:t>
            </a:r>
          </a:p>
        </p:txBody>
      </p:sp>
      <p:sp>
        <p:nvSpPr>
          <p:cNvPr id="2" name="TextBox 1">
            <a:extLst>
              <a:ext uri="{FF2B5EF4-FFF2-40B4-BE49-F238E27FC236}">
                <a16:creationId xmlns:a16="http://schemas.microsoft.com/office/drawing/2014/main" id="{83720AF8-6F7C-48DB-879D-FE5CE3CF8B9F}"/>
              </a:ext>
            </a:extLst>
          </p:cNvPr>
          <p:cNvSpPr txBox="1"/>
          <p:nvPr/>
        </p:nvSpPr>
        <p:spPr>
          <a:xfrm>
            <a:off x="6270509" y="1176026"/>
            <a:ext cx="2060691" cy="461665"/>
          </a:xfrm>
          <a:prstGeom prst="rect">
            <a:avLst/>
          </a:prstGeom>
          <a:noFill/>
        </p:spPr>
        <p:txBody>
          <a:bodyPr wrap="square" rtlCol="0">
            <a:spAutoFit/>
          </a:bodyPr>
          <a:lstStyle/>
          <a:p>
            <a:r>
              <a:rPr lang="en-US" sz="2400" dirty="0"/>
              <a:t>C = Cost( P , X )</a:t>
            </a:r>
          </a:p>
        </p:txBody>
      </p:sp>
    </p:spTree>
    <p:extLst>
      <p:ext uri="{BB962C8B-B14F-4D97-AF65-F5344CB8AC3E}">
        <p14:creationId xmlns:p14="http://schemas.microsoft.com/office/powerpoint/2010/main" val="1721286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3DBE29C-2F59-46A9-A5C8-DCD0D5B931F3}"/>
              </a:ext>
            </a:extLst>
          </p:cNvPr>
          <p:cNvSpPr/>
          <p:nvPr/>
        </p:nvSpPr>
        <p:spPr>
          <a:xfrm>
            <a:off x="852257" y="2761511"/>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 name="Oval 2">
            <a:extLst>
              <a:ext uri="{FF2B5EF4-FFF2-40B4-BE49-F238E27FC236}">
                <a16:creationId xmlns:a16="http://schemas.microsoft.com/office/drawing/2014/main" id="{19F38D50-A1B0-44FD-8B7E-A095E8F766B7}"/>
              </a:ext>
            </a:extLst>
          </p:cNvPr>
          <p:cNvSpPr/>
          <p:nvPr/>
        </p:nvSpPr>
        <p:spPr>
          <a:xfrm>
            <a:off x="1765548" y="3209278"/>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 name="Oval 3">
            <a:extLst>
              <a:ext uri="{FF2B5EF4-FFF2-40B4-BE49-F238E27FC236}">
                <a16:creationId xmlns:a16="http://schemas.microsoft.com/office/drawing/2014/main" id="{C700918D-1E3C-4EF7-821D-5AD1714A4C1C}"/>
              </a:ext>
            </a:extLst>
          </p:cNvPr>
          <p:cNvSpPr/>
          <p:nvPr/>
        </p:nvSpPr>
        <p:spPr>
          <a:xfrm>
            <a:off x="2414728" y="3842044"/>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Oval 4">
            <a:extLst>
              <a:ext uri="{FF2B5EF4-FFF2-40B4-BE49-F238E27FC236}">
                <a16:creationId xmlns:a16="http://schemas.microsoft.com/office/drawing/2014/main" id="{450CCF70-EE69-4211-AA42-FD84A5A294FC}"/>
              </a:ext>
            </a:extLst>
          </p:cNvPr>
          <p:cNvSpPr/>
          <p:nvPr/>
        </p:nvSpPr>
        <p:spPr>
          <a:xfrm>
            <a:off x="2529028" y="2740507"/>
            <a:ext cx="233039" cy="2197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6" name="Straight Connector 5">
            <a:extLst>
              <a:ext uri="{FF2B5EF4-FFF2-40B4-BE49-F238E27FC236}">
                <a16:creationId xmlns:a16="http://schemas.microsoft.com/office/drawing/2014/main" id="{B94A40F8-8FD4-43FC-8BFC-CEE651C1B8A5}"/>
              </a:ext>
            </a:extLst>
          </p:cNvPr>
          <p:cNvCxnSpPr>
            <a:cxnSpLocks/>
            <a:stCxn id="2" idx="6"/>
            <a:endCxn id="3" idx="1"/>
          </p:cNvCxnSpPr>
          <p:nvPr/>
        </p:nvCxnSpPr>
        <p:spPr>
          <a:xfrm>
            <a:off x="1085296" y="2871372"/>
            <a:ext cx="714380" cy="370083"/>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3A3A717F-A05A-491D-A800-9B8752B1DC36}"/>
              </a:ext>
            </a:extLst>
          </p:cNvPr>
          <p:cNvCxnSpPr>
            <a:cxnSpLocks/>
            <a:stCxn id="3" idx="7"/>
            <a:endCxn id="5" idx="2"/>
          </p:cNvCxnSpPr>
          <p:nvPr/>
        </p:nvCxnSpPr>
        <p:spPr>
          <a:xfrm flipV="1">
            <a:off x="1964459" y="2850369"/>
            <a:ext cx="564570" cy="391087"/>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EA122AE-60B2-477D-9A08-47EA85E42A38}"/>
              </a:ext>
            </a:extLst>
          </p:cNvPr>
          <p:cNvCxnSpPr>
            <a:cxnSpLocks/>
            <a:endCxn id="4" idx="1"/>
          </p:cNvCxnSpPr>
          <p:nvPr/>
        </p:nvCxnSpPr>
        <p:spPr>
          <a:xfrm>
            <a:off x="1970251" y="3390379"/>
            <a:ext cx="478605" cy="483842"/>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1FDEB3C-7136-4E12-A816-DFD71B7FD31D}"/>
              </a:ext>
            </a:extLst>
          </p:cNvPr>
          <p:cNvSpPr txBox="1"/>
          <p:nvPr/>
        </p:nvSpPr>
        <p:spPr>
          <a:xfrm>
            <a:off x="628651" y="2850367"/>
            <a:ext cx="223607" cy="300082"/>
          </a:xfrm>
          <a:prstGeom prst="rect">
            <a:avLst/>
          </a:prstGeom>
          <a:noFill/>
        </p:spPr>
        <p:txBody>
          <a:bodyPr wrap="square" rtlCol="0">
            <a:spAutoFit/>
          </a:bodyPr>
          <a:lstStyle/>
          <a:p>
            <a:r>
              <a:rPr lang="en-US" sz="1350" dirty="0"/>
              <a:t>1</a:t>
            </a:r>
          </a:p>
        </p:txBody>
      </p:sp>
      <p:sp>
        <p:nvSpPr>
          <p:cNvPr id="10" name="TextBox 9">
            <a:extLst>
              <a:ext uri="{FF2B5EF4-FFF2-40B4-BE49-F238E27FC236}">
                <a16:creationId xmlns:a16="http://schemas.microsoft.com/office/drawing/2014/main" id="{0C417574-B20A-4983-9DC2-8385A5C3CECB}"/>
              </a:ext>
            </a:extLst>
          </p:cNvPr>
          <p:cNvSpPr txBox="1"/>
          <p:nvPr/>
        </p:nvSpPr>
        <p:spPr>
          <a:xfrm>
            <a:off x="1959850" y="3188404"/>
            <a:ext cx="223607" cy="300082"/>
          </a:xfrm>
          <a:prstGeom prst="rect">
            <a:avLst/>
          </a:prstGeom>
          <a:noFill/>
        </p:spPr>
        <p:txBody>
          <a:bodyPr wrap="square" rtlCol="0">
            <a:spAutoFit/>
          </a:bodyPr>
          <a:lstStyle/>
          <a:p>
            <a:r>
              <a:rPr lang="en-US" sz="1350" dirty="0"/>
              <a:t>2</a:t>
            </a:r>
          </a:p>
        </p:txBody>
      </p:sp>
      <p:sp>
        <p:nvSpPr>
          <p:cNvPr id="11" name="TextBox 10">
            <a:extLst>
              <a:ext uri="{FF2B5EF4-FFF2-40B4-BE49-F238E27FC236}">
                <a16:creationId xmlns:a16="http://schemas.microsoft.com/office/drawing/2014/main" id="{2715AD36-6AE4-47CC-ABC0-4E86F0B0713C}"/>
              </a:ext>
            </a:extLst>
          </p:cNvPr>
          <p:cNvSpPr txBox="1"/>
          <p:nvPr/>
        </p:nvSpPr>
        <p:spPr>
          <a:xfrm>
            <a:off x="2648315" y="3770892"/>
            <a:ext cx="223607" cy="300082"/>
          </a:xfrm>
          <a:prstGeom prst="rect">
            <a:avLst/>
          </a:prstGeom>
          <a:noFill/>
        </p:spPr>
        <p:txBody>
          <a:bodyPr wrap="square" rtlCol="0">
            <a:spAutoFit/>
          </a:bodyPr>
          <a:lstStyle/>
          <a:p>
            <a:r>
              <a:rPr lang="en-US" sz="1350" dirty="0"/>
              <a:t>3</a:t>
            </a:r>
          </a:p>
        </p:txBody>
      </p:sp>
      <p:sp>
        <p:nvSpPr>
          <p:cNvPr id="12" name="Rectangle 11">
            <a:extLst>
              <a:ext uri="{FF2B5EF4-FFF2-40B4-BE49-F238E27FC236}">
                <a16:creationId xmlns:a16="http://schemas.microsoft.com/office/drawing/2014/main" id="{A2E5EE08-6233-4E37-A429-D41C9D230906}"/>
              </a:ext>
            </a:extLst>
          </p:cNvPr>
          <p:cNvSpPr/>
          <p:nvPr/>
        </p:nvSpPr>
        <p:spPr>
          <a:xfrm>
            <a:off x="628651" y="1326317"/>
            <a:ext cx="4273093" cy="923330"/>
          </a:xfrm>
          <a:prstGeom prst="rect">
            <a:avLst/>
          </a:prstGeom>
        </p:spPr>
        <p:txBody>
          <a:bodyPr wrap="none">
            <a:spAutoFit/>
          </a:bodyPr>
          <a:lstStyle/>
          <a:p>
            <a:r>
              <a:rPr lang="en-US" b="1" u="sng" dirty="0"/>
              <a:t>Output:</a:t>
            </a:r>
            <a:r>
              <a:rPr lang="en-US" u="sng" dirty="0"/>
              <a:t> </a:t>
            </a:r>
          </a:p>
          <a:p>
            <a:endParaRPr lang="en-US" u="sng" dirty="0"/>
          </a:p>
          <a:p>
            <a:r>
              <a:rPr lang="en-US" dirty="0"/>
              <a:t>Communication done among all the nodes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B575199-3ADF-4D3A-8552-3CDF272D1DDB}"/>
                  </a:ext>
                </a:extLst>
              </p:cNvPr>
              <p:cNvSpPr txBox="1"/>
              <p:nvPr/>
            </p:nvSpPr>
            <p:spPr>
              <a:xfrm>
                <a:off x="2760118" y="2670696"/>
                <a:ext cx="955187" cy="300082"/>
              </a:xfrm>
              <a:prstGeom prst="rect">
                <a:avLst/>
              </a:prstGeom>
              <a:noFill/>
            </p:spPr>
            <p:txBody>
              <a:bodyPr wrap="square" rtlCol="0">
                <a:spAutoFit/>
              </a:bodyPr>
              <a:lstStyle/>
              <a:p>
                <a:r>
                  <a:rPr lang="en-US" sz="1350" dirty="0"/>
                  <a:t>Node </a:t>
                </a:r>
                <a14:m>
                  <m:oMath xmlns:m="http://schemas.openxmlformats.org/officeDocument/2006/math">
                    <m:r>
                      <a:rPr lang="en-US" sz="1350" i="1">
                        <a:latin typeface="Cambria Math" panose="02040503050406030204" pitchFamily="18" charset="0"/>
                      </a:rPr>
                      <m:t>𝑖</m:t>
                    </m:r>
                  </m:oMath>
                </a14:m>
                <a:r>
                  <a:rPr lang="en-US" sz="1350" dirty="0"/>
                  <a:t> </a:t>
                </a:r>
              </a:p>
            </p:txBody>
          </p:sp>
        </mc:Choice>
        <mc:Fallback xmlns="">
          <p:sp>
            <p:nvSpPr>
              <p:cNvPr id="13" name="TextBox 12">
                <a:extLst>
                  <a:ext uri="{FF2B5EF4-FFF2-40B4-BE49-F238E27FC236}">
                    <a16:creationId xmlns:a16="http://schemas.microsoft.com/office/drawing/2014/main" id="{FB575199-3ADF-4D3A-8552-3CDF272D1DDB}"/>
                  </a:ext>
                </a:extLst>
              </p:cNvPr>
              <p:cNvSpPr txBox="1">
                <a:spLocks noRot="1" noChangeAspect="1" noMove="1" noResize="1" noEditPoints="1" noAdjustHandles="1" noChangeArrowheads="1" noChangeShapeType="1" noTextEdit="1"/>
              </p:cNvSpPr>
              <p:nvPr/>
            </p:nvSpPr>
            <p:spPr>
              <a:xfrm>
                <a:off x="2760118" y="2670696"/>
                <a:ext cx="955187" cy="300082"/>
              </a:xfrm>
              <a:prstGeom prst="rect">
                <a:avLst/>
              </a:prstGeom>
              <a:blipFill>
                <a:blip r:embed="rId2"/>
                <a:stretch>
                  <a:fillRect l="-1923" t="-2041" b="-2040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0D344925-9F9E-432E-AF77-A5141BE67D59}"/>
              </a:ext>
            </a:extLst>
          </p:cNvPr>
          <p:cNvCxnSpPr>
            <a:cxnSpLocks/>
          </p:cNvCxnSpPr>
          <p:nvPr/>
        </p:nvCxnSpPr>
        <p:spPr>
          <a:xfrm flipH="1">
            <a:off x="1979822" y="2795071"/>
            <a:ext cx="454880" cy="3159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9C852EDF-8466-427A-92F4-6E1AC84A5887}"/>
              </a:ext>
            </a:extLst>
          </p:cNvPr>
          <p:cNvCxnSpPr>
            <a:cxnSpLocks/>
          </p:cNvCxnSpPr>
          <p:nvPr/>
        </p:nvCxnSpPr>
        <p:spPr>
          <a:xfrm flipV="1">
            <a:off x="2116652" y="3010390"/>
            <a:ext cx="427740" cy="30221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A82C8B02-AB95-4C41-A09E-EC99E51CAB58}"/>
              </a:ext>
            </a:extLst>
          </p:cNvPr>
          <p:cNvCxnSpPr>
            <a:cxnSpLocks/>
          </p:cNvCxnSpPr>
          <p:nvPr/>
        </p:nvCxnSpPr>
        <p:spPr>
          <a:xfrm>
            <a:off x="2116652" y="3386524"/>
            <a:ext cx="379843" cy="381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6138AC9B-8C3B-4A9E-A588-A93876D58D48}"/>
              </a:ext>
            </a:extLst>
          </p:cNvPr>
          <p:cNvCxnSpPr>
            <a:cxnSpLocks/>
          </p:cNvCxnSpPr>
          <p:nvPr/>
        </p:nvCxnSpPr>
        <p:spPr>
          <a:xfrm flipH="1" flipV="1">
            <a:off x="1959849" y="3525393"/>
            <a:ext cx="347801" cy="3544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3" name="Straight Arrow Connector 42">
            <a:extLst>
              <a:ext uri="{FF2B5EF4-FFF2-40B4-BE49-F238E27FC236}">
                <a16:creationId xmlns:a16="http://schemas.microsoft.com/office/drawing/2014/main" id="{3530F0F3-54F1-4631-9D59-DC264AB0B8A2}"/>
              </a:ext>
            </a:extLst>
          </p:cNvPr>
          <p:cNvCxnSpPr>
            <a:cxnSpLocks/>
          </p:cNvCxnSpPr>
          <p:nvPr/>
        </p:nvCxnSpPr>
        <p:spPr>
          <a:xfrm flipH="1" flipV="1">
            <a:off x="1140036" y="2970995"/>
            <a:ext cx="517742" cy="27996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6" name="Straight Arrow Connector 45">
            <a:extLst>
              <a:ext uri="{FF2B5EF4-FFF2-40B4-BE49-F238E27FC236}">
                <a16:creationId xmlns:a16="http://schemas.microsoft.com/office/drawing/2014/main" id="{7EED80A3-467C-41C1-B198-385EBC1F38A1}"/>
              </a:ext>
            </a:extLst>
          </p:cNvPr>
          <p:cNvCxnSpPr>
            <a:cxnSpLocks/>
          </p:cNvCxnSpPr>
          <p:nvPr/>
        </p:nvCxnSpPr>
        <p:spPr>
          <a:xfrm>
            <a:off x="1224709" y="2871372"/>
            <a:ext cx="559412" cy="2701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0" name="Rectangle 49">
            <a:extLst>
              <a:ext uri="{FF2B5EF4-FFF2-40B4-BE49-F238E27FC236}">
                <a16:creationId xmlns:a16="http://schemas.microsoft.com/office/drawing/2014/main" id="{D329EF5F-7194-4612-81A0-7849041A83E5}"/>
              </a:ext>
            </a:extLst>
          </p:cNvPr>
          <p:cNvSpPr/>
          <p:nvPr/>
        </p:nvSpPr>
        <p:spPr>
          <a:xfrm>
            <a:off x="531483" y="4517367"/>
            <a:ext cx="5625194" cy="923330"/>
          </a:xfrm>
          <a:prstGeom prst="rect">
            <a:avLst/>
          </a:prstGeom>
        </p:spPr>
        <p:txBody>
          <a:bodyPr wrap="none">
            <a:spAutoFit/>
          </a:bodyPr>
          <a:lstStyle/>
          <a:p>
            <a:pPr marL="214313" indent="-214313">
              <a:buFont typeface="Arial" panose="020B0604020202020204" pitchFamily="34" charset="0"/>
              <a:buChar char="•"/>
            </a:pPr>
            <a:r>
              <a:rPr lang="en-US" dirty="0"/>
              <a:t>As a result, information is shared globally.</a:t>
            </a:r>
          </a:p>
          <a:p>
            <a:endParaRPr lang="en-US" dirty="0"/>
          </a:p>
          <a:p>
            <a:pPr marL="214313" indent="-214313">
              <a:buFont typeface="Arial" panose="020B0604020202020204" pitchFamily="34" charset="0"/>
              <a:buChar char="•"/>
            </a:pPr>
            <a:r>
              <a:rPr lang="en-US" dirty="0"/>
              <a:t>Communication cost at each step = Size of the message </a:t>
            </a:r>
          </a:p>
        </p:txBody>
      </p:sp>
    </p:spTree>
    <p:extLst>
      <p:ext uri="{BB962C8B-B14F-4D97-AF65-F5344CB8AC3E}">
        <p14:creationId xmlns:p14="http://schemas.microsoft.com/office/powerpoint/2010/main" val="1027960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4300-FF08-4714-8F80-227D3DFDC2DD}"/>
              </a:ext>
            </a:extLst>
          </p:cNvPr>
          <p:cNvSpPr txBox="1">
            <a:spLocks/>
          </p:cNvSpPr>
          <p:nvPr/>
        </p:nvSpPr>
        <p:spPr>
          <a:xfrm>
            <a:off x="2514599" y="809139"/>
            <a:ext cx="5452369" cy="5143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Distributed clustering on graph </a:t>
            </a:r>
          </a:p>
        </p:txBody>
      </p:sp>
      <mc:AlternateContent xmlns:mc="http://schemas.openxmlformats.org/markup-compatibility/2006" xmlns:a14="http://schemas.microsoft.com/office/drawing/2010/main">
        <mc:Choice Requires="a14">
          <p:graphicFrame>
            <p:nvGraphicFramePr>
              <p:cNvPr id="3" name="Content Placeholder 8">
                <a:extLst>
                  <a:ext uri="{FF2B5EF4-FFF2-40B4-BE49-F238E27FC236}">
                    <a16:creationId xmlns:a16="http://schemas.microsoft.com/office/drawing/2014/main" id="{0429605A-7DFB-41DD-A910-DB5A69194440}"/>
                  </a:ext>
                </a:extLst>
              </p:cNvPr>
              <p:cNvGraphicFramePr>
                <a:graphicFrameLocks/>
              </p:cNvGraphicFramePr>
              <p:nvPr>
                <p:extLst/>
              </p:nvPr>
            </p:nvGraphicFramePr>
            <p:xfrm>
              <a:off x="5867400" y="1609791"/>
              <a:ext cx="2971799" cy="4286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Content Placeholder 8">
                <a:extLst>
                  <a:ext uri="{FF2B5EF4-FFF2-40B4-BE49-F238E27FC236}">
                    <a16:creationId xmlns:a16="http://schemas.microsoft.com/office/drawing/2014/main" id="{0429605A-7DFB-41DD-A910-DB5A69194440}"/>
                  </a:ext>
                </a:extLst>
              </p:cNvPr>
              <p:cNvGraphicFramePr>
                <a:graphicFrameLocks/>
              </p:cNvGraphicFramePr>
              <p:nvPr>
                <p:extLst>
                  <p:ext uri="{D42A27DB-BD31-4B8C-83A1-F6EECF244321}">
                    <p14:modId xmlns:p14="http://schemas.microsoft.com/office/powerpoint/2010/main" val="2055305181"/>
                  </p:ext>
                </p:extLst>
              </p:nvPr>
            </p:nvGraphicFramePr>
            <p:xfrm>
              <a:off x="5867400" y="1609791"/>
              <a:ext cx="2971799" cy="42862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8FC128E-CBD9-49EB-ADFA-B6AB3AAFF1BC}"/>
                  </a:ext>
                </a:extLst>
              </p:cNvPr>
              <p:cNvSpPr/>
              <p:nvPr/>
            </p:nvSpPr>
            <p:spPr>
              <a:xfrm>
                <a:off x="415030" y="1668046"/>
                <a:ext cx="5985770" cy="1408078"/>
              </a:xfrm>
              <a:prstGeom prst="rect">
                <a:avLst/>
              </a:prstGeom>
            </p:spPr>
            <p:txBody>
              <a:bodyPr wrap="square">
                <a:spAutoFit/>
              </a:bodyPr>
              <a:lstStyle/>
              <a:p>
                <a:r>
                  <a:rPr lang="en-US" b="1" u="sng" dirty="0"/>
                  <a:t>Input:</a:t>
                </a:r>
                <a:r>
                  <a:rPr lang="en-US" u="sng" dirty="0"/>
                  <a:t> </a:t>
                </a:r>
              </a:p>
              <a:p>
                <a:r>
                  <a:rPr lang="en-US" b="1" dirty="0"/>
                  <a:t>Data </a:t>
                </a:r>
                <a:r>
                  <a:rPr lang="en-US" dirty="0"/>
                  <a:t>(distributed among nodes)</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𝛼</m:t>
                        </m:r>
                      </m:sub>
                    </m:sSub>
                  </m:oMath>
                </a14:m>
                <a:r>
                  <a:rPr lang="en-US" dirty="0"/>
                  <a:t> - </a:t>
                </a:r>
                <a14:m>
                  <m:oMath xmlns:m="http://schemas.openxmlformats.org/officeDocument/2006/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oMath>
                </a14:m>
                <a:r>
                  <a:rPr lang="en-US" dirty="0"/>
                  <a:t>approximation clustering algorithm (</a:t>
                </a:r>
                <a:r>
                  <a:rPr lang="en-US" b="1" dirty="0"/>
                  <a:t>Lloyd’s Algorithm</a:t>
                </a:r>
                <a:r>
                  <a:rPr lang="en-US" dirty="0"/>
                  <a:t>)</a:t>
                </a:r>
              </a:p>
              <a:p>
                <a:r>
                  <a:rPr lang="en-US" b="1" dirty="0"/>
                  <a:t> </a:t>
                </a:r>
              </a:p>
              <a:p>
                <a:endParaRPr lang="en-US" sz="1350" dirty="0"/>
              </a:p>
            </p:txBody>
          </p:sp>
        </mc:Choice>
        <mc:Fallback xmlns="">
          <p:sp>
            <p:nvSpPr>
              <p:cNvPr id="4" name="Rectangle 3">
                <a:extLst>
                  <a:ext uri="{FF2B5EF4-FFF2-40B4-BE49-F238E27FC236}">
                    <a16:creationId xmlns:a16="http://schemas.microsoft.com/office/drawing/2014/main" id="{98FC128E-CBD9-49EB-ADFA-B6AB3AAFF1BC}"/>
                  </a:ext>
                </a:extLst>
              </p:cNvPr>
              <p:cNvSpPr>
                <a:spLocks noRot="1" noChangeAspect="1" noMove="1" noResize="1" noEditPoints="1" noAdjustHandles="1" noChangeArrowheads="1" noChangeShapeType="1" noTextEdit="1"/>
              </p:cNvSpPr>
              <p:nvPr/>
            </p:nvSpPr>
            <p:spPr>
              <a:xfrm>
                <a:off x="415030" y="1668046"/>
                <a:ext cx="5985770" cy="1408078"/>
              </a:xfrm>
              <a:prstGeom prst="rect">
                <a:avLst/>
              </a:prstGeom>
              <a:blipFill>
                <a:blip r:embed="rId11"/>
                <a:stretch>
                  <a:fillRect l="-815" t="-259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835AC8-073D-4842-B8C8-5A9BE47AA52B}"/>
              </a:ext>
            </a:extLst>
          </p:cNvPr>
          <p:cNvPicPr>
            <a:picLocks noChangeAspect="1"/>
          </p:cNvPicPr>
          <p:nvPr/>
        </p:nvPicPr>
        <p:blipFill>
          <a:blip r:embed="rId12"/>
          <a:stretch>
            <a:fillRect/>
          </a:stretch>
        </p:blipFill>
        <p:spPr>
          <a:xfrm>
            <a:off x="2015231" y="2623881"/>
            <a:ext cx="2971800" cy="2472859"/>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3DD5412-5760-4C37-8FEB-8C3075AB258B}"/>
                  </a:ext>
                </a:extLst>
              </p:cNvPr>
              <p:cNvSpPr/>
              <p:nvPr/>
            </p:nvSpPr>
            <p:spPr>
              <a:xfrm>
                <a:off x="525340" y="4947580"/>
                <a:ext cx="3132260" cy="1138773"/>
              </a:xfrm>
              <a:prstGeom prst="rect">
                <a:avLst/>
              </a:prstGeom>
            </p:spPr>
            <p:txBody>
              <a:bodyPr wrap="square">
                <a:spAutoFit/>
              </a:bodyPr>
              <a:lstStyle/>
              <a:p>
                <a:pPr marL="214313" indent="-214313">
                  <a:buFont typeface="Arial" panose="020B0604020202020204" pitchFamily="34" charset="0"/>
                  <a:buChar char="•"/>
                </a:pPr>
                <a:r>
                  <a:rPr lang="en-US" i="1" dirty="0"/>
                  <a:t>P</a:t>
                </a:r>
                <a:r>
                  <a:rPr lang="en-US" i="1" baseline="-25000" dirty="0"/>
                  <a:t>i</a:t>
                </a:r>
                <a:r>
                  <a:rPr lang="en-US" baseline="-25000" dirty="0"/>
                  <a:t> </a:t>
                </a:r>
                <a:r>
                  <a:rPr lang="en-US" dirty="0"/>
                  <a:t>: Set of points in node</a:t>
                </a:r>
                <a14:m>
                  <m:oMath xmlns:m="http://schemas.openxmlformats.org/officeDocument/2006/math">
                    <m:r>
                      <a:rPr lang="en-US" i="1" dirty="0">
                        <a:latin typeface="Cambria Math" panose="02040503050406030204" pitchFamily="18" charset="0"/>
                      </a:rPr>
                      <m:t> </m:t>
                    </m:r>
                    <m:r>
                      <a:rPr lang="en-US" i="1" dirty="0" err="1">
                        <a:latin typeface="Cambria Math" panose="02040503050406030204" pitchFamily="18" charset="0"/>
                      </a:rPr>
                      <m:t>𝑖</m:t>
                    </m:r>
                    <m:r>
                      <a:rPr lang="en-US" i="1" dirty="0">
                        <a:latin typeface="Cambria Math" panose="02040503050406030204" pitchFamily="18" charset="0"/>
                      </a:rPr>
                      <m:t> </m:t>
                    </m:r>
                  </m:oMath>
                </a14:m>
                <a:endParaRPr lang="en-US" dirty="0"/>
              </a:p>
              <a:p>
                <a:pPr marL="214313" indent="-214313">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oMath>
                </a14:m>
                <a:r>
                  <a:rPr lang="en-US" dirty="0"/>
                  <a:t>: Neighbors at node </a:t>
                </a:r>
                <a14:m>
                  <m:oMath xmlns:m="http://schemas.openxmlformats.org/officeDocument/2006/math">
                    <m:r>
                      <a:rPr lang="en-US" i="1" dirty="0">
                        <a:latin typeface="Cambria Math" panose="02040503050406030204" pitchFamily="18" charset="0"/>
                      </a:rPr>
                      <m:t>𝑖</m:t>
                    </m:r>
                  </m:oMath>
                </a14:m>
                <a:endParaRPr lang="en-US" dirty="0"/>
              </a:p>
              <a:p>
                <a:pPr marL="214313" indent="-214313">
                  <a:buFont typeface="Arial" panose="020B0604020202020204" pitchFamily="34" charset="0"/>
                  <a:buChar char="•"/>
                </a:pPr>
                <a:endParaRPr lang="en-US" sz="1600" dirty="0"/>
              </a:p>
              <a:p>
                <a:pPr marL="214313" indent="-214313">
                  <a:buFont typeface="Arial" panose="020B0604020202020204" pitchFamily="34" charset="0"/>
                  <a:buChar char="•"/>
                </a:pPr>
                <a:endParaRPr lang="en-US" sz="1600" dirty="0"/>
              </a:p>
            </p:txBody>
          </p:sp>
        </mc:Choice>
        <mc:Fallback xmlns="">
          <p:sp>
            <p:nvSpPr>
              <p:cNvPr id="6" name="Rectangle 5">
                <a:extLst>
                  <a:ext uri="{FF2B5EF4-FFF2-40B4-BE49-F238E27FC236}">
                    <a16:creationId xmlns:a16="http://schemas.microsoft.com/office/drawing/2014/main" id="{03DD5412-5760-4C37-8FEB-8C3075AB258B}"/>
                  </a:ext>
                </a:extLst>
              </p:cNvPr>
              <p:cNvSpPr>
                <a:spLocks noRot="1" noChangeAspect="1" noMove="1" noResize="1" noEditPoints="1" noAdjustHandles="1" noChangeArrowheads="1" noChangeShapeType="1" noTextEdit="1"/>
              </p:cNvSpPr>
              <p:nvPr/>
            </p:nvSpPr>
            <p:spPr>
              <a:xfrm>
                <a:off x="525340" y="4947580"/>
                <a:ext cx="3132260" cy="1138773"/>
              </a:xfrm>
              <a:prstGeom prst="rect">
                <a:avLst/>
              </a:prstGeom>
              <a:blipFill>
                <a:blip r:embed="rId13"/>
                <a:stretch>
                  <a:fillRect l="-1167" t="-3226"/>
                </a:stretch>
              </a:blipFill>
            </p:spPr>
            <p:txBody>
              <a:bodyPr/>
              <a:lstStyle/>
              <a:p>
                <a:r>
                  <a:rPr lang="en-US">
                    <a:noFill/>
                  </a:rPr>
                  <a:t> </a:t>
                </a:r>
              </a:p>
            </p:txBody>
          </p:sp>
        </mc:Fallback>
      </mc:AlternateContent>
    </p:spTree>
    <p:extLst>
      <p:ext uri="{BB962C8B-B14F-4D97-AF65-F5344CB8AC3E}">
        <p14:creationId xmlns:p14="http://schemas.microsoft.com/office/powerpoint/2010/main" val="773635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2D29EF-F7BB-4029-A990-9DAFDB3375E3}"/>
              </a:ext>
            </a:extLst>
          </p:cNvPr>
          <p:cNvSpPr/>
          <p:nvPr/>
        </p:nvSpPr>
        <p:spPr>
          <a:xfrm>
            <a:off x="3001563" y="1410871"/>
            <a:ext cx="1175065" cy="438582"/>
          </a:xfrm>
          <a:prstGeom prst="rect">
            <a:avLst/>
          </a:prstGeom>
        </p:spPr>
        <p:txBody>
          <a:bodyPr wrap="none">
            <a:spAutoFit/>
          </a:bodyPr>
          <a:lstStyle/>
          <a:p>
            <a:r>
              <a:rPr lang="en-US" sz="2250" b="1" dirty="0"/>
              <a:t>Round 1</a:t>
            </a:r>
            <a:endParaRPr lang="en-US" sz="225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4555909-9F9A-413C-BE61-9C927AD7739E}"/>
                  </a:ext>
                </a:extLst>
              </p:cNvPr>
              <p:cNvSpPr/>
              <p:nvPr/>
            </p:nvSpPr>
            <p:spPr>
              <a:xfrm>
                <a:off x="494930" y="2018380"/>
                <a:ext cx="4572000" cy="1962076"/>
              </a:xfrm>
              <a:prstGeom prst="rect">
                <a:avLst/>
              </a:prstGeom>
            </p:spPr>
            <p:txBody>
              <a:bodyPr>
                <a:spAutoFit/>
              </a:bodyPr>
              <a:lstStyle/>
              <a:p>
                <a:r>
                  <a:rPr lang="en-US" b="1" dirty="0"/>
                  <a:t>Step 1: </a:t>
                </a:r>
              </a:p>
              <a:p>
                <a:r>
                  <a:rPr lang="en-US" dirty="0"/>
                  <a:t>Apply Distributed Coreset construction algorithm on data</a:t>
                </a:r>
              </a:p>
              <a:p>
                <a:endParaRPr lang="en-US" dirty="0"/>
              </a:p>
              <a:p>
                <a:r>
                  <a:rPr lang="en-US" b="1" dirty="0"/>
                  <a:t>Output:</a:t>
                </a:r>
              </a:p>
              <a:p>
                <a:r>
                  <a:rPr lang="en-US" dirty="0"/>
                  <a:t>Local weighted coresets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oMath>
                </a14:m>
                <a:r>
                  <a:rPr lang="en-US" dirty="0"/>
                  <a:t> on each node </a:t>
                </a:r>
                <a14:m>
                  <m:oMath xmlns:m="http://schemas.openxmlformats.org/officeDocument/2006/math">
                    <m:r>
                      <a:rPr lang="en-US" i="1">
                        <a:latin typeface="Cambria Math" panose="02040503050406030204" pitchFamily="18" charset="0"/>
                      </a:rPr>
                      <m:t>𝑖</m:t>
                    </m:r>
                  </m:oMath>
                </a14:m>
                <a:endParaRPr lang="en-US" dirty="0"/>
              </a:p>
              <a:p>
                <a:endParaRPr lang="en-US" sz="1350" b="1" dirty="0"/>
              </a:p>
            </p:txBody>
          </p:sp>
        </mc:Choice>
        <mc:Fallback xmlns="">
          <p:sp>
            <p:nvSpPr>
              <p:cNvPr id="4" name="Rectangle 3">
                <a:extLst>
                  <a:ext uri="{FF2B5EF4-FFF2-40B4-BE49-F238E27FC236}">
                    <a16:creationId xmlns:a16="http://schemas.microsoft.com/office/drawing/2014/main" id="{44555909-9F9A-413C-BE61-9C927AD7739E}"/>
                  </a:ext>
                </a:extLst>
              </p:cNvPr>
              <p:cNvSpPr>
                <a:spLocks noRot="1" noChangeAspect="1" noMove="1" noResize="1" noEditPoints="1" noAdjustHandles="1" noChangeArrowheads="1" noChangeShapeType="1" noTextEdit="1"/>
              </p:cNvSpPr>
              <p:nvPr/>
            </p:nvSpPr>
            <p:spPr>
              <a:xfrm>
                <a:off x="494930" y="2018380"/>
                <a:ext cx="4572000" cy="1962076"/>
              </a:xfrm>
              <a:prstGeom prst="rect">
                <a:avLst/>
              </a:prstGeom>
              <a:blipFill>
                <a:blip r:embed="rId2"/>
                <a:stretch>
                  <a:fillRect l="-1067" t="-15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4EE4EA6-7698-45AD-BE3F-E3B70C4407D5}"/>
              </a:ext>
            </a:extLst>
          </p:cNvPr>
          <p:cNvPicPr>
            <a:picLocks noChangeAspect="1"/>
          </p:cNvPicPr>
          <p:nvPr/>
        </p:nvPicPr>
        <p:blipFill>
          <a:blip r:embed="rId3"/>
          <a:stretch>
            <a:fillRect/>
          </a:stretch>
        </p:blipFill>
        <p:spPr>
          <a:xfrm>
            <a:off x="2286000" y="3862721"/>
            <a:ext cx="2770861" cy="2233849"/>
          </a:xfrm>
          <a:prstGeom prst="rect">
            <a:avLst/>
          </a:prstGeom>
        </p:spPr>
      </p:pic>
      <p:sp>
        <p:nvSpPr>
          <p:cNvPr id="6" name="TextBox 5">
            <a:extLst>
              <a:ext uri="{FF2B5EF4-FFF2-40B4-BE49-F238E27FC236}">
                <a16:creationId xmlns:a16="http://schemas.microsoft.com/office/drawing/2014/main" id="{36A7ACDA-F54D-496E-AAD1-96ABEB4470D6}"/>
              </a:ext>
            </a:extLst>
          </p:cNvPr>
          <p:cNvSpPr txBox="1"/>
          <p:nvPr/>
        </p:nvSpPr>
        <p:spPr>
          <a:xfrm>
            <a:off x="592576" y="4484515"/>
            <a:ext cx="2200923" cy="369332"/>
          </a:xfrm>
          <a:prstGeom prst="rect">
            <a:avLst/>
          </a:prstGeom>
          <a:noFill/>
        </p:spPr>
        <p:txBody>
          <a:bodyPr wrap="square" rtlCol="0">
            <a:spAutoFit/>
          </a:bodyPr>
          <a:lstStyle/>
          <a:p>
            <a:r>
              <a:rPr lang="en-US" dirty="0"/>
              <a:t>Weighted Coresets </a:t>
            </a:r>
          </a:p>
        </p:txBody>
      </p:sp>
      <mc:AlternateContent xmlns:mc="http://schemas.openxmlformats.org/markup-compatibility/2006" xmlns:a14="http://schemas.microsoft.com/office/drawing/2010/main">
        <mc:Choice Requires="a14">
          <p:graphicFrame>
            <p:nvGraphicFramePr>
              <p:cNvPr id="7" name="Content Placeholder 8">
                <a:extLst>
                  <a:ext uri="{FF2B5EF4-FFF2-40B4-BE49-F238E27FC236}">
                    <a16:creationId xmlns:a16="http://schemas.microsoft.com/office/drawing/2014/main" id="{194818F3-E8EC-483B-8CEE-1887FB2DBB29}"/>
                  </a:ext>
                </a:extLst>
              </p:cNvPr>
              <p:cNvGraphicFramePr>
                <a:graphicFrameLocks/>
              </p:cNvGraphicFramePr>
              <p:nvPr>
                <p:extLst/>
              </p:nvPr>
            </p:nvGraphicFramePr>
            <p:xfrm>
              <a:off x="5867400" y="1609791"/>
              <a:ext cx="2971799" cy="4286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7" name="Content Placeholder 8">
                <a:extLst>
                  <a:ext uri="{FF2B5EF4-FFF2-40B4-BE49-F238E27FC236}">
                    <a16:creationId xmlns:a16="http://schemas.microsoft.com/office/drawing/2014/main" id="{194818F3-E8EC-483B-8CEE-1887FB2DBB29}"/>
                  </a:ext>
                </a:extLst>
              </p:cNvPr>
              <p:cNvGraphicFramePr>
                <a:graphicFrameLocks/>
              </p:cNvGraphicFramePr>
              <p:nvPr>
                <p:extLst>
                  <p:ext uri="{D42A27DB-BD31-4B8C-83A1-F6EECF244321}">
                    <p14:modId xmlns:p14="http://schemas.microsoft.com/office/powerpoint/2010/main" val="2054730243"/>
                  </p:ext>
                </p:extLst>
              </p:nvPr>
            </p:nvGraphicFramePr>
            <p:xfrm>
              <a:off x="5867400" y="1609791"/>
              <a:ext cx="2971799" cy="42862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41001819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8D7139-4565-4BCB-8BB3-10DC8A38760D}"/>
              </a:ext>
            </a:extLst>
          </p:cNvPr>
          <p:cNvSpPr/>
          <p:nvPr/>
        </p:nvSpPr>
        <p:spPr>
          <a:xfrm>
            <a:off x="3444288" y="1350946"/>
            <a:ext cx="1175065" cy="438582"/>
          </a:xfrm>
          <a:prstGeom prst="rect">
            <a:avLst/>
          </a:prstGeom>
        </p:spPr>
        <p:txBody>
          <a:bodyPr wrap="none">
            <a:spAutoFit/>
          </a:bodyPr>
          <a:lstStyle/>
          <a:p>
            <a:r>
              <a:rPr lang="en-US" sz="2250" b="1" dirty="0"/>
              <a:t>Round 2</a:t>
            </a:r>
            <a:endParaRPr lang="en-US" sz="2250" dirty="0"/>
          </a:p>
        </p:txBody>
      </p:sp>
      <p:sp>
        <p:nvSpPr>
          <p:cNvPr id="4" name="Rectangle 3">
            <a:extLst>
              <a:ext uri="{FF2B5EF4-FFF2-40B4-BE49-F238E27FC236}">
                <a16:creationId xmlns:a16="http://schemas.microsoft.com/office/drawing/2014/main" id="{C4DB640B-5DD5-4545-B654-74DDCA788D0F}"/>
              </a:ext>
            </a:extLst>
          </p:cNvPr>
          <p:cNvSpPr/>
          <p:nvPr/>
        </p:nvSpPr>
        <p:spPr>
          <a:xfrm>
            <a:off x="421688" y="1894926"/>
            <a:ext cx="5078029" cy="1200329"/>
          </a:xfrm>
          <a:prstGeom prst="rect">
            <a:avLst/>
          </a:prstGeom>
        </p:spPr>
        <p:txBody>
          <a:bodyPr wrap="square">
            <a:spAutoFit/>
          </a:bodyPr>
          <a:lstStyle/>
          <a:p>
            <a:r>
              <a:rPr lang="en-US" b="1" dirty="0"/>
              <a:t>Step 1: </a:t>
            </a:r>
          </a:p>
          <a:p>
            <a:r>
              <a:rPr lang="en-US" dirty="0"/>
              <a:t>Distributed coresets are communicated to each node</a:t>
            </a:r>
          </a:p>
          <a:p>
            <a:r>
              <a:rPr lang="en-US" dirty="0"/>
              <a:t>Using Message Passing algorithm </a:t>
            </a:r>
          </a:p>
        </p:txBody>
      </p:sp>
      <p:pic>
        <p:nvPicPr>
          <p:cNvPr id="34" name="Picture 33">
            <a:extLst>
              <a:ext uri="{FF2B5EF4-FFF2-40B4-BE49-F238E27FC236}">
                <a16:creationId xmlns:a16="http://schemas.microsoft.com/office/drawing/2014/main" id="{4CDD8E77-5990-4783-9444-EBC00FF891BD}"/>
              </a:ext>
            </a:extLst>
          </p:cNvPr>
          <p:cNvPicPr>
            <a:picLocks noChangeAspect="1"/>
          </p:cNvPicPr>
          <p:nvPr/>
        </p:nvPicPr>
        <p:blipFill>
          <a:blip r:embed="rId2"/>
          <a:stretch>
            <a:fillRect/>
          </a:stretch>
        </p:blipFill>
        <p:spPr>
          <a:xfrm>
            <a:off x="1371600" y="3200653"/>
            <a:ext cx="3427312" cy="2894588"/>
          </a:xfrm>
          <a:prstGeom prst="rect">
            <a:avLst/>
          </a:prstGeom>
        </p:spPr>
      </p:pic>
      <mc:AlternateContent xmlns:mc="http://schemas.openxmlformats.org/markup-compatibility/2006" xmlns:a14="http://schemas.microsoft.com/office/drawing/2010/main">
        <mc:Choice Requires="a14">
          <p:graphicFrame>
            <p:nvGraphicFramePr>
              <p:cNvPr id="6" name="Content Placeholder 8">
                <a:extLst>
                  <a:ext uri="{FF2B5EF4-FFF2-40B4-BE49-F238E27FC236}">
                    <a16:creationId xmlns:a16="http://schemas.microsoft.com/office/drawing/2014/main" id="{2BCF3E7D-7F4E-490D-A21C-57165D1FE892}"/>
                  </a:ext>
                </a:extLst>
              </p:cNvPr>
              <p:cNvGraphicFramePr>
                <a:graphicFrameLocks/>
              </p:cNvGraphicFramePr>
              <p:nvPr>
                <p:extLst/>
              </p:nvPr>
            </p:nvGraphicFramePr>
            <p:xfrm>
              <a:off x="5867400" y="1609791"/>
              <a:ext cx="2971799" cy="428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8">
                <a:extLst>
                  <a:ext uri="{FF2B5EF4-FFF2-40B4-BE49-F238E27FC236}">
                    <a16:creationId xmlns:a16="http://schemas.microsoft.com/office/drawing/2014/main" id="{2BCF3E7D-7F4E-490D-A21C-57165D1FE892}"/>
                  </a:ext>
                </a:extLst>
              </p:cNvPr>
              <p:cNvGraphicFramePr>
                <a:graphicFrameLocks/>
              </p:cNvGraphicFramePr>
              <p:nvPr>
                <p:extLst>
                  <p:ext uri="{D42A27DB-BD31-4B8C-83A1-F6EECF244321}">
                    <p14:modId xmlns:p14="http://schemas.microsoft.com/office/powerpoint/2010/main" val="3154437129"/>
                  </p:ext>
                </p:extLst>
              </p:nvPr>
            </p:nvGraphicFramePr>
            <p:xfrm>
              <a:off x="5867400" y="1609791"/>
              <a:ext cx="2971799" cy="42862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972118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E081FA-9932-4698-B47A-CC67DC5ED83E}"/>
              </a:ext>
            </a:extLst>
          </p:cNvPr>
          <p:cNvSpPr/>
          <p:nvPr/>
        </p:nvSpPr>
        <p:spPr>
          <a:xfrm>
            <a:off x="3444288" y="1350946"/>
            <a:ext cx="1175065" cy="438582"/>
          </a:xfrm>
          <a:prstGeom prst="rect">
            <a:avLst/>
          </a:prstGeom>
        </p:spPr>
        <p:txBody>
          <a:bodyPr wrap="none">
            <a:spAutoFit/>
          </a:bodyPr>
          <a:lstStyle/>
          <a:p>
            <a:r>
              <a:rPr lang="en-US" sz="2250" b="1" dirty="0"/>
              <a:t>Round 2</a:t>
            </a:r>
            <a:endParaRPr lang="en-US" sz="2250" dirty="0"/>
          </a:p>
        </p:txBody>
      </p:sp>
      <p:sp>
        <p:nvSpPr>
          <p:cNvPr id="5" name="Rectangle 4">
            <a:extLst>
              <a:ext uri="{FF2B5EF4-FFF2-40B4-BE49-F238E27FC236}">
                <a16:creationId xmlns:a16="http://schemas.microsoft.com/office/drawing/2014/main" id="{3E002D43-73CB-4008-B2CE-C8ED2F217292}"/>
              </a:ext>
            </a:extLst>
          </p:cNvPr>
          <p:cNvSpPr/>
          <p:nvPr/>
        </p:nvSpPr>
        <p:spPr>
          <a:xfrm>
            <a:off x="421689" y="1894926"/>
            <a:ext cx="4572000" cy="923330"/>
          </a:xfrm>
          <a:prstGeom prst="rect">
            <a:avLst/>
          </a:prstGeom>
        </p:spPr>
        <p:txBody>
          <a:bodyPr>
            <a:spAutoFit/>
          </a:bodyPr>
          <a:lstStyle/>
          <a:p>
            <a:r>
              <a:rPr lang="en-US" b="1" dirty="0"/>
              <a:t>Step 2: </a:t>
            </a:r>
          </a:p>
          <a:p>
            <a:r>
              <a:rPr lang="en-US" dirty="0"/>
              <a:t>Lloyd’s clustering algorithm is applied to compute the centers for the global dataset </a:t>
            </a:r>
          </a:p>
        </p:txBody>
      </p:sp>
      <p:sp>
        <p:nvSpPr>
          <p:cNvPr id="6" name="Rectangle 5">
            <a:extLst>
              <a:ext uri="{FF2B5EF4-FFF2-40B4-BE49-F238E27FC236}">
                <a16:creationId xmlns:a16="http://schemas.microsoft.com/office/drawing/2014/main" id="{94224601-2B9D-4497-83EE-1E73FDB0A575}"/>
              </a:ext>
            </a:extLst>
          </p:cNvPr>
          <p:cNvSpPr/>
          <p:nvPr/>
        </p:nvSpPr>
        <p:spPr>
          <a:xfrm>
            <a:off x="518387" y="3429000"/>
            <a:ext cx="2919069" cy="923330"/>
          </a:xfrm>
          <a:prstGeom prst="rect">
            <a:avLst/>
          </a:prstGeom>
        </p:spPr>
        <p:txBody>
          <a:bodyPr wrap="none">
            <a:spAutoFit/>
          </a:bodyPr>
          <a:lstStyle/>
          <a:p>
            <a:r>
              <a:rPr lang="en-US" b="1" u="sng" dirty="0"/>
              <a:t>Output:</a:t>
            </a:r>
            <a:r>
              <a:rPr lang="en-US" u="sng" dirty="0"/>
              <a:t> </a:t>
            </a:r>
          </a:p>
          <a:p>
            <a:endParaRPr lang="en-US" u="sng" dirty="0"/>
          </a:p>
          <a:p>
            <a:r>
              <a:rPr lang="en-US" dirty="0"/>
              <a:t>Centers of the Global dataset</a:t>
            </a:r>
          </a:p>
        </p:txBody>
      </p:sp>
      <mc:AlternateContent xmlns:mc="http://schemas.openxmlformats.org/markup-compatibility/2006" xmlns:a14="http://schemas.microsoft.com/office/drawing/2010/main">
        <mc:Choice Requires="a14">
          <p:graphicFrame>
            <p:nvGraphicFramePr>
              <p:cNvPr id="7" name="Content Placeholder 8">
                <a:extLst>
                  <a:ext uri="{FF2B5EF4-FFF2-40B4-BE49-F238E27FC236}">
                    <a16:creationId xmlns:a16="http://schemas.microsoft.com/office/drawing/2014/main" id="{996C8DE6-B061-473F-82E3-D039AB4FE430}"/>
                  </a:ext>
                </a:extLst>
              </p:cNvPr>
              <p:cNvGraphicFramePr>
                <a:graphicFrameLocks/>
              </p:cNvGraphicFramePr>
              <p:nvPr>
                <p:extLst/>
              </p:nvPr>
            </p:nvGraphicFramePr>
            <p:xfrm>
              <a:off x="5867400" y="1609791"/>
              <a:ext cx="2971799" cy="4286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7" name="Content Placeholder 8">
                <a:extLst>
                  <a:ext uri="{FF2B5EF4-FFF2-40B4-BE49-F238E27FC236}">
                    <a16:creationId xmlns:a16="http://schemas.microsoft.com/office/drawing/2014/main" id="{996C8DE6-B061-473F-82E3-D039AB4FE430}"/>
                  </a:ext>
                </a:extLst>
              </p:cNvPr>
              <p:cNvGraphicFramePr>
                <a:graphicFrameLocks/>
              </p:cNvGraphicFramePr>
              <p:nvPr>
                <p:extLst>
                  <p:ext uri="{D42A27DB-BD31-4B8C-83A1-F6EECF244321}">
                    <p14:modId xmlns:p14="http://schemas.microsoft.com/office/powerpoint/2010/main" val="1136794924"/>
                  </p:ext>
                </p:extLst>
              </p:nvPr>
            </p:nvGraphicFramePr>
            <p:xfrm>
              <a:off x="5867400" y="1609791"/>
              <a:ext cx="2971799" cy="42862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24218752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A97C0-31DD-48E0-9FFA-1883BA8DA2FC}"/>
              </a:ext>
            </a:extLst>
          </p:cNvPr>
          <p:cNvSpPr/>
          <p:nvPr/>
        </p:nvSpPr>
        <p:spPr>
          <a:xfrm>
            <a:off x="146458" y="1091934"/>
            <a:ext cx="3311419" cy="692497"/>
          </a:xfrm>
          <a:prstGeom prst="rect">
            <a:avLst/>
          </a:prstGeom>
          <a:noFill/>
        </p:spPr>
        <p:txBody>
          <a:bodyPr wrap="none" lIns="68580" tIns="34290" rIns="68580" bIns="34290">
            <a:spAutoFit/>
          </a:bodyPr>
          <a:lstStyle/>
          <a:p>
            <a:pPr algn="ctr"/>
            <a:r>
              <a:rPr lang="en-US" sz="4050" u="sng" dirty="0">
                <a:ln w="0"/>
                <a:effectLst>
                  <a:outerShdw blurRad="38100" dist="19050" dir="2700000" algn="tl" rotWithShape="0">
                    <a:schemeClr val="dk1">
                      <a:alpha val="40000"/>
                    </a:schemeClr>
                  </a:outerShdw>
                </a:effectLst>
              </a:rPr>
              <a:t>Random Graph</a:t>
            </a:r>
          </a:p>
        </p:txBody>
      </p:sp>
      <p:sp>
        <p:nvSpPr>
          <p:cNvPr id="3" name="TextBox 2">
            <a:extLst>
              <a:ext uri="{FF2B5EF4-FFF2-40B4-BE49-F238E27FC236}">
                <a16:creationId xmlns:a16="http://schemas.microsoft.com/office/drawing/2014/main" id="{C305E3BF-CECB-428F-A3AB-8C2BC68A504E}"/>
              </a:ext>
            </a:extLst>
          </p:cNvPr>
          <p:cNvSpPr txBox="1"/>
          <p:nvPr/>
        </p:nvSpPr>
        <p:spPr>
          <a:xfrm>
            <a:off x="241448" y="1795983"/>
            <a:ext cx="7210887" cy="1384995"/>
          </a:xfrm>
          <a:prstGeom prst="rect">
            <a:avLst/>
          </a:prstGeom>
          <a:noFill/>
        </p:spPr>
        <p:txBody>
          <a:bodyPr wrap="square" rtlCol="0">
            <a:spAutoFit/>
          </a:bodyPr>
          <a:lstStyle/>
          <a:p>
            <a:r>
              <a:rPr lang="en-US" dirty="0"/>
              <a:t>Each edge is generated independently with probability p.</a:t>
            </a:r>
          </a:p>
          <a:p>
            <a:endParaRPr lang="en-US" dirty="0"/>
          </a:p>
          <a:p>
            <a:r>
              <a:rPr lang="en-US" dirty="0"/>
              <a:t>For experiments, we used p = 0.3 and 10 nodes.</a:t>
            </a:r>
          </a:p>
          <a:p>
            <a:endParaRPr lang="en-US" sz="1500" dirty="0"/>
          </a:p>
          <a:p>
            <a:r>
              <a:rPr lang="en-US" sz="1500" b="1" dirty="0"/>
              <a:t> </a:t>
            </a:r>
          </a:p>
        </p:txBody>
      </p:sp>
      <p:sp>
        <p:nvSpPr>
          <p:cNvPr id="4" name="Rectangle 3">
            <a:extLst>
              <a:ext uri="{FF2B5EF4-FFF2-40B4-BE49-F238E27FC236}">
                <a16:creationId xmlns:a16="http://schemas.microsoft.com/office/drawing/2014/main" id="{EBD8173A-CB9D-46C2-9B8F-BF9A8D18200C}"/>
              </a:ext>
            </a:extLst>
          </p:cNvPr>
          <p:cNvSpPr/>
          <p:nvPr/>
        </p:nvSpPr>
        <p:spPr>
          <a:xfrm>
            <a:off x="245095" y="3295816"/>
            <a:ext cx="4006354" cy="692497"/>
          </a:xfrm>
          <a:prstGeom prst="rect">
            <a:avLst/>
          </a:prstGeom>
          <a:noFill/>
        </p:spPr>
        <p:txBody>
          <a:bodyPr wrap="none" lIns="68580" tIns="34290" rIns="68580" bIns="34290">
            <a:spAutoFit/>
          </a:bodyPr>
          <a:lstStyle/>
          <a:p>
            <a:pPr algn="ctr"/>
            <a:r>
              <a:rPr lang="en-US" sz="4050" u="sng" dirty="0">
                <a:ln w="0"/>
                <a:effectLst>
                  <a:outerShdw blurRad="38100" dist="19050" dir="2700000" algn="tl" rotWithShape="0">
                    <a:schemeClr val="dk1">
                      <a:alpha val="40000"/>
                    </a:schemeClr>
                  </a:outerShdw>
                </a:effectLst>
              </a:rPr>
              <a:t>Preferential Graph</a:t>
            </a:r>
          </a:p>
        </p:txBody>
      </p:sp>
      <p:sp>
        <p:nvSpPr>
          <p:cNvPr id="5" name="Rectangle 4">
            <a:extLst>
              <a:ext uri="{FF2B5EF4-FFF2-40B4-BE49-F238E27FC236}">
                <a16:creationId xmlns:a16="http://schemas.microsoft.com/office/drawing/2014/main" id="{E6CAD6F0-AC98-4AF5-A685-1413D4A10008}"/>
              </a:ext>
            </a:extLst>
          </p:cNvPr>
          <p:cNvSpPr/>
          <p:nvPr/>
        </p:nvSpPr>
        <p:spPr>
          <a:xfrm>
            <a:off x="328474" y="4097757"/>
            <a:ext cx="7361808" cy="1477328"/>
          </a:xfrm>
          <a:prstGeom prst="rect">
            <a:avLst/>
          </a:prstGeom>
        </p:spPr>
        <p:txBody>
          <a:bodyPr wrap="square">
            <a:spAutoFit/>
          </a:bodyPr>
          <a:lstStyle/>
          <a:p>
            <a:r>
              <a:rPr lang="en-US" dirty="0"/>
              <a:t>Preferential graphs are generated using the preferential attachment process.</a:t>
            </a:r>
          </a:p>
          <a:p>
            <a:endParaRPr lang="en-US" dirty="0"/>
          </a:p>
          <a:p>
            <a:r>
              <a:rPr lang="en-US" dirty="0"/>
              <a:t>Additional edges are added continuously to the graph that are distributed among the nodes as an increasing function of the number of edges the nodes already have.</a:t>
            </a:r>
          </a:p>
        </p:txBody>
      </p:sp>
    </p:spTree>
    <p:extLst>
      <p:ext uri="{BB962C8B-B14F-4D97-AF65-F5344CB8AC3E}">
        <p14:creationId xmlns:p14="http://schemas.microsoft.com/office/powerpoint/2010/main" val="1029945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325C94-6012-4A2E-B61B-9E15B88ADEFF}"/>
              </a:ext>
            </a:extLst>
          </p:cNvPr>
          <p:cNvSpPr/>
          <p:nvPr/>
        </p:nvSpPr>
        <p:spPr>
          <a:xfrm>
            <a:off x="388808" y="1218441"/>
            <a:ext cx="4571188" cy="692497"/>
          </a:xfrm>
          <a:prstGeom prst="rect">
            <a:avLst/>
          </a:prstGeom>
          <a:noFill/>
        </p:spPr>
        <p:txBody>
          <a:bodyPr wrap="none" lIns="68580" tIns="34290" rIns="68580" bIns="34290">
            <a:spAutoFit/>
          </a:bodyPr>
          <a:lstStyle/>
          <a:p>
            <a:pPr algn="ctr"/>
            <a:r>
              <a:rPr lang="en-US" sz="4050" u="sng" dirty="0">
                <a:ln w="0"/>
                <a:effectLst>
                  <a:outerShdw blurRad="38100" dist="19050" dir="2700000" algn="tl" rotWithShape="0">
                    <a:schemeClr val="dk1">
                      <a:alpha val="40000"/>
                    </a:schemeClr>
                  </a:outerShdw>
                </a:effectLst>
              </a:rPr>
              <a:t>Uniform Partitioning </a:t>
            </a:r>
          </a:p>
        </p:txBody>
      </p:sp>
      <p:sp>
        <p:nvSpPr>
          <p:cNvPr id="3" name="TextBox 2">
            <a:extLst>
              <a:ext uri="{FF2B5EF4-FFF2-40B4-BE49-F238E27FC236}">
                <a16:creationId xmlns:a16="http://schemas.microsoft.com/office/drawing/2014/main" id="{A847FE98-CD33-42AC-B8D2-46BDF02B30F6}"/>
              </a:ext>
            </a:extLst>
          </p:cNvPr>
          <p:cNvSpPr txBox="1"/>
          <p:nvPr/>
        </p:nvSpPr>
        <p:spPr>
          <a:xfrm>
            <a:off x="387212" y="2032375"/>
            <a:ext cx="7210887" cy="923330"/>
          </a:xfrm>
          <a:prstGeom prst="rect">
            <a:avLst/>
          </a:prstGeom>
          <a:noFill/>
        </p:spPr>
        <p:txBody>
          <a:bodyPr wrap="square" rtlCol="0">
            <a:spAutoFit/>
          </a:bodyPr>
          <a:lstStyle/>
          <a:p>
            <a:r>
              <a:rPr lang="en-US" dirty="0"/>
              <a:t>Each data point from global dataset is assigned to a local site with equal probability.</a:t>
            </a:r>
          </a:p>
          <a:p>
            <a:r>
              <a:rPr lang="en-US" b="1" dirty="0"/>
              <a:t> </a:t>
            </a:r>
          </a:p>
        </p:txBody>
      </p:sp>
      <mc:AlternateContent xmlns:mc="http://schemas.openxmlformats.org/markup-compatibility/2006" xmlns:a14="http://schemas.microsoft.com/office/drawing/2010/main">
        <mc:Choice Requires="a14">
          <p:graphicFrame>
            <p:nvGraphicFramePr>
              <p:cNvPr id="4" name="Content Placeholder 8">
                <a:extLst>
                  <a:ext uri="{FF2B5EF4-FFF2-40B4-BE49-F238E27FC236}">
                    <a16:creationId xmlns:a16="http://schemas.microsoft.com/office/drawing/2014/main" id="{D272C344-22D9-4E27-A682-C235F9707B89}"/>
                  </a:ext>
                </a:extLst>
              </p:cNvPr>
              <p:cNvGraphicFramePr>
                <a:graphicFrameLocks/>
              </p:cNvGraphicFramePr>
              <p:nvPr>
                <p:extLst/>
              </p:nvPr>
            </p:nvGraphicFramePr>
            <p:xfrm>
              <a:off x="2674401" y="2638558"/>
              <a:ext cx="4259799" cy="2362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Content Placeholder 8">
                <a:extLst>
                  <a:ext uri="{FF2B5EF4-FFF2-40B4-BE49-F238E27FC236}">
                    <a16:creationId xmlns:a16="http://schemas.microsoft.com/office/drawing/2014/main" id="{D272C344-22D9-4E27-A682-C235F9707B89}"/>
                  </a:ext>
                </a:extLst>
              </p:cNvPr>
              <p:cNvGraphicFramePr>
                <a:graphicFrameLocks/>
              </p:cNvGraphicFramePr>
              <p:nvPr>
                <p:extLst>
                  <p:ext uri="{D42A27DB-BD31-4B8C-83A1-F6EECF244321}">
                    <p14:modId xmlns:p14="http://schemas.microsoft.com/office/powerpoint/2010/main" val="711826859"/>
                  </p:ext>
                </p:extLst>
              </p:nvPr>
            </p:nvGraphicFramePr>
            <p:xfrm>
              <a:off x="2674401" y="2638558"/>
              <a:ext cx="4259799" cy="23620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F2B6121-B45D-4106-A564-E57646B180E4}"/>
                  </a:ext>
                </a:extLst>
              </p:cNvPr>
              <p:cNvSpPr/>
              <p:nvPr/>
            </p:nvSpPr>
            <p:spPr>
              <a:xfrm>
                <a:off x="1233996" y="5240220"/>
                <a:ext cx="6289829" cy="52783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b="1" dirty="0">
                    <a:solidFill>
                      <a:schemeClr val="tx1"/>
                    </a:solidFill>
                  </a:rPr>
                  <a:t>P(assigning a global data point to a node </a:t>
                </a:r>
                <a14:m>
                  <m:oMath xmlns:m="http://schemas.openxmlformats.org/officeDocument/2006/math">
                    <m:r>
                      <a:rPr lang="en-US" b="1" i="1" dirty="0">
                        <a:solidFill>
                          <a:schemeClr val="tx1"/>
                        </a:solidFill>
                        <a:latin typeface="Cambria Math" panose="02040503050406030204" pitchFamily="18" charset="0"/>
                      </a:rPr>
                      <m:t>𝒊</m:t>
                    </m:r>
                  </m:oMath>
                </a14:m>
                <a:r>
                  <a:rPr lang="en-US" b="1" dirty="0">
                    <a:solidFill>
                      <a:schemeClr val="tx1"/>
                    </a:solidFill>
                  </a:rPr>
                  <a:t>) = </a:t>
                </a:r>
                <a14:m>
                  <m:oMath xmlns:m="http://schemas.openxmlformats.org/officeDocument/2006/math">
                    <m:f>
                      <m:fPr>
                        <m:ctrlPr>
                          <a:rPr lang="en-US" b="1" i="1">
                            <a:solidFill>
                              <a:schemeClr val="tx1"/>
                            </a:solidFill>
                            <a:latin typeface="Cambria Math" panose="02040503050406030204" pitchFamily="18" charset="0"/>
                          </a:rPr>
                        </m:ctrlPr>
                      </m:fPr>
                      <m:num>
                        <m:r>
                          <a:rPr lang="en-US" b="1" i="1">
                            <a:solidFill>
                              <a:schemeClr val="tx1"/>
                            </a:solidFill>
                            <a:latin typeface="Cambria Math" panose="02040503050406030204" pitchFamily="18" charset="0"/>
                          </a:rPr>
                          <m:t>𝟏</m:t>
                        </m:r>
                      </m:num>
                      <m:den>
                        <m:r>
                          <a:rPr lang="en-US" b="1" i="1">
                            <a:solidFill>
                              <a:schemeClr val="tx1"/>
                            </a:solidFill>
                            <a:latin typeface="Cambria Math" panose="02040503050406030204" pitchFamily="18" charset="0"/>
                          </a:rPr>
                          <m:t>𝑵𝒐</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𝒐𝒇</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𝒏𝒐𝒅𝒆𝒔</m:t>
                        </m:r>
                      </m:den>
                    </m:f>
                  </m:oMath>
                </a14:m>
                <a:r>
                  <a:rPr lang="en-US" b="1" dirty="0">
                    <a:solidFill>
                      <a:schemeClr val="tx1"/>
                    </a:solidFill>
                  </a:rPr>
                  <a:t> </a:t>
                </a:r>
              </a:p>
            </p:txBody>
          </p:sp>
        </mc:Choice>
        <mc:Fallback xmlns="">
          <p:sp>
            <p:nvSpPr>
              <p:cNvPr id="5" name="Rectangle 4">
                <a:extLst>
                  <a:ext uri="{FF2B5EF4-FFF2-40B4-BE49-F238E27FC236}">
                    <a16:creationId xmlns:a16="http://schemas.microsoft.com/office/drawing/2014/main" id="{DF2B6121-B45D-4106-A564-E57646B180E4}"/>
                  </a:ext>
                </a:extLst>
              </p:cNvPr>
              <p:cNvSpPr>
                <a:spLocks noRot="1" noChangeAspect="1" noMove="1" noResize="1" noEditPoints="1" noAdjustHandles="1" noChangeArrowheads="1" noChangeShapeType="1" noTextEdit="1"/>
              </p:cNvSpPr>
              <p:nvPr/>
            </p:nvSpPr>
            <p:spPr>
              <a:xfrm>
                <a:off x="1233996" y="5240220"/>
                <a:ext cx="6289829" cy="527837"/>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9338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94DA16-9E6D-4ACE-B9E7-F33169E51CE5}"/>
              </a:ext>
            </a:extLst>
          </p:cNvPr>
          <p:cNvSpPr/>
          <p:nvPr/>
        </p:nvSpPr>
        <p:spPr>
          <a:xfrm>
            <a:off x="284134" y="1091934"/>
            <a:ext cx="4860434" cy="692497"/>
          </a:xfrm>
          <a:prstGeom prst="rect">
            <a:avLst/>
          </a:prstGeom>
          <a:noFill/>
        </p:spPr>
        <p:txBody>
          <a:bodyPr wrap="none" lIns="68580" tIns="34290" rIns="68580" bIns="34290">
            <a:spAutoFit/>
          </a:bodyPr>
          <a:lstStyle/>
          <a:p>
            <a:pPr algn="ctr"/>
            <a:r>
              <a:rPr lang="en-US" sz="4050" u="sng" dirty="0">
                <a:ln w="0"/>
                <a:effectLst>
                  <a:outerShdw blurRad="38100" dist="19050" dir="2700000" algn="tl" rotWithShape="0">
                    <a:schemeClr val="dk1">
                      <a:alpha val="40000"/>
                    </a:schemeClr>
                  </a:outerShdw>
                </a:effectLst>
              </a:rPr>
              <a:t>Weighted Partitioning </a:t>
            </a:r>
          </a:p>
        </p:txBody>
      </p:sp>
      <p:sp>
        <p:nvSpPr>
          <p:cNvPr id="3" name="TextBox 2">
            <a:extLst>
              <a:ext uri="{FF2B5EF4-FFF2-40B4-BE49-F238E27FC236}">
                <a16:creationId xmlns:a16="http://schemas.microsoft.com/office/drawing/2014/main" id="{3CC23DF5-CDD1-4A68-99F3-CED478AEAD7D}"/>
              </a:ext>
            </a:extLst>
          </p:cNvPr>
          <p:cNvSpPr txBox="1"/>
          <p:nvPr/>
        </p:nvSpPr>
        <p:spPr>
          <a:xfrm>
            <a:off x="615812" y="1871471"/>
            <a:ext cx="7842388" cy="830997"/>
          </a:xfrm>
          <a:prstGeom prst="rect">
            <a:avLst/>
          </a:prstGeom>
          <a:noFill/>
        </p:spPr>
        <p:txBody>
          <a:bodyPr wrap="square" rtlCol="0">
            <a:spAutoFit/>
          </a:bodyPr>
          <a:lstStyle/>
          <a:p>
            <a:r>
              <a:rPr lang="en-US" sz="1600" dirty="0"/>
              <a:t>Each data point from global dataset is assigned to a local site with probability proportional to the nodes’ weight.</a:t>
            </a:r>
          </a:p>
          <a:p>
            <a:r>
              <a:rPr lang="en-US" sz="1600" b="1" dirty="0"/>
              <a:t> </a:t>
            </a:r>
          </a:p>
        </p:txBody>
      </p:sp>
      <mc:AlternateContent xmlns:mc="http://schemas.openxmlformats.org/markup-compatibility/2006" xmlns:a14="http://schemas.microsoft.com/office/drawing/2010/main">
        <mc:Choice Requires="a14">
          <p:graphicFrame>
            <p:nvGraphicFramePr>
              <p:cNvPr id="4" name="Content Placeholder 8">
                <a:extLst>
                  <a:ext uri="{FF2B5EF4-FFF2-40B4-BE49-F238E27FC236}">
                    <a16:creationId xmlns:a16="http://schemas.microsoft.com/office/drawing/2014/main" id="{E4B74BFC-613B-4AE4-B95A-751BE7F52F10}"/>
                  </a:ext>
                </a:extLst>
              </p:cNvPr>
              <p:cNvGraphicFramePr>
                <a:graphicFrameLocks/>
              </p:cNvGraphicFramePr>
              <p:nvPr>
                <p:extLst/>
              </p:nvPr>
            </p:nvGraphicFramePr>
            <p:xfrm>
              <a:off x="2674401" y="2638558"/>
              <a:ext cx="3954999" cy="2362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Content Placeholder 8">
                <a:extLst>
                  <a:ext uri="{FF2B5EF4-FFF2-40B4-BE49-F238E27FC236}">
                    <a16:creationId xmlns:a16="http://schemas.microsoft.com/office/drawing/2014/main" id="{E4B74BFC-613B-4AE4-B95A-751BE7F52F10}"/>
                  </a:ext>
                </a:extLst>
              </p:cNvPr>
              <p:cNvGraphicFramePr>
                <a:graphicFrameLocks/>
              </p:cNvGraphicFramePr>
              <p:nvPr>
                <p:extLst>
                  <p:ext uri="{D42A27DB-BD31-4B8C-83A1-F6EECF244321}">
                    <p14:modId xmlns:p14="http://schemas.microsoft.com/office/powerpoint/2010/main" val="183097450"/>
                  </p:ext>
                </p:extLst>
              </p:nvPr>
            </p:nvGraphicFramePr>
            <p:xfrm>
              <a:off x="2674401" y="2638558"/>
              <a:ext cx="3954999" cy="23620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E0D7CBF-7E03-4E20-A37D-68CF754E8016}"/>
                  </a:ext>
                </a:extLst>
              </p:cNvPr>
              <p:cNvSpPr/>
              <p:nvPr/>
            </p:nvSpPr>
            <p:spPr>
              <a:xfrm>
                <a:off x="1233996" y="5240220"/>
                <a:ext cx="628982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b="1" dirty="0">
                    <a:solidFill>
                      <a:schemeClr val="tx1"/>
                    </a:solidFill>
                  </a:rPr>
                  <a:t>P(assigning a global data point to a local site </a:t>
                </a:r>
                <a14:m>
                  <m:oMath xmlns:m="http://schemas.openxmlformats.org/officeDocument/2006/math">
                    <m:r>
                      <a:rPr lang="en-US" b="1" i="1" dirty="0">
                        <a:solidFill>
                          <a:schemeClr val="tx1"/>
                        </a:solidFill>
                        <a:latin typeface="Cambria Math" panose="02040503050406030204" pitchFamily="18" charset="0"/>
                      </a:rPr>
                      <m:t>𝒊</m:t>
                    </m:r>
                  </m:oMath>
                </a14:m>
                <a:r>
                  <a:rPr lang="en-US" b="1" dirty="0">
                    <a:solidFill>
                      <a:schemeClr val="tx1"/>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𝑖</m:t>
                        </m:r>
                      </m:sub>
                    </m:sSub>
                  </m:oMath>
                </a14:m>
                <a:endParaRPr lang="en-US" b="1" dirty="0">
                  <a:solidFill>
                    <a:schemeClr val="tx1"/>
                  </a:solidFill>
                </a:endParaRPr>
              </a:p>
            </p:txBody>
          </p:sp>
        </mc:Choice>
        <mc:Fallback xmlns="">
          <p:sp>
            <p:nvSpPr>
              <p:cNvPr id="5" name="Rectangle 4">
                <a:extLst>
                  <a:ext uri="{FF2B5EF4-FFF2-40B4-BE49-F238E27FC236}">
                    <a16:creationId xmlns:a16="http://schemas.microsoft.com/office/drawing/2014/main" id="{CE0D7CBF-7E03-4E20-A37D-68CF754E8016}"/>
                  </a:ext>
                </a:extLst>
              </p:cNvPr>
              <p:cNvSpPr>
                <a:spLocks noRot="1" noChangeAspect="1" noMove="1" noResize="1" noEditPoints="1" noAdjustHandles="1" noChangeArrowheads="1" noChangeShapeType="1" noTextEdit="1"/>
              </p:cNvSpPr>
              <p:nvPr/>
            </p:nvSpPr>
            <p:spPr>
              <a:xfrm>
                <a:off x="1233996" y="5240220"/>
                <a:ext cx="6289829"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1672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BBF348-C6B6-4040-B072-828490472EE4}"/>
              </a:ext>
            </a:extLst>
          </p:cNvPr>
          <p:cNvSpPr/>
          <p:nvPr/>
        </p:nvSpPr>
        <p:spPr>
          <a:xfrm>
            <a:off x="170894" y="985402"/>
            <a:ext cx="4341189" cy="692497"/>
          </a:xfrm>
          <a:prstGeom prst="rect">
            <a:avLst/>
          </a:prstGeom>
          <a:noFill/>
        </p:spPr>
        <p:txBody>
          <a:bodyPr wrap="none" lIns="68580" tIns="34290" rIns="68580" bIns="34290">
            <a:spAutoFit/>
          </a:bodyPr>
          <a:lstStyle/>
          <a:p>
            <a:pPr algn="ctr"/>
            <a:r>
              <a:rPr lang="en-US" sz="4050" u="sng" dirty="0">
                <a:ln w="0"/>
                <a:effectLst>
                  <a:outerShdw blurRad="38100" dist="19050" dir="2700000" algn="tl" rotWithShape="0">
                    <a:schemeClr val="dk1">
                      <a:alpha val="40000"/>
                    </a:schemeClr>
                  </a:outerShdw>
                </a:effectLst>
              </a:rPr>
              <a:t>Degree Partitioning </a:t>
            </a:r>
          </a:p>
        </p:txBody>
      </p:sp>
      <mc:AlternateContent xmlns:mc="http://schemas.openxmlformats.org/markup-compatibility/2006" xmlns:a14="http://schemas.microsoft.com/office/drawing/2010/main">
        <mc:Choice Requires="a14">
          <p:graphicFrame>
            <p:nvGraphicFramePr>
              <p:cNvPr id="3" name="Content Placeholder 8">
                <a:extLst>
                  <a:ext uri="{FF2B5EF4-FFF2-40B4-BE49-F238E27FC236}">
                    <a16:creationId xmlns:a16="http://schemas.microsoft.com/office/drawing/2014/main" id="{BDDE2386-9683-4514-BA7B-1CFBED20B883}"/>
                  </a:ext>
                </a:extLst>
              </p:cNvPr>
              <p:cNvGraphicFramePr>
                <a:graphicFrameLocks/>
              </p:cNvGraphicFramePr>
              <p:nvPr>
                <p:extLst/>
              </p:nvPr>
            </p:nvGraphicFramePr>
            <p:xfrm>
              <a:off x="1447800" y="2667000"/>
              <a:ext cx="4114800" cy="2362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Content Placeholder 8">
                <a:extLst>
                  <a:ext uri="{FF2B5EF4-FFF2-40B4-BE49-F238E27FC236}">
                    <a16:creationId xmlns:a16="http://schemas.microsoft.com/office/drawing/2014/main" id="{BDDE2386-9683-4514-BA7B-1CFBED20B883}"/>
                  </a:ext>
                </a:extLst>
              </p:cNvPr>
              <p:cNvGraphicFramePr>
                <a:graphicFrameLocks/>
              </p:cNvGraphicFramePr>
              <p:nvPr>
                <p:extLst>
                  <p:ext uri="{D42A27DB-BD31-4B8C-83A1-F6EECF244321}">
                    <p14:modId xmlns:p14="http://schemas.microsoft.com/office/powerpoint/2010/main" val="4055499736"/>
                  </p:ext>
                </p:extLst>
              </p:nvPr>
            </p:nvGraphicFramePr>
            <p:xfrm>
              <a:off x="1447800" y="2667000"/>
              <a:ext cx="4114800" cy="23620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7E13C92-9368-459D-9C3F-BFD39E50E038}"/>
                  </a:ext>
                </a:extLst>
              </p:cNvPr>
              <p:cNvSpPr/>
              <p:nvPr/>
            </p:nvSpPr>
            <p:spPr>
              <a:xfrm>
                <a:off x="1447800" y="5397713"/>
                <a:ext cx="6289829"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b="1" dirty="0">
                    <a:solidFill>
                      <a:schemeClr val="tx1"/>
                    </a:solidFill>
                  </a:rPr>
                  <a:t>P(assigning a global data point to a local site </a:t>
                </a:r>
                <a14:m>
                  <m:oMath xmlns:m="http://schemas.openxmlformats.org/officeDocument/2006/math">
                    <m:r>
                      <a:rPr lang="en-US" b="1" i="1" dirty="0">
                        <a:solidFill>
                          <a:schemeClr val="tx1"/>
                        </a:solidFill>
                        <a:latin typeface="Cambria Math" panose="02040503050406030204" pitchFamily="18" charset="0"/>
                      </a:rPr>
                      <m:t>𝒊</m:t>
                    </m:r>
                  </m:oMath>
                </a14:m>
                <a:r>
                  <a:rPr lang="en-US" b="1" dirty="0">
                    <a:solidFill>
                      <a:schemeClr val="tx1"/>
                    </a:solidFill>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a14:m>
                <a:endParaRPr lang="en-US" b="1" dirty="0">
                  <a:solidFill>
                    <a:schemeClr val="tx1"/>
                  </a:solidFill>
                </a:endParaRPr>
              </a:p>
            </p:txBody>
          </p:sp>
        </mc:Choice>
        <mc:Fallback xmlns="">
          <p:sp>
            <p:nvSpPr>
              <p:cNvPr id="4" name="Rectangle 3">
                <a:extLst>
                  <a:ext uri="{FF2B5EF4-FFF2-40B4-BE49-F238E27FC236}">
                    <a16:creationId xmlns:a16="http://schemas.microsoft.com/office/drawing/2014/main" id="{C7E13C92-9368-459D-9C3F-BFD39E50E038}"/>
                  </a:ext>
                </a:extLst>
              </p:cNvPr>
              <p:cNvSpPr>
                <a:spLocks noRot="1" noChangeAspect="1" noMove="1" noResize="1" noEditPoints="1" noAdjustHandles="1" noChangeArrowheads="1" noChangeShapeType="1" noTextEdit="1"/>
              </p:cNvSpPr>
              <p:nvPr/>
            </p:nvSpPr>
            <p:spPr>
              <a:xfrm>
                <a:off x="1447800" y="5397713"/>
                <a:ext cx="6289829" cy="369332"/>
              </a:xfrm>
              <a:prstGeom prst="rect">
                <a:avLst/>
              </a:prstGeom>
              <a:blipFill>
                <a:blip r:embed="rId11"/>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91468F3-C074-4CC1-AEEF-90225A75FEE5}"/>
              </a:ext>
            </a:extLst>
          </p:cNvPr>
          <p:cNvSpPr txBox="1"/>
          <p:nvPr/>
        </p:nvSpPr>
        <p:spPr>
          <a:xfrm>
            <a:off x="307906" y="1805483"/>
            <a:ext cx="8528188" cy="923330"/>
          </a:xfrm>
          <a:prstGeom prst="rect">
            <a:avLst/>
          </a:prstGeom>
          <a:noFill/>
        </p:spPr>
        <p:txBody>
          <a:bodyPr wrap="square" rtlCol="0">
            <a:spAutoFit/>
          </a:bodyPr>
          <a:lstStyle/>
          <a:p>
            <a:r>
              <a:rPr lang="en-US" dirty="0"/>
              <a:t>Each data point from global dataset is assigned to a local site with probability proportional to the nodes’ degree.</a:t>
            </a:r>
          </a:p>
          <a:p>
            <a:r>
              <a:rPr lang="en-US" b="1"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17B610-673B-4182-8893-E03C596D39E0}"/>
                  </a:ext>
                </a:extLst>
              </p:cNvPr>
              <p:cNvSpPr txBox="1"/>
              <p:nvPr/>
            </p:nvSpPr>
            <p:spPr>
              <a:xfrm>
                <a:off x="5721383" y="3361910"/>
                <a:ext cx="3145348" cy="622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𝐷𝑒𝑔𝑟𝑒𝑒</m:t>
                          </m:r>
                          <m:r>
                            <a:rPr lang="en-US" i="1">
                              <a:latin typeface="Cambria Math" panose="02040503050406030204" pitchFamily="18" charset="0"/>
                            </a:rPr>
                            <m:t> (</m:t>
                          </m:r>
                          <m:r>
                            <a:rPr lang="en-US" i="1">
                              <a:latin typeface="Cambria Math" panose="02040503050406030204" pitchFamily="18" charset="0"/>
                            </a:rPr>
                            <m:t>𝑁𝑜𝑑𝑒</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𝑁𝑜𝑑𝑒𝑠</m:t>
                              </m:r>
                            </m:sub>
                            <m:sup/>
                            <m:e>
                              <m:r>
                                <a:rPr lang="en-US" i="1">
                                  <a:latin typeface="Cambria Math" panose="02040503050406030204" pitchFamily="18" charset="0"/>
                                </a:rPr>
                                <m:t>𝐷𝑒𝑔𝑟𝑒𝑒</m:t>
                              </m:r>
                              <m:r>
                                <a:rPr lang="en-US" i="1">
                                  <a:latin typeface="Cambria Math" panose="02040503050406030204" pitchFamily="18" charset="0"/>
                                </a:rPr>
                                <m:t>(</m:t>
                              </m:r>
                              <m:r>
                                <a:rPr lang="en-US" i="1">
                                  <a:latin typeface="Cambria Math" panose="02040503050406030204" pitchFamily="18" charset="0"/>
                                </a:rPr>
                                <m:t>𝑁𝑜𝑑𝑒</m:t>
                              </m:r>
                              <m:r>
                                <a:rPr lang="en-US" i="1">
                                  <a:latin typeface="Cambria Math" panose="02040503050406030204" pitchFamily="18" charset="0"/>
                                </a:rPr>
                                <m:t> </m:t>
                              </m:r>
                              <m:r>
                                <a:rPr lang="en-US" i="1">
                                  <a:latin typeface="Cambria Math" panose="02040503050406030204" pitchFamily="18" charset="0"/>
                                </a:rPr>
                                <m:t>𝑗</m:t>
                              </m:r>
                              <m:r>
                                <a:rPr lang="en-US" i="1">
                                  <a:latin typeface="Cambria Math" panose="02040503050406030204" pitchFamily="18" charset="0"/>
                                </a:rPr>
                                <m:t>)</m:t>
                              </m:r>
                            </m:e>
                          </m:nary>
                        </m:den>
                      </m:f>
                    </m:oMath>
                  </m:oMathPara>
                </a14:m>
                <a:endParaRPr lang="en-US" dirty="0"/>
              </a:p>
            </p:txBody>
          </p:sp>
        </mc:Choice>
        <mc:Fallback xmlns="">
          <p:sp>
            <p:nvSpPr>
              <p:cNvPr id="6" name="TextBox 5">
                <a:extLst>
                  <a:ext uri="{FF2B5EF4-FFF2-40B4-BE49-F238E27FC236}">
                    <a16:creationId xmlns:a16="http://schemas.microsoft.com/office/drawing/2014/main" id="{7717B610-673B-4182-8893-E03C596D39E0}"/>
                  </a:ext>
                </a:extLst>
              </p:cNvPr>
              <p:cNvSpPr txBox="1">
                <a:spLocks noRot="1" noChangeAspect="1" noMove="1" noResize="1" noEditPoints="1" noAdjustHandles="1" noChangeArrowheads="1" noChangeShapeType="1" noTextEdit="1"/>
              </p:cNvSpPr>
              <p:nvPr/>
            </p:nvSpPr>
            <p:spPr>
              <a:xfrm>
                <a:off x="5721383" y="3361910"/>
                <a:ext cx="3145348" cy="622606"/>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09969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901A-FE89-402B-A71F-5DC4B53813B7}"/>
              </a:ext>
            </a:extLst>
          </p:cNvPr>
          <p:cNvSpPr txBox="1">
            <a:spLocks/>
          </p:cNvSpPr>
          <p:nvPr/>
        </p:nvSpPr>
        <p:spPr>
          <a:xfrm>
            <a:off x="0" y="2362200"/>
            <a:ext cx="9144000" cy="1470025"/>
          </a:xfrm>
          <a:prstGeom prst="rect">
            <a:avLst/>
          </a:prstGeom>
        </p:spPr>
        <p:txBody>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b="1" u="sng" dirty="0"/>
              <a:t>Results</a:t>
            </a:r>
          </a:p>
        </p:txBody>
      </p:sp>
    </p:spTree>
    <p:extLst>
      <p:ext uri="{BB962C8B-B14F-4D97-AF65-F5344CB8AC3E}">
        <p14:creationId xmlns:p14="http://schemas.microsoft.com/office/powerpoint/2010/main" val="4129389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442A27-E8EE-4841-AE11-607252809612}"/>
              </a:ext>
            </a:extLst>
          </p:cNvPr>
          <p:cNvSpPr>
            <a:spLocks noGrp="1"/>
          </p:cNvSpPr>
          <p:nvPr>
            <p:ph type="title"/>
          </p:nvPr>
        </p:nvSpPr>
        <p:spPr>
          <a:xfrm>
            <a:off x="-1447800" y="76201"/>
            <a:ext cx="228600" cy="609600"/>
          </a:xfrm>
        </p:spPr>
        <p:txBody>
          <a:bodyPr>
            <a:normAutofit fontScale="90000"/>
          </a:bodyPr>
          <a:lstStyle/>
          <a:p>
            <a:endParaRPr lang="en-US" dirty="0"/>
          </a:p>
        </p:txBody>
      </p:sp>
      <p:pic>
        <p:nvPicPr>
          <p:cNvPr id="10" name="Content Placeholder 9">
            <a:extLst>
              <a:ext uri="{FF2B5EF4-FFF2-40B4-BE49-F238E27FC236}">
                <a16:creationId xmlns:a16="http://schemas.microsoft.com/office/drawing/2014/main" id="{B97C499B-91D7-4F01-B4E8-BBB5E526D6FB}"/>
              </a:ext>
            </a:extLst>
          </p:cNvPr>
          <p:cNvPicPr>
            <a:picLocks noGrp="1" noChangeAspect="1"/>
          </p:cNvPicPr>
          <p:nvPr>
            <p:ph idx="1"/>
          </p:nvPr>
        </p:nvPicPr>
        <p:blipFill>
          <a:blip r:embed="rId2">
            <a:duotone>
              <a:prstClr val="black"/>
              <a:srgbClr val="00B050">
                <a:tint val="45000"/>
                <a:satMod val="400000"/>
              </a:srgbClr>
            </a:duotone>
          </a:blip>
          <a:stretch>
            <a:fillRect/>
          </a:stretch>
        </p:blipFill>
        <p:spPr>
          <a:xfrm>
            <a:off x="2228877" y="809768"/>
            <a:ext cx="249958" cy="249958"/>
          </a:xfrm>
          <a:prstGeom prst="rect">
            <a:avLst/>
          </a:prstGeom>
        </p:spPr>
      </p:pic>
      <p:sp>
        <p:nvSpPr>
          <p:cNvPr id="9" name="Oval 8">
            <a:extLst>
              <a:ext uri="{FF2B5EF4-FFF2-40B4-BE49-F238E27FC236}">
                <a16:creationId xmlns:a16="http://schemas.microsoft.com/office/drawing/2014/main" id="{A83ABE0E-97D4-4967-8C77-C8DF37A3BDBC}"/>
              </a:ext>
            </a:extLst>
          </p:cNvPr>
          <p:cNvSpPr/>
          <p:nvPr/>
        </p:nvSpPr>
        <p:spPr>
          <a:xfrm>
            <a:off x="1143000" y="1143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400127-599E-4042-8943-5894F43A3F4A}"/>
              </a:ext>
            </a:extLst>
          </p:cNvPr>
          <p:cNvPicPr>
            <a:picLocks noChangeAspect="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068338" y="2033542"/>
            <a:ext cx="249958" cy="249958"/>
          </a:xfrm>
          <a:prstGeom prst="rect">
            <a:avLst/>
          </a:prstGeom>
        </p:spPr>
      </p:pic>
      <p:pic>
        <p:nvPicPr>
          <p:cNvPr id="12" name="Picture 11">
            <a:extLst>
              <a:ext uri="{FF2B5EF4-FFF2-40B4-BE49-F238E27FC236}">
                <a16:creationId xmlns:a16="http://schemas.microsoft.com/office/drawing/2014/main" id="{18559ACE-DBC1-4A0E-B7A3-350C0A4DE929}"/>
              </a:ext>
            </a:extLst>
          </p:cNvPr>
          <p:cNvPicPr>
            <a:picLocks noChangeAspect="1"/>
          </p:cNvPicPr>
          <p:nvPr/>
        </p:nvPicPr>
        <p:blipFill>
          <a:blip r:embed="rId2">
            <a:duotone>
              <a:prstClr val="black"/>
              <a:srgbClr val="00B050">
                <a:tint val="45000"/>
                <a:satMod val="400000"/>
              </a:srgbClr>
            </a:duotone>
          </a:blip>
          <a:stretch>
            <a:fillRect/>
          </a:stretch>
        </p:blipFill>
        <p:spPr>
          <a:xfrm>
            <a:off x="1876309" y="723380"/>
            <a:ext cx="249958" cy="249958"/>
          </a:xfrm>
          <a:prstGeom prst="rect">
            <a:avLst/>
          </a:prstGeom>
        </p:spPr>
      </p:pic>
      <p:pic>
        <p:nvPicPr>
          <p:cNvPr id="14" name="Picture 13">
            <a:extLst>
              <a:ext uri="{FF2B5EF4-FFF2-40B4-BE49-F238E27FC236}">
                <a16:creationId xmlns:a16="http://schemas.microsoft.com/office/drawing/2014/main" id="{271320A4-CC16-4C1C-8EF9-0F40DF8EC34B}"/>
              </a:ext>
            </a:extLst>
          </p:cNvPr>
          <p:cNvPicPr>
            <a:picLocks noChangeAspect="1"/>
          </p:cNvPicPr>
          <p:nvPr/>
        </p:nvPicPr>
        <p:blipFill>
          <a:blip r:embed="rId2"/>
          <a:stretch>
            <a:fillRect/>
          </a:stretch>
        </p:blipFill>
        <p:spPr>
          <a:xfrm>
            <a:off x="5617442" y="2684780"/>
            <a:ext cx="249958" cy="249958"/>
          </a:xfrm>
          <a:prstGeom prst="rect">
            <a:avLst/>
          </a:prstGeom>
          <a:solidFill>
            <a:srgbClr val="00B050"/>
          </a:solidFill>
        </p:spPr>
      </p:pic>
      <p:sp>
        <p:nvSpPr>
          <p:cNvPr id="15" name="Oval 14">
            <a:extLst>
              <a:ext uri="{FF2B5EF4-FFF2-40B4-BE49-F238E27FC236}">
                <a16:creationId xmlns:a16="http://schemas.microsoft.com/office/drawing/2014/main" id="{6825DB50-B856-493D-AA36-3BC9CDFF449F}"/>
              </a:ext>
            </a:extLst>
          </p:cNvPr>
          <p:cNvSpPr/>
          <p:nvPr/>
        </p:nvSpPr>
        <p:spPr>
          <a:xfrm>
            <a:off x="1104900" y="154535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98DCC9-5FD5-44E9-A2D6-AB614F2D2899}"/>
              </a:ext>
            </a:extLst>
          </p:cNvPr>
          <p:cNvSpPr/>
          <p:nvPr/>
        </p:nvSpPr>
        <p:spPr>
          <a:xfrm>
            <a:off x="1550438" y="8971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B573C31-B3C7-423E-A887-A8D05B98D8B2}"/>
              </a:ext>
            </a:extLst>
          </p:cNvPr>
          <p:cNvSpPr/>
          <p:nvPr/>
        </p:nvSpPr>
        <p:spPr>
          <a:xfrm>
            <a:off x="1284257" y="19812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61A7A87-797A-4D28-8B97-848D11033B66}"/>
              </a:ext>
            </a:extLst>
          </p:cNvPr>
          <p:cNvSpPr/>
          <p:nvPr/>
        </p:nvSpPr>
        <p:spPr>
          <a:xfrm>
            <a:off x="1768878" y="21981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EFC0FD-519D-41C0-949A-E506CAA5B7D3}"/>
              </a:ext>
            </a:extLst>
          </p:cNvPr>
          <p:cNvSpPr/>
          <p:nvPr/>
        </p:nvSpPr>
        <p:spPr>
          <a:xfrm>
            <a:off x="2318296" y="1814571"/>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873D65-E772-439F-8BE6-C15725538150}"/>
              </a:ext>
            </a:extLst>
          </p:cNvPr>
          <p:cNvSpPr/>
          <p:nvPr/>
        </p:nvSpPr>
        <p:spPr>
          <a:xfrm>
            <a:off x="1809286" y="393497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CC0818-59AE-41EB-A5D8-99AF8B6127B9}"/>
              </a:ext>
            </a:extLst>
          </p:cNvPr>
          <p:cNvSpPr/>
          <p:nvPr/>
        </p:nvSpPr>
        <p:spPr>
          <a:xfrm>
            <a:off x="1976926" y="370637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B5861A-143B-4008-AE29-4B127CAB60F4}"/>
              </a:ext>
            </a:extLst>
          </p:cNvPr>
          <p:cNvSpPr/>
          <p:nvPr/>
        </p:nvSpPr>
        <p:spPr>
          <a:xfrm>
            <a:off x="2252853" y="3598661"/>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5345FD-23E9-468C-94E5-4655D02E8BFE}"/>
              </a:ext>
            </a:extLst>
          </p:cNvPr>
          <p:cNvSpPr/>
          <p:nvPr/>
        </p:nvSpPr>
        <p:spPr>
          <a:xfrm>
            <a:off x="1572779" y="4343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129C0D4-992D-413D-91B7-B29981AEA411}"/>
              </a:ext>
            </a:extLst>
          </p:cNvPr>
          <p:cNvSpPr/>
          <p:nvPr/>
        </p:nvSpPr>
        <p:spPr>
          <a:xfrm>
            <a:off x="3204664" y="4569924"/>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D597523-42D3-4BD3-87A1-6CF5F1EA201B}"/>
              </a:ext>
            </a:extLst>
          </p:cNvPr>
          <p:cNvSpPr/>
          <p:nvPr/>
        </p:nvSpPr>
        <p:spPr>
          <a:xfrm>
            <a:off x="2872842" y="396545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15155C-8036-413A-BB73-0703CFB0AF72}"/>
              </a:ext>
            </a:extLst>
          </p:cNvPr>
          <p:cNvSpPr/>
          <p:nvPr/>
        </p:nvSpPr>
        <p:spPr>
          <a:xfrm>
            <a:off x="1805012" y="47904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6644B17-5D8F-4F18-B4F3-DCA02E991EF6}"/>
              </a:ext>
            </a:extLst>
          </p:cNvPr>
          <p:cNvSpPr/>
          <p:nvPr/>
        </p:nvSpPr>
        <p:spPr>
          <a:xfrm>
            <a:off x="2318296" y="48666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FF91995-583A-43A7-8930-35868F23B6AF}"/>
              </a:ext>
            </a:extLst>
          </p:cNvPr>
          <p:cNvSpPr/>
          <p:nvPr/>
        </p:nvSpPr>
        <p:spPr>
          <a:xfrm>
            <a:off x="2720442" y="3581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4BFFD4D-D8F4-40F3-BBB8-D14F788F3CE1}"/>
              </a:ext>
            </a:extLst>
          </p:cNvPr>
          <p:cNvSpPr/>
          <p:nvPr/>
        </p:nvSpPr>
        <p:spPr>
          <a:xfrm>
            <a:off x="3200400" y="409753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4B1E8D9-DBFA-4DA6-86B4-56EC98E9C8D8}"/>
              </a:ext>
            </a:extLst>
          </p:cNvPr>
          <p:cNvSpPr/>
          <p:nvPr/>
        </p:nvSpPr>
        <p:spPr>
          <a:xfrm>
            <a:off x="2836428" y="46126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8D38F2-BA44-4061-8E63-B80F4D71047E}"/>
              </a:ext>
            </a:extLst>
          </p:cNvPr>
          <p:cNvSpPr/>
          <p:nvPr/>
        </p:nvSpPr>
        <p:spPr>
          <a:xfrm>
            <a:off x="2644242" y="495808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165CF78-0658-403B-8FC7-DA23B2D9B8B6}"/>
              </a:ext>
            </a:extLst>
          </p:cNvPr>
          <p:cNvSpPr/>
          <p:nvPr/>
        </p:nvSpPr>
        <p:spPr>
          <a:xfrm>
            <a:off x="5354320" y="304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4643B0D-2FD7-4221-9BA6-7B394A060C9B}"/>
              </a:ext>
            </a:extLst>
          </p:cNvPr>
          <p:cNvSpPr/>
          <p:nvPr/>
        </p:nvSpPr>
        <p:spPr>
          <a:xfrm>
            <a:off x="5000741" y="177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60A5F98-49D7-4C4A-B176-AEB0FC223E9F}"/>
              </a:ext>
            </a:extLst>
          </p:cNvPr>
          <p:cNvSpPr/>
          <p:nvPr/>
        </p:nvSpPr>
        <p:spPr>
          <a:xfrm>
            <a:off x="5956300" y="236529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8BDAED9-4FB2-4265-89D4-A75D2F2214D7}"/>
              </a:ext>
            </a:extLst>
          </p:cNvPr>
          <p:cNvSpPr/>
          <p:nvPr/>
        </p:nvSpPr>
        <p:spPr>
          <a:xfrm>
            <a:off x="5654040" y="1930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2ED9E9C-E373-439A-AE1E-806BBAE4DEF0}"/>
              </a:ext>
            </a:extLst>
          </p:cNvPr>
          <p:cNvSpPr/>
          <p:nvPr/>
        </p:nvSpPr>
        <p:spPr>
          <a:xfrm>
            <a:off x="4674092" y="19949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70BE4-222E-4419-B0D1-7C9C3A7514DE}"/>
              </a:ext>
            </a:extLst>
          </p:cNvPr>
          <p:cNvSpPr/>
          <p:nvPr/>
        </p:nvSpPr>
        <p:spPr>
          <a:xfrm>
            <a:off x="5541242" y="1640376"/>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0B9483-DBA2-43B5-9A7F-E8F5A42492C9}"/>
              </a:ext>
            </a:extLst>
          </p:cNvPr>
          <p:cNvSpPr/>
          <p:nvPr/>
        </p:nvSpPr>
        <p:spPr>
          <a:xfrm>
            <a:off x="4770120" y="304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123F35D-0905-4EDB-A8A1-D232F6973906}"/>
              </a:ext>
            </a:extLst>
          </p:cNvPr>
          <p:cNvSpPr/>
          <p:nvPr/>
        </p:nvSpPr>
        <p:spPr>
          <a:xfrm>
            <a:off x="4582160" y="2399317"/>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3A3521FC-66E3-4B57-A5AC-6FBC2407335F}"/>
              </a:ext>
            </a:extLst>
          </p:cNvPr>
          <p:cNvSpPr/>
          <p:nvPr/>
        </p:nvSpPr>
        <p:spPr>
          <a:xfrm>
            <a:off x="1615263" y="1401602"/>
            <a:ext cx="379498" cy="287512"/>
          </a:xfrm>
          <a:prstGeom prst="mathMultiply">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DD9752A-C868-46AA-B38E-D9222640F55C}"/>
              </a:ext>
            </a:extLst>
          </p:cNvPr>
          <p:cNvPicPr>
            <a:picLocks noChangeAspect="1"/>
          </p:cNvPicPr>
          <p:nvPr/>
        </p:nvPicPr>
        <p:blipFill>
          <a:blip r:embed="rId5"/>
          <a:stretch>
            <a:fillRect/>
          </a:stretch>
        </p:blipFill>
        <p:spPr>
          <a:xfrm>
            <a:off x="5165314" y="2380992"/>
            <a:ext cx="341406" cy="304826"/>
          </a:xfrm>
          <a:prstGeom prst="rect">
            <a:avLst/>
          </a:prstGeom>
        </p:spPr>
      </p:pic>
      <p:pic>
        <p:nvPicPr>
          <p:cNvPr id="53" name="Picture 52">
            <a:extLst>
              <a:ext uri="{FF2B5EF4-FFF2-40B4-BE49-F238E27FC236}">
                <a16:creationId xmlns:a16="http://schemas.microsoft.com/office/drawing/2014/main" id="{2CEFD425-F305-4915-BD82-A2FC0087EEC5}"/>
              </a:ext>
            </a:extLst>
          </p:cNvPr>
          <p:cNvPicPr>
            <a:picLocks noChangeAspect="1"/>
          </p:cNvPicPr>
          <p:nvPr/>
        </p:nvPicPr>
        <p:blipFill>
          <a:blip r:embed="rId5"/>
          <a:stretch>
            <a:fillRect/>
          </a:stretch>
        </p:blipFill>
        <p:spPr>
          <a:xfrm>
            <a:off x="2236630" y="4294648"/>
            <a:ext cx="341406" cy="304826"/>
          </a:xfrm>
          <a:prstGeom prst="rect">
            <a:avLst/>
          </a:prstGeom>
        </p:spPr>
      </p:pic>
      <p:sp>
        <p:nvSpPr>
          <p:cNvPr id="54" name="TextBox 53">
            <a:extLst>
              <a:ext uri="{FF2B5EF4-FFF2-40B4-BE49-F238E27FC236}">
                <a16:creationId xmlns:a16="http://schemas.microsoft.com/office/drawing/2014/main" id="{D5E9D54A-D4A0-4CA2-BDEC-1DF321E2E374}"/>
              </a:ext>
            </a:extLst>
          </p:cNvPr>
          <p:cNvSpPr txBox="1"/>
          <p:nvPr/>
        </p:nvSpPr>
        <p:spPr>
          <a:xfrm>
            <a:off x="2236630" y="5643880"/>
            <a:ext cx="2664768" cy="369332"/>
          </a:xfrm>
          <a:prstGeom prst="rect">
            <a:avLst/>
          </a:prstGeom>
          <a:noFill/>
        </p:spPr>
        <p:txBody>
          <a:bodyPr wrap="none" rtlCol="0">
            <a:spAutoFit/>
          </a:bodyPr>
          <a:lstStyle/>
          <a:p>
            <a:r>
              <a:rPr lang="en-US" dirty="0"/>
              <a:t>ϵ-coreset P’ with centers X</a:t>
            </a:r>
          </a:p>
        </p:txBody>
      </p:sp>
      <p:sp>
        <p:nvSpPr>
          <p:cNvPr id="2" name="TextBox 1">
            <a:extLst>
              <a:ext uri="{FF2B5EF4-FFF2-40B4-BE49-F238E27FC236}">
                <a16:creationId xmlns:a16="http://schemas.microsoft.com/office/drawing/2014/main" id="{83720AF8-6F7C-48DB-879D-FE5CE3CF8B9F}"/>
              </a:ext>
            </a:extLst>
          </p:cNvPr>
          <p:cNvSpPr txBox="1"/>
          <p:nvPr/>
        </p:nvSpPr>
        <p:spPr>
          <a:xfrm>
            <a:off x="6270509" y="1176026"/>
            <a:ext cx="2060691" cy="461665"/>
          </a:xfrm>
          <a:prstGeom prst="rect">
            <a:avLst/>
          </a:prstGeom>
          <a:noFill/>
        </p:spPr>
        <p:txBody>
          <a:bodyPr wrap="square" rtlCol="0">
            <a:spAutoFit/>
          </a:bodyPr>
          <a:lstStyle/>
          <a:p>
            <a:r>
              <a:rPr lang="en-US" sz="2400" dirty="0"/>
              <a:t>C = Cost( P , X )</a:t>
            </a:r>
          </a:p>
        </p:txBody>
      </p:sp>
      <p:pic>
        <p:nvPicPr>
          <p:cNvPr id="3" name="Picture 2">
            <a:extLst>
              <a:ext uri="{FF2B5EF4-FFF2-40B4-BE49-F238E27FC236}">
                <a16:creationId xmlns:a16="http://schemas.microsoft.com/office/drawing/2014/main" id="{213A61A4-511F-4730-AF9B-15304684C75A}"/>
              </a:ext>
            </a:extLst>
          </p:cNvPr>
          <p:cNvPicPr>
            <a:picLocks noChangeAspect="1"/>
          </p:cNvPicPr>
          <p:nvPr/>
        </p:nvPicPr>
        <p:blipFill>
          <a:blip r:embed="rId6"/>
          <a:stretch>
            <a:fillRect/>
          </a:stretch>
        </p:blipFill>
        <p:spPr>
          <a:xfrm>
            <a:off x="5617442" y="2684780"/>
            <a:ext cx="249958" cy="249958"/>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E5EDD49F-AD8E-4C0D-B748-0DEADC8EF1C6}"/>
                  </a:ext>
                </a:extLst>
              </p14:cNvPr>
              <p14:cNvContentPartPr/>
              <p14:nvPr/>
            </p14:nvContentPartPr>
            <p14:xfrm>
              <a:off x="5885223" y="2633574"/>
              <a:ext cx="240" cy="240"/>
            </p14:xfrm>
          </p:contentPart>
        </mc:Choice>
        <mc:Fallback xmlns="">
          <p:pic>
            <p:nvPicPr>
              <p:cNvPr id="4" name="Ink 3">
                <a:extLst>
                  <a:ext uri="{FF2B5EF4-FFF2-40B4-BE49-F238E27FC236}">
                    <a16:creationId xmlns:a16="http://schemas.microsoft.com/office/drawing/2014/main" id="{E5EDD49F-AD8E-4C0D-B748-0DEADC8EF1C6}"/>
                  </a:ext>
                </a:extLst>
              </p:cNvPr>
              <p:cNvPicPr/>
              <p:nvPr/>
            </p:nvPicPr>
            <p:blipFill>
              <a:blip r:embed="rId8"/>
              <a:stretch>
                <a:fillRect/>
              </a:stretch>
            </p:blipFill>
            <p:spPr>
              <a:xfrm>
                <a:off x="5861463" y="2585814"/>
                <a:ext cx="48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4E6AC8B4-90F5-4D90-85C7-5969DB8F1AE6}"/>
                  </a:ext>
                </a:extLst>
              </p14:cNvPr>
              <p14:cNvContentPartPr/>
              <p14:nvPr/>
            </p14:nvContentPartPr>
            <p14:xfrm>
              <a:off x="5899383" y="2764374"/>
              <a:ext cx="240" cy="240"/>
            </p14:xfrm>
          </p:contentPart>
        </mc:Choice>
        <mc:Fallback xmlns="">
          <p:pic>
            <p:nvPicPr>
              <p:cNvPr id="5" name="Ink 4">
                <a:extLst>
                  <a:ext uri="{FF2B5EF4-FFF2-40B4-BE49-F238E27FC236}">
                    <a16:creationId xmlns:a16="http://schemas.microsoft.com/office/drawing/2014/main" id="{4E6AC8B4-90F5-4D90-85C7-5969DB8F1AE6}"/>
                  </a:ext>
                </a:extLst>
              </p:cNvPr>
              <p:cNvPicPr/>
              <p:nvPr/>
            </p:nvPicPr>
            <p:blipFill>
              <a:blip r:embed="rId8"/>
              <a:stretch>
                <a:fillRect/>
              </a:stretch>
            </p:blipFill>
            <p:spPr>
              <a:xfrm>
                <a:off x="5875383" y="2716374"/>
                <a:ext cx="48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D71B2D-54A2-46AA-A307-6FEBCB9E4A0B}"/>
                  </a:ext>
                </a:extLst>
              </p14:cNvPr>
              <p14:cNvContentPartPr/>
              <p14:nvPr/>
            </p14:nvContentPartPr>
            <p14:xfrm>
              <a:off x="5864103" y="2916534"/>
              <a:ext cx="32160" cy="120000"/>
            </p14:xfrm>
          </p:contentPart>
        </mc:Choice>
        <mc:Fallback xmlns="">
          <p:pic>
            <p:nvPicPr>
              <p:cNvPr id="6" name="Ink 5">
                <a:extLst>
                  <a:ext uri="{FF2B5EF4-FFF2-40B4-BE49-F238E27FC236}">
                    <a16:creationId xmlns:a16="http://schemas.microsoft.com/office/drawing/2014/main" id="{73D71B2D-54A2-46AA-A307-6FEBCB9E4A0B}"/>
                  </a:ext>
                </a:extLst>
              </p:cNvPr>
              <p:cNvPicPr/>
              <p:nvPr/>
            </p:nvPicPr>
            <p:blipFill>
              <a:blip r:embed="rId11"/>
              <a:stretch>
                <a:fillRect/>
              </a:stretch>
            </p:blipFill>
            <p:spPr>
              <a:xfrm>
                <a:off x="5840103" y="2868534"/>
                <a:ext cx="79920" cy="21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B0EF0AAF-C47D-458D-A5D6-65C36FD4B0A7}"/>
                  </a:ext>
                </a:extLst>
              </p14:cNvPr>
              <p14:cNvContentPartPr/>
              <p14:nvPr/>
            </p14:nvContentPartPr>
            <p14:xfrm>
              <a:off x="5864103" y="2986614"/>
              <a:ext cx="240" cy="240"/>
            </p14:xfrm>
          </p:contentPart>
        </mc:Choice>
        <mc:Fallback xmlns="">
          <p:pic>
            <p:nvPicPr>
              <p:cNvPr id="8" name="Ink 7">
                <a:extLst>
                  <a:ext uri="{FF2B5EF4-FFF2-40B4-BE49-F238E27FC236}">
                    <a16:creationId xmlns:a16="http://schemas.microsoft.com/office/drawing/2014/main" id="{B0EF0AAF-C47D-458D-A5D6-65C36FD4B0A7}"/>
                  </a:ext>
                </a:extLst>
              </p:cNvPr>
              <p:cNvPicPr/>
              <p:nvPr/>
            </p:nvPicPr>
            <p:blipFill>
              <a:blip r:embed="rId8"/>
              <a:stretch>
                <a:fillRect/>
              </a:stretch>
            </p:blipFill>
            <p:spPr>
              <a:xfrm>
                <a:off x="5840103" y="2938854"/>
                <a:ext cx="48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5" name="Ink 54">
                <a:extLst>
                  <a:ext uri="{FF2B5EF4-FFF2-40B4-BE49-F238E27FC236}">
                    <a16:creationId xmlns:a16="http://schemas.microsoft.com/office/drawing/2014/main" id="{50D487EC-A871-44FE-B757-8C4233FD2FA7}"/>
                  </a:ext>
                </a:extLst>
              </p14:cNvPr>
              <p14:cNvContentPartPr/>
              <p14:nvPr/>
            </p14:nvContentPartPr>
            <p14:xfrm>
              <a:off x="5655783" y="3254934"/>
              <a:ext cx="240" cy="240"/>
            </p14:xfrm>
          </p:contentPart>
        </mc:Choice>
        <mc:Fallback xmlns="">
          <p:pic>
            <p:nvPicPr>
              <p:cNvPr id="55" name="Ink 54">
                <a:extLst>
                  <a:ext uri="{FF2B5EF4-FFF2-40B4-BE49-F238E27FC236}">
                    <a16:creationId xmlns:a16="http://schemas.microsoft.com/office/drawing/2014/main" id="{50D487EC-A871-44FE-B757-8C4233FD2FA7}"/>
                  </a:ext>
                </a:extLst>
              </p:cNvPr>
              <p:cNvPicPr/>
              <p:nvPr/>
            </p:nvPicPr>
            <p:blipFill>
              <a:blip r:embed="rId14"/>
              <a:stretch>
                <a:fillRect/>
              </a:stretch>
            </p:blipFill>
            <p:spPr>
              <a:xfrm>
                <a:off x="5651943" y="3251094"/>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 name="Ink 56">
                <a:extLst>
                  <a:ext uri="{FF2B5EF4-FFF2-40B4-BE49-F238E27FC236}">
                    <a16:creationId xmlns:a16="http://schemas.microsoft.com/office/drawing/2014/main" id="{15E219BF-2C7E-4676-B8F0-6EECD27B789E}"/>
                  </a:ext>
                </a:extLst>
              </p14:cNvPr>
              <p14:cNvContentPartPr/>
              <p14:nvPr/>
            </p14:nvContentPartPr>
            <p14:xfrm>
              <a:off x="5810238" y="3582000"/>
              <a:ext cx="240" cy="240"/>
            </p14:xfrm>
          </p:contentPart>
        </mc:Choice>
        <mc:Fallback xmlns="">
          <p:pic>
            <p:nvPicPr>
              <p:cNvPr id="57" name="Ink 56">
                <a:extLst>
                  <a:ext uri="{FF2B5EF4-FFF2-40B4-BE49-F238E27FC236}">
                    <a16:creationId xmlns:a16="http://schemas.microsoft.com/office/drawing/2014/main" id="{15E219BF-2C7E-4676-B8F0-6EECD27B789E}"/>
                  </a:ext>
                </a:extLst>
              </p:cNvPr>
              <p:cNvPicPr/>
              <p:nvPr/>
            </p:nvPicPr>
            <p:blipFill>
              <a:blip r:embed="rId16"/>
              <a:stretch>
                <a:fillRect/>
              </a:stretch>
            </p:blipFill>
            <p:spPr>
              <a:xfrm>
                <a:off x="5782398" y="3554160"/>
                <a:ext cx="55920" cy="55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0C397452-C788-42BC-ADB6-F727AF423EEB}"/>
                  </a:ext>
                </a:extLst>
              </p14:cNvPr>
              <p14:cNvContentPartPr/>
              <p14:nvPr/>
            </p14:nvContentPartPr>
            <p14:xfrm>
              <a:off x="4221918" y="3363360"/>
              <a:ext cx="2160" cy="240"/>
            </p14:xfrm>
          </p:contentPart>
        </mc:Choice>
        <mc:Fallback xmlns="">
          <p:pic>
            <p:nvPicPr>
              <p:cNvPr id="71" name="Ink 70">
                <a:extLst>
                  <a:ext uri="{FF2B5EF4-FFF2-40B4-BE49-F238E27FC236}">
                    <a16:creationId xmlns:a16="http://schemas.microsoft.com/office/drawing/2014/main" id="{0C397452-C788-42BC-ADB6-F727AF423EEB}"/>
                  </a:ext>
                </a:extLst>
              </p:cNvPr>
              <p:cNvPicPr/>
              <p:nvPr/>
            </p:nvPicPr>
            <p:blipFill>
              <a:blip r:embed="rId18"/>
              <a:stretch>
                <a:fillRect/>
              </a:stretch>
            </p:blipFill>
            <p:spPr>
              <a:xfrm>
                <a:off x="4194078" y="3335520"/>
                <a:ext cx="58080" cy="55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3" name="Ink 72">
                <a:extLst>
                  <a:ext uri="{FF2B5EF4-FFF2-40B4-BE49-F238E27FC236}">
                    <a16:creationId xmlns:a16="http://schemas.microsoft.com/office/drawing/2014/main" id="{DDF2AA6E-21D6-4EC4-B892-F9BB954B66AC}"/>
                  </a:ext>
                </a:extLst>
              </p14:cNvPr>
              <p14:cNvContentPartPr/>
              <p14:nvPr/>
            </p14:nvContentPartPr>
            <p14:xfrm>
              <a:off x="5587758" y="2661840"/>
              <a:ext cx="333705" cy="314280"/>
            </p14:xfrm>
          </p:contentPart>
        </mc:Choice>
        <mc:Fallback xmlns="">
          <p:pic>
            <p:nvPicPr>
              <p:cNvPr id="73" name="Ink 72">
                <a:extLst>
                  <a:ext uri="{FF2B5EF4-FFF2-40B4-BE49-F238E27FC236}">
                    <a16:creationId xmlns:a16="http://schemas.microsoft.com/office/drawing/2014/main" id="{DDF2AA6E-21D6-4EC4-B892-F9BB954B66AC}"/>
                  </a:ext>
                </a:extLst>
              </p:cNvPr>
              <p:cNvPicPr/>
              <p:nvPr/>
            </p:nvPicPr>
            <p:blipFill>
              <a:blip r:embed="rId20"/>
              <a:stretch>
                <a:fillRect/>
              </a:stretch>
            </p:blipFill>
            <p:spPr>
              <a:xfrm>
                <a:off x="5545685" y="2620080"/>
                <a:ext cx="397713"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4" name="Ink 73">
                <a:extLst>
                  <a:ext uri="{FF2B5EF4-FFF2-40B4-BE49-F238E27FC236}">
                    <a16:creationId xmlns:a16="http://schemas.microsoft.com/office/drawing/2014/main" id="{F57C1628-118B-4D0C-AF8F-A984CE541FDE}"/>
                  </a:ext>
                </a:extLst>
              </p14:cNvPr>
              <p14:cNvContentPartPr/>
              <p14:nvPr/>
            </p14:nvContentPartPr>
            <p14:xfrm>
              <a:off x="3848238" y="3089040"/>
              <a:ext cx="240" cy="240"/>
            </p14:xfrm>
          </p:contentPart>
        </mc:Choice>
        <mc:Fallback xmlns="">
          <p:pic>
            <p:nvPicPr>
              <p:cNvPr id="74" name="Ink 73">
                <a:extLst>
                  <a:ext uri="{FF2B5EF4-FFF2-40B4-BE49-F238E27FC236}">
                    <a16:creationId xmlns:a16="http://schemas.microsoft.com/office/drawing/2014/main" id="{F57C1628-118B-4D0C-AF8F-A984CE541FDE}"/>
                  </a:ext>
                </a:extLst>
              </p:cNvPr>
              <p:cNvPicPr/>
              <p:nvPr/>
            </p:nvPicPr>
            <p:blipFill>
              <a:blip r:embed="rId16"/>
              <a:stretch>
                <a:fillRect/>
              </a:stretch>
            </p:blipFill>
            <p:spPr>
              <a:xfrm>
                <a:off x="3820398" y="3061200"/>
                <a:ext cx="55920" cy="55920"/>
              </a:xfrm>
              <a:prstGeom prst="rect">
                <a:avLst/>
              </a:prstGeom>
            </p:spPr>
          </p:pic>
        </mc:Fallback>
      </mc:AlternateContent>
      <p:pic>
        <p:nvPicPr>
          <p:cNvPr id="75" name="Picture 74">
            <a:extLst>
              <a:ext uri="{FF2B5EF4-FFF2-40B4-BE49-F238E27FC236}">
                <a16:creationId xmlns:a16="http://schemas.microsoft.com/office/drawing/2014/main" id="{0D26550B-7BB2-4DDA-9359-91391B43A588}"/>
              </a:ext>
            </a:extLst>
          </p:cNvPr>
          <p:cNvPicPr>
            <a:picLocks noChangeAspect="1"/>
          </p:cNvPicPr>
          <p:nvPr/>
        </p:nvPicPr>
        <p:blipFill>
          <a:blip r:embed="rId22"/>
          <a:stretch>
            <a:fillRect/>
          </a:stretch>
        </p:blipFill>
        <p:spPr>
          <a:xfrm>
            <a:off x="5628362" y="2672630"/>
            <a:ext cx="249958" cy="256054"/>
          </a:xfrm>
          <a:prstGeom prst="rect">
            <a:avLst/>
          </a:prstGeom>
        </p:spPr>
      </p:pic>
      <p:sp>
        <p:nvSpPr>
          <p:cNvPr id="76" name="TextBox 75">
            <a:extLst>
              <a:ext uri="{FF2B5EF4-FFF2-40B4-BE49-F238E27FC236}">
                <a16:creationId xmlns:a16="http://schemas.microsoft.com/office/drawing/2014/main" id="{5233D227-C737-4DAF-9995-1B64EC570D3E}"/>
              </a:ext>
            </a:extLst>
          </p:cNvPr>
          <p:cNvSpPr txBox="1"/>
          <p:nvPr/>
        </p:nvSpPr>
        <p:spPr>
          <a:xfrm>
            <a:off x="6108700" y="3581400"/>
            <a:ext cx="1937325" cy="461665"/>
          </a:xfrm>
          <a:prstGeom prst="rect">
            <a:avLst/>
          </a:prstGeom>
          <a:noFill/>
        </p:spPr>
        <p:txBody>
          <a:bodyPr wrap="none" rtlCol="0">
            <a:spAutoFit/>
          </a:bodyPr>
          <a:lstStyle/>
          <a:p>
            <a:r>
              <a:rPr lang="en-US" sz="2400" dirty="0"/>
              <a:t>P’ = ϵ-coreset </a:t>
            </a:r>
          </a:p>
        </p:txBody>
      </p:sp>
    </p:spTree>
    <p:extLst>
      <p:ext uri="{BB962C8B-B14F-4D97-AF65-F5344CB8AC3E}">
        <p14:creationId xmlns:p14="http://schemas.microsoft.com/office/powerpoint/2010/main" val="1173811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CD03C7-BAAC-4EE9-8390-C566B01B7708}"/>
              </a:ext>
            </a:extLst>
          </p:cNvPr>
          <p:cNvSpPr txBox="1"/>
          <p:nvPr/>
        </p:nvSpPr>
        <p:spPr>
          <a:xfrm>
            <a:off x="278876" y="696492"/>
            <a:ext cx="4495800" cy="553998"/>
          </a:xfrm>
          <a:prstGeom prst="rect">
            <a:avLst/>
          </a:prstGeom>
          <a:noFill/>
        </p:spPr>
        <p:txBody>
          <a:bodyPr wrap="square" rtlCol="0">
            <a:spAutoFit/>
          </a:bodyPr>
          <a:lstStyle/>
          <a:p>
            <a:r>
              <a:rPr lang="en-IN" sz="3000" b="1" u="sng" dirty="0"/>
              <a:t>Inferences</a:t>
            </a:r>
          </a:p>
        </p:txBody>
      </p:sp>
      <p:sp>
        <p:nvSpPr>
          <p:cNvPr id="3" name="TextBox 2">
            <a:extLst>
              <a:ext uri="{FF2B5EF4-FFF2-40B4-BE49-F238E27FC236}">
                <a16:creationId xmlns:a16="http://schemas.microsoft.com/office/drawing/2014/main" id="{95147B64-8AF0-48EE-A6CF-7D61777BFF14}"/>
              </a:ext>
            </a:extLst>
          </p:cNvPr>
          <p:cNvSpPr txBox="1"/>
          <p:nvPr/>
        </p:nvSpPr>
        <p:spPr>
          <a:xfrm>
            <a:off x="457200" y="1355822"/>
            <a:ext cx="8229600" cy="4801314"/>
          </a:xfrm>
          <a:prstGeom prst="rect">
            <a:avLst/>
          </a:prstGeom>
          <a:noFill/>
        </p:spPr>
        <p:txBody>
          <a:bodyPr wrap="square" rtlCol="0">
            <a:spAutoFit/>
          </a:bodyPr>
          <a:lstStyle/>
          <a:p>
            <a:endParaRPr lang="en-IN" dirty="0"/>
          </a:p>
          <a:p>
            <a:r>
              <a:rPr lang="en-IN" dirty="0"/>
              <a:t>•For all the datasets k-means cost ratio was plotted against communication cost. </a:t>
            </a:r>
          </a:p>
          <a:p>
            <a:endParaRPr lang="en-IN" dirty="0"/>
          </a:p>
          <a:p>
            <a:r>
              <a:rPr lang="en-IN" dirty="0"/>
              <a:t>•k-means cost ratio is defined as the ratio obtained by running Lloyd’s algorithm on the coreset and the global data respectively to get two solutions, and computing the ratio between the costs of the two solutions over the global data.</a:t>
            </a:r>
          </a:p>
          <a:p>
            <a:endParaRPr lang="en-IN" dirty="0"/>
          </a:p>
          <a:p>
            <a:r>
              <a:rPr lang="en-IN" dirty="0"/>
              <a:t>•For all the datasets the k-means cost ratio reduced when communication cost increases. This implies that when larger coresets are generated the solution of the proposed algorithm converges to the k-means solution.</a:t>
            </a:r>
          </a:p>
          <a:p>
            <a:endParaRPr lang="en-IN" dirty="0"/>
          </a:p>
          <a:p>
            <a:r>
              <a:rPr lang="en-IN" dirty="0"/>
              <a:t>•Same results were obtained on Random and Preferential graph with three types of partitioning namely, uniform partitioning, weighted partitioning and degree partitioning.</a:t>
            </a:r>
          </a:p>
          <a:p>
            <a:endParaRPr lang="en-IN" dirty="0"/>
          </a:p>
          <a:p>
            <a:r>
              <a:rPr lang="en-IN" dirty="0"/>
              <a:t>•Results were also consistent on different dataset.</a:t>
            </a:r>
          </a:p>
          <a:p>
            <a:endParaRPr lang="en-IN" dirty="0"/>
          </a:p>
        </p:txBody>
      </p:sp>
    </p:spTree>
    <p:extLst>
      <p:ext uri="{BB962C8B-B14F-4D97-AF65-F5344CB8AC3E}">
        <p14:creationId xmlns:p14="http://schemas.microsoft.com/office/powerpoint/2010/main" val="9471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423FD2-2852-418D-90A4-08222753F41F}"/>
              </a:ext>
            </a:extLst>
          </p:cNvPr>
          <p:cNvSpPr txBox="1"/>
          <p:nvPr/>
        </p:nvSpPr>
        <p:spPr>
          <a:xfrm>
            <a:off x="304800" y="1371600"/>
            <a:ext cx="8534400" cy="4247317"/>
          </a:xfrm>
          <a:prstGeom prst="rect">
            <a:avLst/>
          </a:prstGeom>
          <a:noFill/>
        </p:spPr>
        <p:txBody>
          <a:bodyPr wrap="square" rtlCol="0">
            <a:spAutoFit/>
          </a:bodyPr>
          <a:lstStyle/>
          <a:p>
            <a:r>
              <a:rPr lang="en-IN" dirty="0"/>
              <a:t>Following 4 datasets were used </a:t>
            </a:r>
          </a:p>
          <a:p>
            <a:pPr marL="342900" indent="-342900">
              <a:buAutoNum type="arabicParenR"/>
            </a:pPr>
            <a:r>
              <a:rPr lang="en-IN" b="1" dirty="0"/>
              <a:t>Corel Image Features: </a:t>
            </a:r>
            <a:r>
              <a:rPr lang="en-IN" dirty="0"/>
              <a:t>This dataset contains image features extracted from a Corel There are total 68040 observations.</a:t>
            </a:r>
          </a:p>
          <a:p>
            <a:pPr marL="342900" indent="-342900">
              <a:buAutoNum type="arabicParenR"/>
            </a:pPr>
            <a:endParaRPr lang="en-IN" dirty="0"/>
          </a:p>
          <a:p>
            <a:r>
              <a:rPr lang="en-IN" dirty="0"/>
              <a:t>2) </a:t>
            </a:r>
            <a:r>
              <a:rPr lang="en-IN" b="1" dirty="0" err="1"/>
              <a:t>Spambase</a:t>
            </a:r>
            <a:r>
              <a:rPr lang="en-IN" b="1" dirty="0"/>
              <a:t> Data Set:</a:t>
            </a:r>
            <a:r>
              <a:rPr lang="en-IN" dirty="0"/>
              <a:t> There are total 4601 observations with 58 dimensions. There were 1813 marked as spam and 2788 marked as non-spam. </a:t>
            </a:r>
          </a:p>
          <a:p>
            <a:endParaRPr lang="en-IN" dirty="0"/>
          </a:p>
          <a:p>
            <a:r>
              <a:rPr lang="en-IN" dirty="0"/>
              <a:t>3) </a:t>
            </a:r>
            <a:r>
              <a:rPr lang="en-IN" b="1" dirty="0"/>
              <a:t>Letter Recognition Dataset: </a:t>
            </a:r>
            <a:r>
              <a:rPr lang="en-IN" dirty="0"/>
              <a:t>The dataset was made to identify each of a large number of black-and-white rectangular pixel displays as one of the 26 capital letters in the English alphabet. There are total of 20000 observations each observation has 16 attributes.</a:t>
            </a:r>
          </a:p>
          <a:p>
            <a:endParaRPr lang="en-IN" dirty="0"/>
          </a:p>
          <a:p>
            <a:r>
              <a:rPr lang="en-IN" dirty="0"/>
              <a:t>4)  </a:t>
            </a:r>
            <a:r>
              <a:rPr lang="en-IN" b="1" dirty="0" err="1"/>
              <a:t>SFpark</a:t>
            </a:r>
            <a:r>
              <a:rPr lang="en-IN" b="1" dirty="0"/>
              <a:t> dataset:</a:t>
            </a:r>
            <a:r>
              <a:rPr lang="en-IN" dirty="0"/>
              <a:t> The dataset contains data from three hundred parking lots in San Francisco city fitted with Smart Meters. In the processed data the rows represents Parking lots and columns represents time. There were total 300 rows (one for each parking lot) and 2880 columns (24 hours x 15 time slots x 30 days).</a:t>
            </a:r>
          </a:p>
        </p:txBody>
      </p:sp>
      <p:sp>
        <p:nvSpPr>
          <p:cNvPr id="3" name="TextBox 2">
            <a:extLst>
              <a:ext uri="{FF2B5EF4-FFF2-40B4-BE49-F238E27FC236}">
                <a16:creationId xmlns:a16="http://schemas.microsoft.com/office/drawing/2014/main" id="{A34072F1-BC78-44D7-847B-41FFD6585340}"/>
              </a:ext>
            </a:extLst>
          </p:cNvPr>
          <p:cNvSpPr txBox="1"/>
          <p:nvPr/>
        </p:nvSpPr>
        <p:spPr>
          <a:xfrm>
            <a:off x="381000" y="685800"/>
            <a:ext cx="3733800" cy="553998"/>
          </a:xfrm>
          <a:prstGeom prst="rect">
            <a:avLst/>
          </a:prstGeom>
          <a:noFill/>
        </p:spPr>
        <p:txBody>
          <a:bodyPr wrap="square" rtlCol="0">
            <a:spAutoFit/>
          </a:bodyPr>
          <a:lstStyle/>
          <a:p>
            <a:r>
              <a:rPr lang="en-IN" sz="3000" b="1" u="sng" dirty="0"/>
              <a:t>Datasets Used</a:t>
            </a:r>
          </a:p>
        </p:txBody>
      </p:sp>
    </p:spTree>
    <p:extLst>
      <p:ext uri="{BB962C8B-B14F-4D97-AF65-F5344CB8AC3E}">
        <p14:creationId xmlns:p14="http://schemas.microsoft.com/office/powerpoint/2010/main" val="9997768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EC35A9-7E9E-4E79-BA9E-7F933E2074B3}"/>
              </a:ext>
            </a:extLst>
          </p:cNvPr>
          <p:cNvSpPr/>
          <p:nvPr/>
        </p:nvSpPr>
        <p:spPr>
          <a:xfrm>
            <a:off x="533400" y="411367"/>
            <a:ext cx="8077200"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prstClr val="black"/>
                </a:solidFill>
                <a:effectLst/>
                <a:uLnTx/>
                <a:uFillTx/>
                <a:latin typeface="Calibri"/>
                <a:ea typeface="+mn-ea"/>
                <a:cs typeface="+mn-cs"/>
              </a:rPr>
              <a:t>LETTER DATASET</a:t>
            </a: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AD6CBD7D-31CD-4F47-B77B-DC11191B5CB8}"/>
              </a:ext>
            </a:extLst>
          </p:cNvPr>
          <p:cNvSpPr txBox="1"/>
          <p:nvPr/>
        </p:nvSpPr>
        <p:spPr>
          <a:xfrm>
            <a:off x="800099" y="3429000"/>
            <a:ext cx="2362201" cy="523220"/>
          </a:xfrm>
          <a:prstGeom prst="rect">
            <a:avLst/>
          </a:prstGeom>
          <a:noFill/>
        </p:spPr>
        <p:txBody>
          <a:bodyPr wrap="square" rtlCol="0">
            <a:spAutoFit/>
          </a:bodyPr>
          <a:lstStyle/>
          <a:p>
            <a:pPr algn="ctr"/>
            <a:r>
              <a:rPr lang="en-IN" sz="1400" dirty="0"/>
              <a:t>Random Graph</a:t>
            </a:r>
          </a:p>
          <a:p>
            <a:pPr algn="ctr"/>
            <a:r>
              <a:rPr lang="en-IN" sz="1400" dirty="0"/>
              <a:t>Degree Partitioning</a:t>
            </a:r>
          </a:p>
        </p:txBody>
      </p:sp>
      <p:sp>
        <p:nvSpPr>
          <p:cNvPr id="9" name="TextBox 8">
            <a:extLst>
              <a:ext uri="{FF2B5EF4-FFF2-40B4-BE49-F238E27FC236}">
                <a16:creationId xmlns:a16="http://schemas.microsoft.com/office/drawing/2014/main" id="{4978C244-8C74-495C-BBAD-0EC5A6AAD1E4}"/>
              </a:ext>
            </a:extLst>
          </p:cNvPr>
          <p:cNvSpPr txBox="1"/>
          <p:nvPr/>
        </p:nvSpPr>
        <p:spPr>
          <a:xfrm>
            <a:off x="6121271" y="3401640"/>
            <a:ext cx="2362201" cy="523220"/>
          </a:xfrm>
          <a:prstGeom prst="rect">
            <a:avLst/>
          </a:prstGeom>
          <a:noFill/>
        </p:spPr>
        <p:txBody>
          <a:bodyPr wrap="square" rtlCol="0">
            <a:spAutoFit/>
          </a:bodyPr>
          <a:lstStyle/>
          <a:p>
            <a:pPr algn="ctr"/>
            <a:r>
              <a:rPr lang="en-IN" sz="1400" dirty="0"/>
              <a:t>Random Graph</a:t>
            </a:r>
          </a:p>
          <a:p>
            <a:pPr algn="ctr"/>
            <a:r>
              <a:rPr lang="en-IN" sz="1400" dirty="0"/>
              <a:t>Weighted Partitioning</a:t>
            </a:r>
          </a:p>
        </p:txBody>
      </p:sp>
      <p:sp>
        <p:nvSpPr>
          <p:cNvPr id="10" name="TextBox 9">
            <a:extLst>
              <a:ext uri="{FF2B5EF4-FFF2-40B4-BE49-F238E27FC236}">
                <a16:creationId xmlns:a16="http://schemas.microsoft.com/office/drawing/2014/main" id="{80848BAE-67F2-4F07-B0E2-C8AD653E049A}"/>
              </a:ext>
            </a:extLst>
          </p:cNvPr>
          <p:cNvSpPr txBox="1"/>
          <p:nvPr/>
        </p:nvSpPr>
        <p:spPr>
          <a:xfrm>
            <a:off x="3519268" y="5838875"/>
            <a:ext cx="2362201" cy="523220"/>
          </a:xfrm>
          <a:prstGeom prst="rect">
            <a:avLst/>
          </a:prstGeom>
          <a:noFill/>
        </p:spPr>
        <p:txBody>
          <a:bodyPr wrap="square" rtlCol="0">
            <a:spAutoFit/>
          </a:bodyPr>
          <a:lstStyle/>
          <a:p>
            <a:pPr algn="ctr"/>
            <a:r>
              <a:rPr lang="en-IN" sz="1400" dirty="0"/>
              <a:t>Random  Graph</a:t>
            </a:r>
          </a:p>
          <a:p>
            <a:pPr algn="ctr"/>
            <a:r>
              <a:rPr lang="en-IN" sz="1400" dirty="0"/>
              <a:t>Uniform Partitioning</a:t>
            </a:r>
          </a:p>
        </p:txBody>
      </p:sp>
      <p:pic>
        <p:nvPicPr>
          <p:cNvPr id="5" name="Picture 4">
            <a:extLst>
              <a:ext uri="{FF2B5EF4-FFF2-40B4-BE49-F238E27FC236}">
                <a16:creationId xmlns:a16="http://schemas.microsoft.com/office/drawing/2014/main" id="{2110FA99-C5BF-4CE2-A6CB-8F296FDF0FED}"/>
              </a:ext>
            </a:extLst>
          </p:cNvPr>
          <p:cNvPicPr>
            <a:picLocks noChangeAspect="1"/>
          </p:cNvPicPr>
          <p:nvPr/>
        </p:nvPicPr>
        <p:blipFill>
          <a:blip r:embed="rId2"/>
          <a:stretch>
            <a:fillRect/>
          </a:stretch>
        </p:blipFill>
        <p:spPr>
          <a:xfrm>
            <a:off x="2964139" y="3481702"/>
            <a:ext cx="3355294" cy="2236862"/>
          </a:xfrm>
          <a:prstGeom prst="rect">
            <a:avLst/>
          </a:prstGeom>
        </p:spPr>
      </p:pic>
      <p:pic>
        <p:nvPicPr>
          <p:cNvPr id="12" name="Picture 11">
            <a:extLst>
              <a:ext uri="{FF2B5EF4-FFF2-40B4-BE49-F238E27FC236}">
                <a16:creationId xmlns:a16="http://schemas.microsoft.com/office/drawing/2014/main" id="{5D3D2697-4656-4491-A797-12972021EFA9}"/>
              </a:ext>
            </a:extLst>
          </p:cNvPr>
          <p:cNvPicPr>
            <a:picLocks noChangeAspect="1"/>
          </p:cNvPicPr>
          <p:nvPr/>
        </p:nvPicPr>
        <p:blipFill>
          <a:blip r:embed="rId3"/>
          <a:stretch>
            <a:fillRect/>
          </a:stretch>
        </p:blipFill>
        <p:spPr>
          <a:xfrm>
            <a:off x="5788706" y="1002331"/>
            <a:ext cx="3355294" cy="2236862"/>
          </a:xfrm>
          <a:prstGeom prst="rect">
            <a:avLst/>
          </a:prstGeom>
        </p:spPr>
      </p:pic>
      <p:pic>
        <p:nvPicPr>
          <p:cNvPr id="14" name="Picture 13">
            <a:extLst>
              <a:ext uri="{FF2B5EF4-FFF2-40B4-BE49-F238E27FC236}">
                <a16:creationId xmlns:a16="http://schemas.microsoft.com/office/drawing/2014/main" id="{D797EA30-F90D-4E10-9451-685DD1C8D6A0}"/>
              </a:ext>
            </a:extLst>
          </p:cNvPr>
          <p:cNvPicPr>
            <a:picLocks noChangeAspect="1"/>
          </p:cNvPicPr>
          <p:nvPr/>
        </p:nvPicPr>
        <p:blipFill>
          <a:blip r:embed="rId4"/>
          <a:stretch>
            <a:fillRect/>
          </a:stretch>
        </p:blipFill>
        <p:spPr>
          <a:xfrm>
            <a:off x="447034" y="1100649"/>
            <a:ext cx="3312059" cy="2208040"/>
          </a:xfrm>
          <a:prstGeom prst="rect">
            <a:avLst/>
          </a:prstGeom>
        </p:spPr>
      </p:pic>
    </p:spTree>
    <p:extLst>
      <p:ext uri="{BB962C8B-B14F-4D97-AF65-F5344CB8AC3E}">
        <p14:creationId xmlns:p14="http://schemas.microsoft.com/office/powerpoint/2010/main" val="3893698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B26A61-B3EC-4E7D-8954-0626EB01A16C}"/>
              </a:ext>
            </a:extLst>
          </p:cNvPr>
          <p:cNvSpPr/>
          <p:nvPr/>
        </p:nvSpPr>
        <p:spPr>
          <a:xfrm>
            <a:off x="399692" y="319650"/>
            <a:ext cx="8077200"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prstClr val="black"/>
                </a:solidFill>
                <a:effectLst/>
                <a:uLnTx/>
                <a:uFillTx/>
                <a:latin typeface="Calibri"/>
                <a:ea typeface="+mn-ea"/>
                <a:cs typeface="+mn-cs"/>
              </a:rPr>
              <a:t>LETTER DATASET</a:t>
            </a: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EB4C722E-81B5-4A4F-922C-8E16A7BD908B}"/>
              </a:ext>
            </a:extLst>
          </p:cNvPr>
          <p:cNvPicPr>
            <a:picLocks noChangeAspect="1"/>
          </p:cNvPicPr>
          <p:nvPr/>
        </p:nvPicPr>
        <p:blipFill>
          <a:blip r:embed="rId2"/>
          <a:stretch>
            <a:fillRect/>
          </a:stretch>
        </p:blipFill>
        <p:spPr>
          <a:xfrm>
            <a:off x="2590800" y="3379849"/>
            <a:ext cx="3353425" cy="2235616"/>
          </a:xfrm>
          <a:prstGeom prst="rect">
            <a:avLst/>
          </a:prstGeom>
        </p:spPr>
      </p:pic>
      <p:pic>
        <p:nvPicPr>
          <p:cNvPr id="9" name="Picture 8">
            <a:extLst>
              <a:ext uri="{FF2B5EF4-FFF2-40B4-BE49-F238E27FC236}">
                <a16:creationId xmlns:a16="http://schemas.microsoft.com/office/drawing/2014/main" id="{CF467F83-8B7E-4706-8828-B02F63CC5BE7}"/>
              </a:ext>
            </a:extLst>
          </p:cNvPr>
          <p:cNvPicPr>
            <a:picLocks noChangeAspect="1"/>
          </p:cNvPicPr>
          <p:nvPr/>
        </p:nvPicPr>
        <p:blipFill>
          <a:blip r:embed="rId3"/>
          <a:stretch>
            <a:fillRect/>
          </a:stretch>
        </p:blipFill>
        <p:spPr>
          <a:xfrm>
            <a:off x="5447585" y="914401"/>
            <a:ext cx="3696415" cy="2464276"/>
          </a:xfrm>
          <a:prstGeom prst="rect">
            <a:avLst/>
          </a:prstGeom>
        </p:spPr>
      </p:pic>
      <p:pic>
        <p:nvPicPr>
          <p:cNvPr id="11" name="Picture 10">
            <a:extLst>
              <a:ext uri="{FF2B5EF4-FFF2-40B4-BE49-F238E27FC236}">
                <a16:creationId xmlns:a16="http://schemas.microsoft.com/office/drawing/2014/main" id="{FA78EF55-1A56-4AD4-B625-052113F7057B}"/>
              </a:ext>
            </a:extLst>
          </p:cNvPr>
          <p:cNvPicPr>
            <a:picLocks noChangeAspect="1"/>
          </p:cNvPicPr>
          <p:nvPr/>
        </p:nvPicPr>
        <p:blipFill>
          <a:blip r:embed="rId4"/>
          <a:stretch>
            <a:fillRect/>
          </a:stretch>
        </p:blipFill>
        <p:spPr>
          <a:xfrm>
            <a:off x="152399" y="914400"/>
            <a:ext cx="3200399" cy="2133599"/>
          </a:xfrm>
          <a:prstGeom prst="rect">
            <a:avLst/>
          </a:prstGeom>
        </p:spPr>
      </p:pic>
      <p:sp>
        <p:nvSpPr>
          <p:cNvPr id="12" name="TextBox 11">
            <a:extLst>
              <a:ext uri="{FF2B5EF4-FFF2-40B4-BE49-F238E27FC236}">
                <a16:creationId xmlns:a16="http://schemas.microsoft.com/office/drawing/2014/main" id="{1DE31DB8-1E3C-4A05-8925-DFF0B51E5184}"/>
              </a:ext>
            </a:extLst>
          </p:cNvPr>
          <p:cNvSpPr txBox="1"/>
          <p:nvPr/>
        </p:nvSpPr>
        <p:spPr>
          <a:xfrm>
            <a:off x="571497" y="3214300"/>
            <a:ext cx="2362201" cy="523220"/>
          </a:xfrm>
          <a:prstGeom prst="rect">
            <a:avLst/>
          </a:prstGeom>
          <a:noFill/>
        </p:spPr>
        <p:txBody>
          <a:bodyPr wrap="square" rtlCol="0">
            <a:spAutoFit/>
          </a:bodyPr>
          <a:lstStyle/>
          <a:p>
            <a:pPr algn="ctr"/>
            <a:r>
              <a:rPr lang="en-IN" sz="1400" dirty="0"/>
              <a:t>Preferential Graph</a:t>
            </a:r>
          </a:p>
          <a:p>
            <a:pPr algn="ctr"/>
            <a:r>
              <a:rPr lang="en-IN" sz="1400" dirty="0"/>
              <a:t>Weighted Partitioning</a:t>
            </a:r>
          </a:p>
        </p:txBody>
      </p:sp>
      <p:sp>
        <p:nvSpPr>
          <p:cNvPr id="13" name="TextBox 12">
            <a:extLst>
              <a:ext uri="{FF2B5EF4-FFF2-40B4-BE49-F238E27FC236}">
                <a16:creationId xmlns:a16="http://schemas.microsoft.com/office/drawing/2014/main" id="{5240D580-7CFE-45ED-A863-04D451752D2D}"/>
              </a:ext>
            </a:extLst>
          </p:cNvPr>
          <p:cNvSpPr txBox="1"/>
          <p:nvPr/>
        </p:nvSpPr>
        <p:spPr>
          <a:xfrm>
            <a:off x="6114691" y="3429000"/>
            <a:ext cx="2362201" cy="523220"/>
          </a:xfrm>
          <a:prstGeom prst="rect">
            <a:avLst/>
          </a:prstGeom>
          <a:noFill/>
        </p:spPr>
        <p:txBody>
          <a:bodyPr wrap="square" rtlCol="0">
            <a:spAutoFit/>
          </a:bodyPr>
          <a:lstStyle/>
          <a:p>
            <a:pPr algn="ctr"/>
            <a:r>
              <a:rPr lang="en-IN" sz="1400" dirty="0"/>
              <a:t>Preferential Graph</a:t>
            </a:r>
          </a:p>
          <a:p>
            <a:pPr algn="ctr"/>
            <a:r>
              <a:rPr lang="en-IN" sz="1400" dirty="0"/>
              <a:t>Uniform Partitioning</a:t>
            </a:r>
          </a:p>
        </p:txBody>
      </p:sp>
      <p:sp>
        <p:nvSpPr>
          <p:cNvPr id="14" name="TextBox 13">
            <a:extLst>
              <a:ext uri="{FF2B5EF4-FFF2-40B4-BE49-F238E27FC236}">
                <a16:creationId xmlns:a16="http://schemas.microsoft.com/office/drawing/2014/main" id="{64B4B373-FC83-460B-B941-2DE1CCCBD6D9}"/>
              </a:ext>
            </a:extLst>
          </p:cNvPr>
          <p:cNvSpPr txBox="1"/>
          <p:nvPr/>
        </p:nvSpPr>
        <p:spPr>
          <a:xfrm>
            <a:off x="3085384" y="5615465"/>
            <a:ext cx="2362201" cy="523220"/>
          </a:xfrm>
          <a:prstGeom prst="rect">
            <a:avLst/>
          </a:prstGeom>
          <a:noFill/>
        </p:spPr>
        <p:txBody>
          <a:bodyPr wrap="square" rtlCol="0">
            <a:spAutoFit/>
          </a:bodyPr>
          <a:lstStyle/>
          <a:p>
            <a:pPr algn="ctr"/>
            <a:r>
              <a:rPr lang="en-IN" sz="1400" dirty="0"/>
              <a:t>Preferential Graph</a:t>
            </a:r>
          </a:p>
          <a:p>
            <a:pPr algn="ctr"/>
            <a:r>
              <a:rPr lang="en-IN" sz="1400" dirty="0"/>
              <a:t>Degree Partitioning</a:t>
            </a:r>
          </a:p>
        </p:txBody>
      </p:sp>
    </p:spTree>
    <p:extLst>
      <p:ext uri="{BB962C8B-B14F-4D97-AF65-F5344CB8AC3E}">
        <p14:creationId xmlns:p14="http://schemas.microsoft.com/office/powerpoint/2010/main" val="2704269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69B4B-A036-4DD1-B28E-A07A5EEBB664}"/>
              </a:ext>
            </a:extLst>
          </p:cNvPr>
          <p:cNvSpPr txBox="1"/>
          <p:nvPr/>
        </p:nvSpPr>
        <p:spPr>
          <a:xfrm>
            <a:off x="457200" y="304800"/>
            <a:ext cx="8077200" cy="461665"/>
          </a:xfrm>
          <a:prstGeom prst="rect">
            <a:avLst/>
          </a:prstGeom>
          <a:noFill/>
        </p:spPr>
        <p:txBody>
          <a:bodyPr wrap="square" rtlCol="0">
            <a:spAutoFit/>
          </a:bodyPr>
          <a:lstStyle/>
          <a:p>
            <a:pPr algn="ctr"/>
            <a:r>
              <a:rPr lang="en-IN" sz="2400" b="1" u="sng" dirty="0">
                <a:solidFill>
                  <a:prstClr val="black"/>
                </a:solidFill>
              </a:rPr>
              <a:t>SPAM DATASET </a:t>
            </a:r>
            <a:endParaRPr lang="en-IN" sz="2400" dirty="0"/>
          </a:p>
        </p:txBody>
      </p:sp>
      <p:sp>
        <p:nvSpPr>
          <p:cNvPr id="12" name="TextBox 11">
            <a:extLst>
              <a:ext uri="{FF2B5EF4-FFF2-40B4-BE49-F238E27FC236}">
                <a16:creationId xmlns:a16="http://schemas.microsoft.com/office/drawing/2014/main" id="{B913B813-9010-4030-9A52-ABF0461C08F3}"/>
              </a:ext>
            </a:extLst>
          </p:cNvPr>
          <p:cNvSpPr txBox="1"/>
          <p:nvPr/>
        </p:nvSpPr>
        <p:spPr>
          <a:xfrm>
            <a:off x="1138495" y="3211753"/>
            <a:ext cx="2362201" cy="523220"/>
          </a:xfrm>
          <a:prstGeom prst="rect">
            <a:avLst/>
          </a:prstGeom>
          <a:noFill/>
        </p:spPr>
        <p:txBody>
          <a:bodyPr wrap="square" rtlCol="0">
            <a:spAutoFit/>
          </a:bodyPr>
          <a:lstStyle/>
          <a:p>
            <a:pPr algn="ctr"/>
            <a:r>
              <a:rPr lang="en-IN" sz="1400" dirty="0"/>
              <a:t>Preferential Graph</a:t>
            </a:r>
          </a:p>
          <a:p>
            <a:pPr algn="ctr"/>
            <a:r>
              <a:rPr lang="en-IN" sz="1400" dirty="0"/>
              <a:t>Degree Partitioning</a:t>
            </a:r>
          </a:p>
        </p:txBody>
      </p:sp>
      <p:sp>
        <p:nvSpPr>
          <p:cNvPr id="13" name="TextBox 12">
            <a:extLst>
              <a:ext uri="{FF2B5EF4-FFF2-40B4-BE49-F238E27FC236}">
                <a16:creationId xmlns:a16="http://schemas.microsoft.com/office/drawing/2014/main" id="{41CDC462-D475-4CE3-988E-539C5FEE57EB}"/>
              </a:ext>
            </a:extLst>
          </p:cNvPr>
          <p:cNvSpPr txBox="1"/>
          <p:nvPr/>
        </p:nvSpPr>
        <p:spPr>
          <a:xfrm>
            <a:off x="5553954" y="3211753"/>
            <a:ext cx="2362201" cy="523220"/>
          </a:xfrm>
          <a:prstGeom prst="rect">
            <a:avLst/>
          </a:prstGeom>
          <a:noFill/>
        </p:spPr>
        <p:txBody>
          <a:bodyPr wrap="square" rtlCol="0">
            <a:spAutoFit/>
          </a:bodyPr>
          <a:lstStyle/>
          <a:p>
            <a:pPr algn="ctr"/>
            <a:r>
              <a:rPr lang="en-IN" sz="1400" dirty="0"/>
              <a:t>Preferential Graph</a:t>
            </a:r>
          </a:p>
          <a:p>
            <a:pPr algn="ctr"/>
            <a:r>
              <a:rPr lang="en-IN" sz="1400" dirty="0"/>
              <a:t>Weighted Partitioning</a:t>
            </a:r>
          </a:p>
        </p:txBody>
      </p:sp>
      <p:sp>
        <p:nvSpPr>
          <p:cNvPr id="14" name="TextBox 13">
            <a:extLst>
              <a:ext uri="{FF2B5EF4-FFF2-40B4-BE49-F238E27FC236}">
                <a16:creationId xmlns:a16="http://schemas.microsoft.com/office/drawing/2014/main" id="{B336DEBC-5A13-45FD-86B1-D2021489F537}"/>
              </a:ext>
            </a:extLst>
          </p:cNvPr>
          <p:cNvSpPr txBox="1"/>
          <p:nvPr/>
        </p:nvSpPr>
        <p:spPr>
          <a:xfrm>
            <a:off x="3390899" y="5738898"/>
            <a:ext cx="2362201" cy="523220"/>
          </a:xfrm>
          <a:prstGeom prst="rect">
            <a:avLst/>
          </a:prstGeom>
          <a:noFill/>
        </p:spPr>
        <p:txBody>
          <a:bodyPr wrap="square" rtlCol="0">
            <a:spAutoFit/>
          </a:bodyPr>
          <a:lstStyle/>
          <a:p>
            <a:pPr algn="ctr"/>
            <a:r>
              <a:rPr lang="en-IN" sz="1400" dirty="0"/>
              <a:t>Preferential Graph</a:t>
            </a:r>
          </a:p>
          <a:p>
            <a:pPr algn="ctr"/>
            <a:r>
              <a:rPr lang="en-IN" sz="1400" dirty="0"/>
              <a:t>Uniform Partitioning</a:t>
            </a:r>
          </a:p>
        </p:txBody>
      </p:sp>
      <p:pic>
        <p:nvPicPr>
          <p:cNvPr id="3" name="Picture 2">
            <a:extLst>
              <a:ext uri="{FF2B5EF4-FFF2-40B4-BE49-F238E27FC236}">
                <a16:creationId xmlns:a16="http://schemas.microsoft.com/office/drawing/2014/main" id="{C2F922C7-24C8-49DF-84DB-49B019321BE1}"/>
              </a:ext>
            </a:extLst>
          </p:cNvPr>
          <p:cNvPicPr>
            <a:picLocks noChangeAspect="1"/>
          </p:cNvPicPr>
          <p:nvPr/>
        </p:nvPicPr>
        <p:blipFill>
          <a:blip r:embed="rId2"/>
          <a:stretch>
            <a:fillRect/>
          </a:stretch>
        </p:blipFill>
        <p:spPr>
          <a:xfrm>
            <a:off x="5264777" y="731069"/>
            <a:ext cx="3510074" cy="2340049"/>
          </a:xfrm>
          <a:prstGeom prst="rect">
            <a:avLst/>
          </a:prstGeom>
        </p:spPr>
      </p:pic>
      <p:pic>
        <p:nvPicPr>
          <p:cNvPr id="7" name="Picture 6">
            <a:extLst>
              <a:ext uri="{FF2B5EF4-FFF2-40B4-BE49-F238E27FC236}">
                <a16:creationId xmlns:a16="http://schemas.microsoft.com/office/drawing/2014/main" id="{01C95A18-BFF0-4F40-89B5-B0E24D659C64}"/>
              </a:ext>
            </a:extLst>
          </p:cNvPr>
          <p:cNvPicPr>
            <a:picLocks noChangeAspect="1"/>
          </p:cNvPicPr>
          <p:nvPr/>
        </p:nvPicPr>
        <p:blipFill>
          <a:blip r:embed="rId3"/>
          <a:stretch>
            <a:fillRect/>
          </a:stretch>
        </p:blipFill>
        <p:spPr>
          <a:xfrm>
            <a:off x="3200400" y="3732039"/>
            <a:ext cx="3036098" cy="2024065"/>
          </a:xfrm>
          <a:prstGeom prst="rect">
            <a:avLst/>
          </a:prstGeom>
        </p:spPr>
      </p:pic>
      <p:pic>
        <p:nvPicPr>
          <p:cNvPr id="11" name="Picture 10">
            <a:extLst>
              <a:ext uri="{FF2B5EF4-FFF2-40B4-BE49-F238E27FC236}">
                <a16:creationId xmlns:a16="http://schemas.microsoft.com/office/drawing/2014/main" id="{90E4D9C4-040E-4194-98D1-75C9189B65A8}"/>
              </a:ext>
            </a:extLst>
          </p:cNvPr>
          <p:cNvPicPr>
            <a:picLocks noChangeAspect="1"/>
          </p:cNvPicPr>
          <p:nvPr/>
        </p:nvPicPr>
        <p:blipFill>
          <a:blip r:embed="rId4"/>
          <a:stretch>
            <a:fillRect/>
          </a:stretch>
        </p:blipFill>
        <p:spPr>
          <a:xfrm>
            <a:off x="599768" y="725184"/>
            <a:ext cx="3510074" cy="2340049"/>
          </a:xfrm>
          <a:prstGeom prst="rect">
            <a:avLst/>
          </a:prstGeom>
        </p:spPr>
      </p:pic>
    </p:spTree>
    <p:extLst>
      <p:ext uri="{BB962C8B-B14F-4D97-AF65-F5344CB8AC3E}">
        <p14:creationId xmlns:p14="http://schemas.microsoft.com/office/powerpoint/2010/main" val="1635916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FEB45D-7B66-47A1-9881-CA17B3C6D303}"/>
              </a:ext>
            </a:extLst>
          </p:cNvPr>
          <p:cNvSpPr/>
          <p:nvPr/>
        </p:nvSpPr>
        <p:spPr>
          <a:xfrm>
            <a:off x="658837" y="286434"/>
            <a:ext cx="807720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black"/>
                </a:solidFill>
                <a:effectLst/>
                <a:uLnTx/>
                <a:uFillTx/>
                <a:latin typeface="Calibri"/>
                <a:ea typeface="+mn-ea"/>
                <a:cs typeface="+mn-cs"/>
              </a:rPr>
              <a:t>COLOR HISTOGRAM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B519A4CF-ED09-42CB-BA3E-BE86D9928AEC}"/>
              </a:ext>
            </a:extLst>
          </p:cNvPr>
          <p:cNvPicPr>
            <a:picLocks noChangeAspect="1"/>
          </p:cNvPicPr>
          <p:nvPr/>
        </p:nvPicPr>
        <p:blipFill>
          <a:blip r:embed="rId2"/>
          <a:stretch>
            <a:fillRect/>
          </a:stretch>
        </p:blipFill>
        <p:spPr>
          <a:xfrm>
            <a:off x="3028110" y="3541167"/>
            <a:ext cx="2919529" cy="1946352"/>
          </a:xfrm>
          <a:prstGeom prst="rect">
            <a:avLst/>
          </a:prstGeom>
        </p:spPr>
      </p:pic>
      <p:pic>
        <p:nvPicPr>
          <p:cNvPr id="5" name="Picture 4">
            <a:extLst>
              <a:ext uri="{FF2B5EF4-FFF2-40B4-BE49-F238E27FC236}">
                <a16:creationId xmlns:a16="http://schemas.microsoft.com/office/drawing/2014/main" id="{2C8078BA-B909-4EAF-BE41-DD5BE38E442E}"/>
              </a:ext>
            </a:extLst>
          </p:cNvPr>
          <p:cNvPicPr>
            <a:picLocks noChangeAspect="1"/>
          </p:cNvPicPr>
          <p:nvPr/>
        </p:nvPicPr>
        <p:blipFill>
          <a:blip r:embed="rId3"/>
          <a:stretch>
            <a:fillRect/>
          </a:stretch>
        </p:blipFill>
        <p:spPr>
          <a:xfrm>
            <a:off x="5637589" y="1041364"/>
            <a:ext cx="3277811" cy="2185207"/>
          </a:xfrm>
          <a:prstGeom prst="rect">
            <a:avLst/>
          </a:prstGeom>
        </p:spPr>
      </p:pic>
      <p:pic>
        <p:nvPicPr>
          <p:cNvPr id="9" name="Picture 8">
            <a:extLst>
              <a:ext uri="{FF2B5EF4-FFF2-40B4-BE49-F238E27FC236}">
                <a16:creationId xmlns:a16="http://schemas.microsoft.com/office/drawing/2014/main" id="{4D22F1AB-474B-47E5-B2FF-11116D16F7B4}"/>
              </a:ext>
            </a:extLst>
          </p:cNvPr>
          <p:cNvPicPr>
            <a:picLocks noChangeAspect="1"/>
          </p:cNvPicPr>
          <p:nvPr/>
        </p:nvPicPr>
        <p:blipFill>
          <a:blip r:embed="rId4"/>
          <a:stretch>
            <a:fillRect/>
          </a:stretch>
        </p:blipFill>
        <p:spPr>
          <a:xfrm>
            <a:off x="228600" y="1044930"/>
            <a:ext cx="3407857" cy="2271904"/>
          </a:xfrm>
          <a:prstGeom prst="rect">
            <a:avLst/>
          </a:prstGeom>
        </p:spPr>
      </p:pic>
      <p:sp>
        <p:nvSpPr>
          <p:cNvPr id="11" name="TextBox 10">
            <a:extLst>
              <a:ext uri="{FF2B5EF4-FFF2-40B4-BE49-F238E27FC236}">
                <a16:creationId xmlns:a16="http://schemas.microsoft.com/office/drawing/2014/main" id="{EE53EBF2-62F6-4BBC-958B-E9D05B663C22}"/>
              </a:ext>
            </a:extLst>
          </p:cNvPr>
          <p:cNvSpPr txBox="1"/>
          <p:nvPr/>
        </p:nvSpPr>
        <p:spPr>
          <a:xfrm>
            <a:off x="571500" y="3313268"/>
            <a:ext cx="2362201" cy="523220"/>
          </a:xfrm>
          <a:prstGeom prst="rect">
            <a:avLst/>
          </a:prstGeom>
          <a:noFill/>
        </p:spPr>
        <p:txBody>
          <a:bodyPr wrap="square" rtlCol="0">
            <a:spAutoFit/>
          </a:bodyPr>
          <a:lstStyle/>
          <a:p>
            <a:pPr algn="ctr"/>
            <a:r>
              <a:rPr lang="en-IN" sz="1400" dirty="0"/>
              <a:t>Preferential Graph</a:t>
            </a:r>
          </a:p>
          <a:p>
            <a:pPr algn="ctr"/>
            <a:r>
              <a:rPr lang="en-IN" sz="1400" dirty="0"/>
              <a:t>Degree Partitioning</a:t>
            </a:r>
          </a:p>
        </p:txBody>
      </p:sp>
      <p:sp>
        <p:nvSpPr>
          <p:cNvPr id="12" name="TextBox 11">
            <a:extLst>
              <a:ext uri="{FF2B5EF4-FFF2-40B4-BE49-F238E27FC236}">
                <a16:creationId xmlns:a16="http://schemas.microsoft.com/office/drawing/2014/main" id="{12EA6996-CD56-4057-B917-BDE29A07CF02}"/>
              </a:ext>
            </a:extLst>
          </p:cNvPr>
          <p:cNvSpPr txBox="1"/>
          <p:nvPr/>
        </p:nvSpPr>
        <p:spPr>
          <a:xfrm>
            <a:off x="6007407" y="3309751"/>
            <a:ext cx="2362201" cy="523220"/>
          </a:xfrm>
          <a:prstGeom prst="rect">
            <a:avLst/>
          </a:prstGeom>
          <a:noFill/>
        </p:spPr>
        <p:txBody>
          <a:bodyPr wrap="square" rtlCol="0">
            <a:spAutoFit/>
          </a:bodyPr>
          <a:lstStyle/>
          <a:p>
            <a:pPr algn="ctr"/>
            <a:r>
              <a:rPr lang="en-IN" sz="1400" dirty="0"/>
              <a:t>Preferential Graph</a:t>
            </a:r>
          </a:p>
          <a:p>
            <a:pPr algn="ctr"/>
            <a:r>
              <a:rPr lang="en-IN" sz="1400" dirty="0"/>
              <a:t>Weighted Partitioning</a:t>
            </a:r>
          </a:p>
        </p:txBody>
      </p:sp>
      <p:sp>
        <p:nvSpPr>
          <p:cNvPr id="13" name="TextBox 12">
            <a:extLst>
              <a:ext uri="{FF2B5EF4-FFF2-40B4-BE49-F238E27FC236}">
                <a16:creationId xmlns:a16="http://schemas.microsoft.com/office/drawing/2014/main" id="{82900C5D-6FF8-4249-B6B9-1E73C2F7D161}"/>
              </a:ext>
            </a:extLst>
          </p:cNvPr>
          <p:cNvSpPr txBox="1"/>
          <p:nvPr/>
        </p:nvSpPr>
        <p:spPr>
          <a:xfrm>
            <a:off x="3390899" y="5570699"/>
            <a:ext cx="2362201" cy="523220"/>
          </a:xfrm>
          <a:prstGeom prst="rect">
            <a:avLst/>
          </a:prstGeom>
          <a:noFill/>
        </p:spPr>
        <p:txBody>
          <a:bodyPr wrap="square" rtlCol="0">
            <a:spAutoFit/>
          </a:bodyPr>
          <a:lstStyle/>
          <a:p>
            <a:pPr algn="ctr"/>
            <a:r>
              <a:rPr lang="en-IN" sz="1400" dirty="0"/>
              <a:t>Random Graph</a:t>
            </a:r>
          </a:p>
          <a:p>
            <a:pPr algn="ctr"/>
            <a:r>
              <a:rPr lang="en-IN" sz="1400" dirty="0"/>
              <a:t>Degree Partitioning</a:t>
            </a:r>
          </a:p>
        </p:txBody>
      </p:sp>
    </p:spTree>
    <p:extLst>
      <p:ext uri="{BB962C8B-B14F-4D97-AF65-F5344CB8AC3E}">
        <p14:creationId xmlns:p14="http://schemas.microsoft.com/office/powerpoint/2010/main" val="3838684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814B54-8E4C-491E-ACED-C2A0897393E5}"/>
              </a:ext>
            </a:extLst>
          </p:cNvPr>
          <p:cNvSpPr/>
          <p:nvPr/>
        </p:nvSpPr>
        <p:spPr>
          <a:xfrm>
            <a:off x="658837" y="286434"/>
            <a:ext cx="807720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black"/>
                </a:solidFill>
                <a:effectLst/>
                <a:uLnTx/>
                <a:uFillTx/>
                <a:latin typeface="Calibri"/>
                <a:ea typeface="+mn-ea"/>
                <a:cs typeface="+mn-cs"/>
              </a:rPr>
              <a:t>TRAFFIC DATASET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50F7E601-3F0C-4769-951A-771E8D806614}"/>
              </a:ext>
            </a:extLst>
          </p:cNvPr>
          <p:cNvPicPr>
            <a:picLocks noChangeAspect="1"/>
          </p:cNvPicPr>
          <p:nvPr/>
        </p:nvPicPr>
        <p:blipFill>
          <a:blip r:embed="rId2"/>
          <a:stretch>
            <a:fillRect/>
          </a:stretch>
        </p:blipFill>
        <p:spPr>
          <a:xfrm>
            <a:off x="394481" y="932765"/>
            <a:ext cx="3134754" cy="2089835"/>
          </a:xfrm>
          <a:prstGeom prst="rect">
            <a:avLst/>
          </a:prstGeom>
        </p:spPr>
      </p:pic>
      <p:pic>
        <p:nvPicPr>
          <p:cNvPr id="6" name="Picture 5">
            <a:extLst>
              <a:ext uri="{FF2B5EF4-FFF2-40B4-BE49-F238E27FC236}">
                <a16:creationId xmlns:a16="http://schemas.microsoft.com/office/drawing/2014/main" id="{7C1C064B-F0F5-48E0-AF2D-FA08027C64CC}"/>
              </a:ext>
            </a:extLst>
          </p:cNvPr>
          <p:cNvPicPr>
            <a:picLocks noChangeAspect="1"/>
          </p:cNvPicPr>
          <p:nvPr/>
        </p:nvPicPr>
        <p:blipFill>
          <a:blip r:embed="rId3"/>
          <a:stretch>
            <a:fillRect/>
          </a:stretch>
        </p:blipFill>
        <p:spPr>
          <a:xfrm>
            <a:off x="5601285" y="1024803"/>
            <a:ext cx="3134752" cy="2089834"/>
          </a:xfrm>
          <a:prstGeom prst="rect">
            <a:avLst/>
          </a:prstGeom>
        </p:spPr>
      </p:pic>
      <p:pic>
        <p:nvPicPr>
          <p:cNvPr id="5" name="Picture 4">
            <a:extLst>
              <a:ext uri="{FF2B5EF4-FFF2-40B4-BE49-F238E27FC236}">
                <a16:creationId xmlns:a16="http://schemas.microsoft.com/office/drawing/2014/main" id="{5EFDB9C2-2F8C-4D70-A784-C005C377A8D7}"/>
              </a:ext>
            </a:extLst>
          </p:cNvPr>
          <p:cNvPicPr>
            <a:picLocks noChangeAspect="1"/>
          </p:cNvPicPr>
          <p:nvPr/>
        </p:nvPicPr>
        <p:blipFill>
          <a:blip r:embed="rId4"/>
          <a:stretch>
            <a:fillRect/>
          </a:stretch>
        </p:blipFill>
        <p:spPr>
          <a:xfrm>
            <a:off x="3142959" y="3416888"/>
            <a:ext cx="3134752" cy="2089834"/>
          </a:xfrm>
          <a:prstGeom prst="rect">
            <a:avLst/>
          </a:prstGeom>
        </p:spPr>
      </p:pic>
      <p:sp>
        <p:nvSpPr>
          <p:cNvPr id="7" name="TextBox 6">
            <a:extLst>
              <a:ext uri="{FF2B5EF4-FFF2-40B4-BE49-F238E27FC236}">
                <a16:creationId xmlns:a16="http://schemas.microsoft.com/office/drawing/2014/main" id="{22E9B9A5-7869-4E3B-932D-06BE26C50638}"/>
              </a:ext>
            </a:extLst>
          </p:cNvPr>
          <p:cNvSpPr txBox="1"/>
          <p:nvPr/>
        </p:nvSpPr>
        <p:spPr>
          <a:xfrm>
            <a:off x="780758" y="3155278"/>
            <a:ext cx="2362201" cy="523220"/>
          </a:xfrm>
          <a:prstGeom prst="rect">
            <a:avLst/>
          </a:prstGeom>
          <a:noFill/>
        </p:spPr>
        <p:txBody>
          <a:bodyPr wrap="square" rtlCol="0">
            <a:spAutoFit/>
          </a:bodyPr>
          <a:lstStyle/>
          <a:p>
            <a:pPr algn="ctr"/>
            <a:r>
              <a:rPr lang="en-IN" sz="1400" dirty="0"/>
              <a:t>Random Graph</a:t>
            </a:r>
          </a:p>
          <a:p>
            <a:pPr algn="ctr"/>
            <a:r>
              <a:rPr lang="en-IN" sz="1400" dirty="0"/>
              <a:t>Weighted Partitioning</a:t>
            </a:r>
          </a:p>
        </p:txBody>
      </p:sp>
      <p:sp>
        <p:nvSpPr>
          <p:cNvPr id="8" name="TextBox 7">
            <a:extLst>
              <a:ext uri="{FF2B5EF4-FFF2-40B4-BE49-F238E27FC236}">
                <a16:creationId xmlns:a16="http://schemas.microsoft.com/office/drawing/2014/main" id="{15FA1CE8-654A-4311-8144-F972F41BE1EB}"/>
              </a:ext>
            </a:extLst>
          </p:cNvPr>
          <p:cNvSpPr txBox="1"/>
          <p:nvPr/>
        </p:nvSpPr>
        <p:spPr>
          <a:xfrm>
            <a:off x="6001043" y="3247315"/>
            <a:ext cx="2362201" cy="523220"/>
          </a:xfrm>
          <a:prstGeom prst="rect">
            <a:avLst/>
          </a:prstGeom>
          <a:noFill/>
        </p:spPr>
        <p:txBody>
          <a:bodyPr wrap="square" rtlCol="0">
            <a:spAutoFit/>
          </a:bodyPr>
          <a:lstStyle/>
          <a:p>
            <a:pPr algn="ctr"/>
            <a:r>
              <a:rPr lang="en-IN" sz="1400" dirty="0"/>
              <a:t>Random Graph</a:t>
            </a:r>
          </a:p>
          <a:p>
            <a:pPr algn="ctr"/>
            <a:r>
              <a:rPr lang="en-IN" sz="1400" dirty="0"/>
              <a:t>Uniform Partitioning</a:t>
            </a:r>
          </a:p>
        </p:txBody>
      </p:sp>
      <p:sp>
        <p:nvSpPr>
          <p:cNvPr id="9" name="TextBox 8">
            <a:extLst>
              <a:ext uri="{FF2B5EF4-FFF2-40B4-BE49-F238E27FC236}">
                <a16:creationId xmlns:a16="http://schemas.microsoft.com/office/drawing/2014/main" id="{3CB46137-6FC4-43E3-8A66-5818E0CB08BE}"/>
              </a:ext>
            </a:extLst>
          </p:cNvPr>
          <p:cNvSpPr txBox="1"/>
          <p:nvPr/>
        </p:nvSpPr>
        <p:spPr>
          <a:xfrm>
            <a:off x="3390899" y="5598760"/>
            <a:ext cx="2362201" cy="523220"/>
          </a:xfrm>
          <a:prstGeom prst="rect">
            <a:avLst/>
          </a:prstGeom>
          <a:noFill/>
        </p:spPr>
        <p:txBody>
          <a:bodyPr wrap="square" rtlCol="0">
            <a:spAutoFit/>
          </a:bodyPr>
          <a:lstStyle/>
          <a:p>
            <a:pPr algn="ctr"/>
            <a:r>
              <a:rPr lang="en-IN" sz="1400" dirty="0"/>
              <a:t>Preferential Graph</a:t>
            </a:r>
          </a:p>
          <a:p>
            <a:pPr algn="ctr"/>
            <a:r>
              <a:rPr lang="en-IN" sz="1400" dirty="0"/>
              <a:t>Uniform Partitioning</a:t>
            </a:r>
          </a:p>
        </p:txBody>
      </p:sp>
    </p:spTree>
    <p:extLst>
      <p:ext uri="{BB962C8B-B14F-4D97-AF65-F5344CB8AC3E}">
        <p14:creationId xmlns:p14="http://schemas.microsoft.com/office/powerpoint/2010/main" val="1856254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E32EBF-C14E-4F34-81A0-323161E9BEAE}"/>
              </a:ext>
            </a:extLst>
          </p:cNvPr>
          <p:cNvSpPr txBox="1"/>
          <p:nvPr/>
        </p:nvSpPr>
        <p:spPr>
          <a:xfrm>
            <a:off x="457200" y="3183"/>
            <a:ext cx="5105400" cy="553998"/>
          </a:xfrm>
          <a:prstGeom prst="rect">
            <a:avLst/>
          </a:prstGeom>
          <a:noFill/>
        </p:spPr>
        <p:txBody>
          <a:bodyPr wrap="square" rtlCol="0">
            <a:spAutoFit/>
          </a:bodyPr>
          <a:lstStyle/>
          <a:p>
            <a:r>
              <a:rPr lang="en-IN" sz="3000" b="1" u="sng" dirty="0"/>
              <a:t>Summary</a:t>
            </a:r>
          </a:p>
        </p:txBody>
      </p:sp>
      <p:sp>
        <p:nvSpPr>
          <p:cNvPr id="3" name="TextBox 2">
            <a:extLst>
              <a:ext uri="{FF2B5EF4-FFF2-40B4-BE49-F238E27FC236}">
                <a16:creationId xmlns:a16="http://schemas.microsoft.com/office/drawing/2014/main" id="{CF6192DF-35D3-433F-8913-F6160EF283B5}"/>
              </a:ext>
            </a:extLst>
          </p:cNvPr>
          <p:cNvSpPr txBox="1"/>
          <p:nvPr/>
        </p:nvSpPr>
        <p:spPr>
          <a:xfrm>
            <a:off x="457200" y="625148"/>
            <a:ext cx="7848600" cy="2862322"/>
          </a:xfrm>
          <a:prstGeom prst="rect">
            <a:avLst/>
          </a:prstGeom>
          <a:noFill/>
        </p:spPr>
        <p:txBody>
          <a:bodyPr wrap="square" rtlCol="0">
            <a:spAutoFit/>
          </a:bodyPr>
          <a:lstStyle/>
          <a:p>
            <a:pPr marL="285750" indent="-285750">
              <a:buFont typeface="Arial" panose="020B0604020202020204" pitchFamily="34" charset="0"/>
              <a:buChar char="•"/>
            </a:pPr>
            <a:r>
              <a:rPr lang="en-IN" dirty="0"/>
              <a:t>Datasets are getting larger in size, so they are being stored on distributed systems. Increasing the efficiency of the algorithm which work on such distributed systems has gained importance.</a:t>
            </a:r>
          </a:p>
          <a:p>
            <a:pPr marL="285750" indent="-285750">
              <a:buFont typeface="Arial" panose="020B0604020202020204" pitchFamily="34" charset="0"/>
              <a:buChar char="•"/>
            </a:pPr>
            <a:r>
              <a:rPr lang="en-IN" dirty="0"/>
              <a:t>Based on the algorithm proposed in the paper a python code was written to perform distributed k-means clustering.</a:t>
            </a:r>
          </a:p>
          <a:p>
            <a:pPr marL="285750" indent="-285750">
              <a:buFont typeface="Arial" panose="020B0604020202020204" pitchFamily="34" charset="0"/>
              <a:buChar char="•"/>
            </a:pPr>
            <a:r>
              <a:rPr lang="en-IN" dirty="0"/>
              <a:t>4 different datasets from two different sources was used to evaluate the performance of the algorithm. </a:t>
            </a:r>
          </a:p>
          <a:p>
            <a:pPr marL="285750" indent="-285750">
              <a:buFont typeface="Arial" panose="020B0604020202020204" pitchFamily="34" charset="0"/>
              <a:buChar char="•"/>
            </a:pPr>
            <a:r>
              <a:rPr lang="en-IN" dirty="0"/>
              <a:t>The k-means cost ratio reduces with increase in communication cost.</a:t>
            </a:r>
          </a:p>
          <a:p>
            <a:pPr marL="285750" indent="-285750">
              <a:buFont typeface="Arial" panose="020B0604020202020204" pitchFamily="34" charset="0"/>
              <a:buChar char="•"/>
            </a:pPr>
            <a:r>
              <a:rPr lang="en-IN" dirty="0"/>
              <a:t>We were able to replicate results given in the paper.</a:t>
            </a:r>
          </a:p>
          <a:p>
            <a:pPr marL="285750" indent="-285750">
              <a:buFont typeface="Arial" panose="020B0604020202020204" pitchFamily="34" charset="0"/>
              <a:buChar char="•"/>
            </a:pPr>
            <a:r>
              <a:rPr lang="en-IN" dirty="0"/>
              <a:t>Applications and connections to course</a:t>
            </a:r>
          </a:p>
        </p:txBody>
      </p:sp>
      <p:sp>
        <p:nvSpPr>
          <p:cNvPr id="14" name="TextBox 13">
            <a:extLst>
              <a:ext uri="{FF2B5EF4-FFF2-40B4-BE49-F238E27FC236}">
                <a16:creationId xmlns:a16="http://schemas.microsoft.com/office/drawing/2014/main" id="{B2874F18-085A-4B77-B4E5-8D8A216EBE5B}"/>
              </a:ext>
            </a:extLst>
          </p:cNvPr>
          <p:cNvSpPr txBox="1"/>
          <p:nvPr/>
        </p:nvSpPr>
        <p:spPr>
          <a:xfrm>
            <a:off x="2894427" y="5671325"/>
            <a:ext cx="3352801" cy="646331"/>
          </a:xfrm>
          <a:prstGeom prst="rect">
            <a:avLst/>
          </a:prstGeom>
          <a:noFill/>
        </p:spPr>
        <p:txBody>
          <a:bodyPr wrap="square" rtlCol="0">
            <a:spAutoFit/>
          </a:bodyPr>
          <a:lstStyle/>
          <a:p>
            <a:pPr algn="ctr"/>
            <a:r>
              <a:rPr lang="en-IN" dirty="0"/>
              <a:t>Comparison between two graphs</a:t>
            </a:r>
          </a:p>
          <a:p>
            <a:pPr algn="ctr"/>
            <a:r>
              <a:rPr lang="en-IN" dirty="0"/>
              <a:t>(Letter Random Weighted)  </a:t>
            </a:r>
          </a:p>
        </p:txBody>
      </p:sp>
      <p:pic>
        <p:nvPicPr>
          <p:cNvPr id="5" name="Picture 4">
            <a:extLst>
              <a:ext uri="{FF2B5EF4-FFF2-40B4-BE49-F238E27FC236}">
                <a16:creationId xmlns:a16="http://schemas.microsoft.com/office/drawing/2014/main" id="{B167E912-A496-44BE-86C4-9C37DE0AF993}"/>
              </a:ext>
            </a:extLst>
          </p:cNvPr>
          <p:cNvPicPr>
            <a:picLocks noChangeAspect="1"/>
          </p:cNvPicPr>
          <p:nvPr/>
        </p:nvPicPr>
        <p:blipFill>
          <a:blip r:embed="rId2"/>
          <a:stretch>
            <a:fillRect/>
          </a:stretch>
        </p:blipFill>
        <p:spPr>
          <a:xfrm>
            <a:off x="4819134" y="3555437"/>
            <a:ext cx="3523008" cy="2234102"/>
          </a:xfrm>
          <a:prstGeom prst="rect">
            <a:avLst/>
          </a:prstGeom>
        </p:spPr>
      </p:pic>
      <p:pic>
        <p:nvPicPr>
          <p:cNvPr id="9" name="Picture 8">
            <a:extLst>
              <a:ext uri="{FF2B5EF4-FFF2-40B4-BE49-F238E27FC236}">
                <a16:creationId xmlns:a16="http://schemas.microsoft.com/office/drawing/2014/main" id="{A58224D6-BFE8-41D6-BD22-F8A90534EC79}"/>
              </a:ext>
            </a:extLst>
          </p:cNvPr>
          <p:cNvPicPr>
            <a:picLocks noChangeAspect="1"/>
          </p:cNvPicPr>
          <p:nvPr/>
        </p:nvPicPr>
        <p:blipFill>
          <a:blip r:embed="rId3"/>
          <a:stretch>
            <a:fillRect/>
          </a:stretch>
        </p:blipFill>
        <p:spPr>
          <a:xfrm>
            <a:off x="537940" y="3487470"/>
            <a:ext cx="3124200" cy="2082799"/>
          </a:xfrm>
          <a:prstGeom prst="rect">
            <a:avLst/>
          </a:prstGeom>
        </p:spPr>
      </p:pic>
    </p:spTree>
    <p:extLst>
      <p:ext uri="{BB962C8B-B14F-4D97-AF65-F5344CB8AC3E}">
        <p14:creationId xmlns:p14="http://schemas.microsoft.com/office/powerpoint/2010/main" val="3306480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94BFD8-54C5-45BC-9F22-0B51786D46A8}"/>
              </a:ext>
            </a:extLst>
          </p:cNvPr>
          <p:cNvSpPr/>
          <p:nvPr/>
        </p:nvSpPr>
        <p:spPr>
          <a:xfrm>
            <a:off x="609600" y="382012"/>
            <a:ext cx="7924800" cy="6093976"/>
          </a:xfrm>
          <a:prstGeom prst="rect">
            <a:avLst/>
          </a:prstGeom>
        </p:spPr>
        <p:txBody>
          <a:bodyPr wrap="square">
            <a:spAutoFit/>
          </a:bodyPr>
          <a:lstStyle/>
          <a:p>
            <a:r>
              <a:rPr lang="en-IN" sz="3000" b="1" u="sng" dirty="0">
                <a:solidFill>
                  <a:srgbClr val="000000"/>
                </a:solidFill>
                <a:latin typeface="EB Garamond"/>
              </a:rPr>
              <a:t>References:</a:t>
            </a:r>
          </a:p>
          <a:p>
            <a:endParaRPr lang="en-IN" dirty="0"/>
          </a:p>
          <a:p>
            <a:r>
              <a:rPr lang="en-IN" dirty="0">
                <a:solidFill>
                  <a:srgbClr val="000000"/>
                </a:solidFill>
                <a:latin typeface="EB Garamond"/>
              </a:rPr>
              <a:t>[1] Q. Zhang, J. Liu, and W. Wang. Approximate clustering on distributed data streams. In Proceedings of the IEEE International Conference on Data Engineering, 2008.</a:t>
            </a:r>
          </a:p>
          <a:p>
            <a:endParaRPr lang="en-IN" dirty="0"/>
          </a:p>
          <a:p>
            <a:r>
              <a:rPr lang="en-IN" dirty="0">
                <a:solidFill>
                  <a:srgbClr val="000000"/>
                </a:solidFill>
                <a:latin typeface="EB Garamond"/>
              </a:rPr>
              <a:t>[2] D. Feldman, A. </a:t>
            </a:r>
            <a:r>
              <a:rPr lang="en-IN" dirty="0" err="1">
                <a:solidFill>
                  <a:srgbClr val="000000"/>
                </a:solidFill>
                <a:latin typeface="EB Garamond"/>
              </a:rPr>
              <a:t>Sugaya</a:t>
            </a:r>
            <a:r>
              <a:rPr lang="en-IN" dirty="0">
                <a:solidFill>
                  <a:srgbClr val="000000"/>
                </a:solidFill>
                <a:latin typeface="EB Garamond"/>
              </a:rPr>
              <a:t>, and D. Rus. An effective coreset compression algorithm for large scale sensor networks. In Proceedings of the International Conference on Information Processing in Sensor Networks, 2012.</a:t>
            </a:r>
          </a:p>
          <a:p>
            <a:endParaRPr lang="en-IN" dirty="0"/>
          </a:p>
          <a:p>
            <a:r>
              <a:rPr lang="en-IN" dirty="0">
                <a:solidFill>
                  <a:srgbClr val="000000"/>
                </a:solidFill>
                <a:latin typeface="EB Garamond"/>
              </a:rPr>
              <a:t>[3] K. Bache and M. </a:t>
            </a:r>
            <a:r>
              <a:rPr lang="en-IN" dirty="0" err="1">
                <a:solidFill>
                  <a:srgbClr val="000000"/>
                </a:solidFill>
                <a:latin typeface="EB Garamond"/>
              </a:rPr>
              <a:t>Lichman</a:t>
            </a:r>
            <a:r>
              <a:rPr lang="en-IN" dirty="0">
                <a:solidFill>
                  <a:srgbClr val="000000"/>
                </a:solidFill>
                <a:latin typeface="EB Garamond"/>
              </a:rPr>
              <a:t>. UCI machine learning repository, 2013.</a:t>
            </a:r>
          </a:p>
          <a:p>
            <a:endParaRPr lang="en-IN" dirty="0">
              <a:solidFill>
                <a:srgbClr val="000000"/>
              </a:solidFill>
              <a:latin typeface="EB Garamond"/>
            </a:endParaRPr>
          </a:p>
          <a:p>
            <a:r>
              <a:rPr lang="en-IN" dirty="0"/>
              <a:t>[4] </a:t>
            </a:r>
            <a:r>
              <a:rPr lang="en-IN" dirty="0" err="1"/>
              <a:t>S.R.Boselin</a:t>
            </a:r>
            <a:r>
              <a:rPr lang="en-IN" dirty="0"/>
              <a:t> </a:t>
            </a:r>
            <a:r>
              <a:rPr lang="en-IN" dirty="0" err="1"/>
              <a:t>Prabhu</a:t>
            </a:r>
            <a:r>
              <a:rPr lang="en-IN" dirty="0"/>
              <a:t>, </a:t>
            </a:r>
            <a:r>
              <a:rPr lang="en-IN" dirty="0" err="1"/>
              <a:t>S.Sophia</a:t>
            </a:r>
            <a:r>
              <a:rPr lang="en-IN" dirty="0"/>
              <a:t>, </a:t>
            </a:r>
            <a:r>
              <a:rPr lang="en-IN" dirty="0" err="1"/>
              <a:t>S.Maheswaran</a:t>
            </a:r>
            <a:r>
              <a:rPr lang="en-IN" dirty="0"/>
              <a:t>, </a:t>
            </a:r>
            <a:r>
              <a:rPr lang="en-IN" dirty="0" err="1"/>
              <a:t>M.Navaneethakrishnan</a:t>
            </a:r>
            <a:r>
              <a:rPr lang="en-IN" dirty="0"/>
              <a:t>. Real-World Applications of Distributed Clustering Mechanism in Dense Wireless Sensor Networks, 2013.</a:t>
            </a:r>
          </a:p>
          <a:p>
            <a:endParaRPr lang="en-IN" dirty="0"/>
          </a:p>
          <a:p>
            <a:r>
              <a:rPr lang="en-IN" dirty="0"/>
              <a:t>[5] C. </a:t>
            </a:r>
            <a:r>
              <a:rPr lang="en-IN" dirty="0" err="1"/>
              <a:t>Olston</a:t>
            </a:r>
            <a:r>
              <a:rPr lang="en-IN" dirty="0"/>
              <a:t>, J. Jiang, and J. </a:t>
            </a:r>
            <a:r>
              <a:rPr lang="en-IN" dirty="0" err="1"/>
              <a:t>Widom</a:t>
            </a:r>
            <a:r>
              <a:rPr lang="en-IN" dirty="0"/>
              <a:t>. Adaptive filters for continuous queries over distributed data streams. In Proceedings of the ACM SIGMOD International Conference on Management of Data, 2003.</a:t>
            </a:r>
          </a:p>
          <a:p>
            <a:br>
              <a:rPr lang="en-IN" dirty="0"/>
            </a:br>
            <a:endParaRPr lang="en-IN" dirty="0"/>
          </a:p>
        </p:txBody>
      </p:sp>
    </p:spTree>
    <p:extLst>
      <p:ext uri="{BB962C8B-B14F-4D97-AF65-F5344CB8AC3E}">
        <p14:creationId xmlns:p14="http://schemas.microsoft.com/office/powerpoint/2010/main" val="732938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F1B2CE-0D8C-4D90-B071-6328B21E4476}"/>
              </a:ext>
            </a:extLst>
          </p:cNvPr>
          <p:cNvSpPr txBox="1"/>
          <p:nvPr/>
        </p:nvSpPr>
        <p:spPr>
          <a:xfrm>
            <a:off x="990600" y="2182837"/>
            <a:ext cx="7162800" cy="1107996"/>
          </a:xfrm>
          <a:prstGeom prst="rect">
            <a:avLst/>
          </a:prstGeom>
          <a:noFill/>
        </p:spPr>
        <p:txBody>
          <a:bodyPr wrap="square" rtlCol="0">
            <a:spAutoFit/>
          </a:bodyPr>
          <a:lstStyle/>
          <a:p>
            <a:pPr algn="ctr"/>
            <a:r>
              <a:rPr lang="en-IN" sz="6600" dirty="0"/>
              <a:t>THE END</a:t>
            </a:r>
          </a:p>
        </p:txBody>
      </p:sp>
    </p:spTree>
    <p:extLst>
      <p:ext uri="{BB962C8B-B14F-4D97-AF65-F5344CB8AC3E}">
        <p14:creationId xmlns:p14="http://schemas.microsoft.com/office/powerpoint/2010/main" val="561642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442A27-E8EE-4841-AE11-607252809612}"/>
              </a:ext>
            </a:extLst>
          </p:cNvPr>
          <p:cNvSpPr>
            <a:spLocks noGrp="1"/>
          </p:cNvSpPr>
          <p:nvPr>
            <p:ph type="title"/>
          </p:nvPr>
        </p:nvSpPr>
        <p:spPr>
          <a:xfrm>
            <a:off x="-1447800" y="76201"/>
            <a:ext cx="228600" cy="609600"/>
          </a:xfrm>
        </p:spPr>
        <p:txBody>
          <a:bodyPr>
            <a:normAutofit fontScale="90000"/>
          </a:bodyPr>
          <a:lstStyle/>
          <a:p>
            <a:endParaRPr lang="en-US" dirty="0"/>
          </a:p>
        </p:txBody>
      </p:sp>
      <p:pic>
        <p:nvPicPr>
          <p:cNvPr id="10" name="Content Placeholder 9">
            <a:extLst>
              <a:ext uri="{FF2B5EF4-FFF2-40B4-BE49-F238E27FC236}">
                <a16:creationId xmlns:a16="http://schemas.microsoft.com/office/drawing/2014/main" id="{B97C499B-91D7-4F01-B4E8-BBB5E526D6FB}"/>
              </a:ext>
            </a:extLst>
          </p:cNvPr>
          <p:cNvPicPr>
            <a:picLocks noGrp="1" noChangeAspect="1"/>
          </p:cNvPicPr>
          <p:nvPr>
            <p:ph idx="1"/>
          </p:nvPr>
        </p:nvPicPr>
        <p:blipFill>
          <a:blip r:embed="rId2">
            <a:duotone>
              <a:prstClr val="black"/>
              <a:srgbClr val="00B050">
                <a:tint val="45000"/>
                <a:satMod val="400000"/>
              </a:srgbClr>
            </a:duotone>
          </a:blip>
          <a:stretch>
            <a:fillRect/>
          </a:stretch>
        </p:blipFill>
        <p:spPr>
          <a:xfrm>
            <a:off x="2228877" y="809768"/>
            <a:ext cx="249958" cy="249958"/>
          </a:xfrm>
          <a:prstGeom prst="rect">
            <a:avLst/>
          </a:prstGeom>
        </p:spPr>
      </p:pic>
      <p:sp>
        <p:nvSpPr>
          <p:cNvPr id="9" name="Oval 8">
            <a:extLst>
              <a:ext uri="{FF2B5EF4-FFF2-40B4-BE49-F238E27FC236}">
                <a16:creationId xmlns:a16="http://schemas.microsoft.com/office/drawing/2014/main" id="{A83ABE0E-97D4-4967-8C77-C8DF37A3BDBC}"/>
              </a:ext>
            </a:extLst>
          </p:cNvPr>
          <p:cNvSpPr/>
          <p:nvPr/>
        </p:nvSpPr>
        <p:spPr>
          <a:xfrm>
            <a:off x="1143000" y="1143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400127-599E-4042-8943-5894F43A3F4A}"/>
              </a:ext>
            </a:extLst>
          </p:cNvPr>
          <p:cNvPicPr>
            <a:picLocks noChangeAspect="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068338" y="2033542"/>
            <a:ext cx="249958" cy="249958"/>
          </a:xfrm>
          <a:prstGeom prst="rect">
            <a:avLst/>
          </a:prstGeom>
        </p:spPr>
      </p:pic>
      <p:pic>
        <p:nvPicPr>
          <p:cNvPr id="12" name="Picture 11">
            <a:extLst>
              <a:ext uri="{FF2B5EF4-FFF2-40B4-BE49-F238E27FC236}">
                <a16:creationId xmlns:a16="http://schemas.microsoft.com/office/drawing/2014/main" id="{18559ACE-DBC1-4A0E-B7A3-350C0A4DE929}"/>
              </a:ext>
            </a:extLst>
          </p:cNvPr>
          <p:cNvPicPr>
            <a:picLocks noChangeAspect="1"/>
          </p:cNvPicPr>
          <p:nvPr/>
        </p:nvPicPr>
        <p:blipFill>
          <a:blip r:embed="rId2">
            <a:duotone>
              <a:prstClr val="black"/>
              <a:srgbClr val="00B050">
                <a:tint val="45000"/>
                <a:satMod val="400000"/>
              </a:srgbClr>
            </a:duotone>
          </a:blip>
          <a:stretch>
            <a:fillRect/>
          </a:stretch>
        </p:blipFill>
        <p:spPr>
          <a:xfrm>
            <a:off x="1876309" y="723380"/>
            <a:ext cx="249958" cy="249958"/>
          </a:xfrm>
          <a:prstGeom prst="rect">
            <a:avLst/>
          </a:prstGeom>
        </p:spPr>
      </p:pic>
      <p:pic>
        <p:nvPicPr>
          <p:cNvPr id="14" name="Picture 13">
            <a:extLst>
              <a:ext uri="{FF2B5EF4-FFF2-40B4-BE49-F238E27FC236}">
                <a16:creationId xmlns:a16="http://schemas.microsoft.com/office/drawing/2014/main" id="{271320A4-CC16-4C1C-8EF9-0F40DF8EC34B}"/>
              </a:ext>
            </a:extLst>
          </p:cNvPr>
          <p:cNvPicPr>
            <a:picLocks noChangeAspect="1"/>
          </p:cNvPicPr>
          <p:nvPr/>
        </p:nvPicPr>
        <p:blipFill>
          <a:blip r:embed="rId2"/>
          <a:stretch>
            <a:fillRect/>
          </a:stretch>
        </p:blipFill>
        <p:spPr>
          <a:xfrm>
            <a:off x="5617442" y="2684780"/>
            <a:ext cx="249958" cy="249958"/>
          </a:xfrm>
          <a:prstGeom prst="rect">
            <a:avLst/>
          </a:prstGeom>
          <a:solidFill>
            <a:srgbClr val="00B050"/>
          </a:solidFill>
        </p:spPr>
      </p:pic>
      <p:sp>
        <p:nvSpPr>
          <p:cNvPr id="15" name="Oval 14">
            <a:extLst>
              <a:ext uri="{FF2B5EF4-FFF2-40B4-BE49-F238E27FC236}">
                <a16:creationId xmlns:a16="http://schemas.microsoft.com/office/drawing/2014/main" id="{6825DB50-B856-493D-AA36-3BC9CDFF449F}"/>
              </a:ext>
            </a:extLst>
          </p:cNvPr>
          <p:cNvSpPr/>
          <p:nvPr/>
        </p:nvSpPr>
        <p:spPr>
          <a:xfrm>
            <a:off x="1104900" y="154535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98DCC9-5FD5-44E9-A2D6-AB614F2D2899}"/>
              </a:ext>
            </a:extLst>
          </p:cNvPr>
          <p:cNvSpPr/>
          <p:nvPr/>
        </p:nvSpPr>
        <p:spPr>
          <a:xfrm>
            <a:off x="1550438" y="8971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B573C31-B3C7-423E-A887-A8D05B98D8B2}"/>
              </a:ext>
            </a:extLst>
          </p:cNvPr>
          <p:cNvSpPr/>
          <p:nvPr/>
        </p:nvSpPr>
        <p:spPr>
          <a:xfrm>
            <a:off x="1284257" y="19812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61A7A87-797A-4D28-8B97-848D11033B66}"/>
              </a:ext>
            </a:extLst>
          </p:cNvPr>
          <p:cNvSpPr/>
          <p:nvPr/>
        </p:nvSpPr>
        <p:spPr>
          <a:xfrm>
            <a:off x="1768878" y="21981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EFC0FD-519D-41C0-949A-E506CAA5B7D3}"/>
              </a:ext>
            </a:extLst>
          </p:cNvPr>
          <p:cNvSpPr/>
          <p:nvPr/>
        </p:nvSpPr>
        <p:spPr>
          <a:xfrm>
            <a:off x="2318296" y="1814571"/>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873D65-E772-439F-8BE6-C15725538150}"/>
              </a:ext>
            </a:extLst>
          </p:cNvPr>
          <p:cNvSpPr/>
          <p:nvPr/>
        </p:nvSpPr>
        <p:spPr>
          <a:xfrm>
            <a:off x="1809286" y="393497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CC0818-59AE-41EB-A5D8-99AF8B6127B9}"/>
              </a:ext>
            </a:extLst>
          </p:cNvPr>
          <p:cNvSpPr/>
          <p:nvPr/>
        </p:nvSpPr>
        <p:spPr>
          <a:xfrm>
            <a:off x="1976926" y="370637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B5861A-143B-4008-AE29-4B127CAB60F4}"/>
              </a:ext>
            </a:extLst>
          </p:cNvPr>
          <p:cNvSpPr/>
          <p:nvPr/>
        </p:nvSpPr>
        <p:spPr>
          <a:xfrm>
            <a:off x="2252853" y="3598661"/>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5345FD-23E9-468C-94E5-4655D02E8BFE}"/>
              </a:ext>
            </a:extLst>
          </p:cNvPr>
          <p:cNvSpPr/>
          <p:nvPr/>
        </p:nvSpPr>
        <p:spPr>
          <a:xfrm>
            <a:off x="1572779" y="4343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129C0D4-992D-413D-91B7-B29981AEA411}"/>
              </a:ext>
            </a:extLst>
          </p:cNvPr>
          <p:cNvSpPr/>
          <p:nvPr/>
        </p:nvSpPr>
        <p:spPr>
          <a:xfrm>
            <a:off x="3204664" y="4569924"/>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D597523-42D3-4BD3-87A1-6CF5F1EA201B}"/>
              </a:ext>
            </a:extLst>
          </p:cNvPr>
          <p:cNvSpPr/>
          <p:nvPr/>
        </p:nvSpPr>
        <p:spPr>
          <a:xfrm>
            <a:off x="2872842" y="396545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15155C-8036-413A-BB73-0703CFB0AF72}"/>
              </a:ext>
            </a:extLst>
          </p:cNvPr>
          <p:cNvSpPr/>
          <p:nvPr/>
        </p:nvSpPr>
        <p:spPr>
          <a:xfrm>
            <a:off x="1805012" y="47904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6644B17-5D8F-4F18-B4F3-DCA02E991EF6}"/>
              </a:ext>
            </a:extLst>
          </p:cNvPr>
          <p:cNvSpPr/>
          <p:nvPr/>
        </p:nvSpPr>
        <p:spPr>
          <a:xfrm>
            <a:off x="2318296" y="48666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FF91995-583A-43A7-8930-35868F23B6AF}"/>
              </a:ext>
            </a:extLst>
          </p:cNvPr>
          <p:cNvSpPr/>
          <p:nvPr/>
        </p:nvSpPr>
        <p:spPr>
          <a:xfrm>
            <a:off x="2720442" y="3581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4BFFD4D-D8F4-40F3-BBB8-D14F788F3CE1}"/>
              </a:ext>
            </a:extLst>
          </p:cNvPr>
          <p:cNvSpPr/>
          <p:nvPr/>
        </p:nvSpPr>
        <p:spPr>
          <a:xfrm>
            <a:off x="3200400" y="409753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4B1E8D9-DBFA-4DA6-86B4-56EC98E9C8D8}"/>
              </a:ext>
            </a:extLst>
          </p:cNvPr>
          <p:cNvSpPr/>
          <p:nvPr/>
        </p:nvSpPr>
        <p:spPr>
          <a:xfrm>
            <a:off x="2836428" y="46126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8D38F2-BA44-4061-8E63-B80F4D71047E}"/>
              </a:ext>
            </a:extLst>
          </p:cNvPr>
          <p:cNvSpPr/>
          <p:nvPr/>
        </p:nvSpPr>
        <p:spPr>
          <a:xfrm>
            <a:off x="2644242" y="495808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165CF78-0658-403B-8FC7-DA23B2D9B8B6}"/>
              </a:ext>
            </a:extLst>
          </p:cNvPr>
          <p:cNvSpPr/>
          <p:nvPr/>
        </p:nvSpPr>
        <p:spPr>
          <a:xfrm>
            <a:off x="5354320" y="304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4643B0D-2FD7-4221-9BA6-7B394A060C9B}"/>
              </a:ext>
            </a:extLst>
          </p:cNvPr>
          <p:cNvSpPr/>
          <p:nvPr/>
        </p:nvSpPr>
        <p:spPr>
          <a:xfrm>
            <a:off x="5000741" y="177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60A5F98-49D7-4C4A-B176-AEB0FC223E9F}"/>
              </a:ext>
            </a:extLst>
          </p:cNvPr>
          <p:cNvSpPr/>
          <p:nvPr/>
        </p:nvSpPr>
        <p:spPr>
          <a:xfrm>
            <a:off x="5956300" y="236529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8BDAED9-4FB2-4265-89D4-A75D2F2214D7}"/>
              </a:ext>
            </a:extLst>
          </p:cNvPr>
          <p:cNvSpPr/>
          <p:nvPr/>
        </p:nvSpPr>
        <p:spPr>
          <a:xfrm>
            <a:off x="5654040" y="1930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2ED9E9C-E373-439A-AE1E-806BBAE4DEF0}"/>
              </a:ext>
            </a:extLst>
          </p:cNvPr>
          <p:cNvSpPr/>
          <p:nvPr/>
        </p:nvSpPr>
        <p:spPr>
          <a:xfrm>
            <a:off x="4674092" y="19949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70BE4-222E-4419-B0D1-7C9C3A7514DE}"/>
              </a:ext>
            </a:extLst>
          </p:cNvPr>
          <p:cNvSpPr/>
          <p:nvPr/>
        </p:nvSpPr>
        <p:spPr>
          <a:xfrm>
            <a:off x="5541242" y="1640376"/>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0B9483-DBA2-43B5-9A7F-E8F5A42492C9}"/>
              </a:ext>
            </a:extLst>
          </p:cNvPr>
          <p:cNvSpPr/>
          <p:nvPr/>
        </p:nvSpPr>
        <p:spPr>
          <a:xfrm>
            <a:off x="4770120" y="304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123F35D-0905-4EDB-A8A1-D232F6973906}"/>
              </a:ext>
            </a:extLst>
          </p:cNvPr>
          <p:cNvSpPr/>
          <p:nvPr/>
        </p:nvSpPr>
        <p:spPr>
          <a:xfrm>
            <a:off x="4582160" y="2399317"/>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3A3521FC-66E3-4B57-A5AC-6FBC2407335F}"/>
              </a:ext>
            </a:extLst>
          </p:cNvPr>
          <p:cNvSpPr/>
          <p:nvPr/>
        </p:nvSpPr>
        <p:spPr>
          <a:xfrm>
            <a:off x="1615263" y="1401602"/>
            <a:ext cx="379498" cy="287512"/>
          </a:xfrm>
          <a:prstGeom prst="mathMultiply">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DD9752A-C868-46AA-B38E-D9222640F55C}"/>
              </a:ext>
            </a:extLst>
          </p:cNvPr>
          <p:cNvPicPr>
            <a:picLocks noChangeAspect="1"/>
          </p:cNvPicPr>
          <p:nvPr/>
        </p:nvPicPr>
        <p:blipFill>
          <a:blip r:embed="rId5"/>
          <a:stretch>
            <a:fillRect/>
          </a:stretch>
        </p:blipFill>
        <p:spPr>
          <a:xfrm>
            <a:off x="5165314" y="2380992"/>
            <a:ext cx="341406" cy="304826"/>
          </a:xfrm>
          <a:prstGeom prst="rect">
            <a:avLst/>
          </a:prstGeom>
        </p:spPr>
      </p:pic>
      <p:pic>
        <p:nvPicPr>
          <p:cNvPr id="53" name="Picture 52">
            <a:extLst>
              <a:ext uri="{FF2B5EF4-FFF2-40B4-BE49-F238E27FC236}">
                <a16:creationId xmlns:a16="http://schemas.microsoft.com/office/drawing/2014/main" id="{2CEFD425-F305-4915-BD82-A2FC0087EEC5}"/>
              </a:ext>
            </a:extLst>
          </p:cNvPr>
          <p:cNvPicPr>
            <a:picLocks noChangeAspect="1"/>
          </p:cNvPicPr>
          <p:nvPr/>
        </p:nvPicPr>
        <p:blipFill>
          <a:blip r:embed="rId5"/>
          <a:stretch>
            <a:fillRect/>
          </a:stretch>
        </p:blipFill>
        <p:spPr>
          <a:xfrm>
            <a:off x="2236630" y="4294648"/>
            <a:ext cx="341406" cy="304826"/>
          </a:xfrm>
          <a:prstGeom prst="rect">
            <a:avLst/>
          </a:prstGeom>
        </p:spPr>
      </p:pic>
      <p:sp>
        <p:nvSpPr>
          <p:cNvPr id="54" name="TextBox 53">
            <a:extLst>
              <a:ext uri="{FF2B5EF4-FFF2-40B4-BE49-F238E27FC236}">
                <a16:creationId xmlns:a16="http://schemas.microsoft.com/office/drawing/2014/main" id="{D5E9D54A-D4A0-4CA2-BDEC-1DF321E2E374}"/>
              </a:ext>
            </a:extLst>
          </p:cNvPr>
          <p:cNvSpPr txBox="1"/>
          <p:nvPr/>
        </p:nvSpPr>
        <p:spPr>
          <a:xfrm>
            <a:off x="2236630" y="5643880"/>
            <a:ext cx="2664768" cy="369332"/>
          </a:xfrm>
          <a:prstGeom prst="rect">
            <a:avLst/>
          </a:prstGeom>
          <a:noFill/>
        </p:spPr>
        <p:txBody>
          <a:bodyPr wrap="none" rtlCol="0">
            <a:spAutoFit/>
          </a:bodyPr>
          <a:lstStyle/>
          <a:p>
            <a:r>
              <a:rPr lang="en-US" dirty="0"/>
              <a:t>ϵ-coreset P’ with centers X</a:t>
            </a:r>
          </a:p>
        </p:txBody>
      </p:sp>
      <p:sp>
        <p:nvSpPr>
          <p:cNvPr id="2" name="TextBox 1">
            <a:extLst>
              <a:ext uri="{FF2B5EF4-FFF2-40B4-BE49-F238E27FC236}">
                <a16:creationId xmlns:a16="http://schemas.microsoft.com/office/drawing/2014/main" id="{83720AF8-6F7C-48DB-879D-FE5CE3CF8B9F}"/>
              </a:ext>
            </a:extLst>
          </p:cNvPr>
          <p:cNvSpPr txBox="1"/>
          <p:nvPr/>
        </p:nvSpPr>
        <p:spPr>
          <a:xfrm>
            <a:off x="6270509" y="1176026"/>
            <a:ext cx="2060691" cy="461665"/>
          </a:xfrm>
          <a:prstGeom prst="rect">
            <a:avLst/>
          </a:prstGeom>
          <a:noFill/>
        </p:spPr>
        <p:txBody>
          <a:bodyPr wrap="square" rtlCol="0">
            <a:spAutoFit/>
          </a:bodyPr>
          <a:lstStyle/>
          <a:p>
            <a:r>
              <a:rPr lang="en-US" sz="2400" dirty="0"/>
              <a:t>C = Cost( P , X )</a:t>
            </a:r>
          </a:p>
        </p:txBody>
      </p:sp>
      <p:pic>
        <p:nvPicPr>
          <p:cNvPr id="3" name="Picture 2">
            <a:extLst>
              <a:ext uri="{FF2B5EF4-FFF2-40B4-BE49-F238E27FC236}">
                <a16:creationId xmlns:a16="http://schemas.microsoft.com/office/drawing/2014/main" id="{213A61A4-511F-4730-AF9B-15304684C75A}"/>
              </a:ext>
            </a:extLst>
          </p:cNvPr>
          <p:cNvPicPr>
            <a:picLocks noChangeAspect="1"/>
          </p:cNvPicPr>
          <p:nvPr/>
        </p:nvPicPr>
        <p:blipFill>
          <a:blip r:embed="rId6"/>
          <a:stretch>
            <a:fillRect/>
          </a:stretch>
        </p:blipFill>
        <p:spPr>
          <a:xfrm>
            <a:off x="5617442" y="2684780"/>
            <a:ext cx="249958" cy="249958"/>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E5EDD49F-AD8E-4C0D-B748-0DEADC8EF1C6}"/>
                  </a:ext>
                </a:extLst>
              </p14:cNvPr>
              <p14:cNvContentPartPr/>
              <p14:nvPr/>
            </p14:nvContentPartPr>
            <p14:xfrm>
              <a:off x="5885223" y="2633574"/>
              <a:ext cx="240" cy="240"/>
            </p14:xfrm>
          </p:contentPart>
        </mc:Choice>
        <mc:Fallback xmlns="">
          <p:pic>
            <p:nvPicPr>
              <p:cNvPr id="4" name="Ink 3">
                <a:extLst>
                  <a:ext uri="{FF2B5EF4-FFF2-40B4-BE49-F238E27FC236}">
                    <a16:creationId xmlns:a16="http://schemas.microsoft.com/office/drawing/2014/main" id="{E5EDD49F-AD8E-4C0D-B748-0DEADC8EF1C6}"/>
                  </a:ext>
                </a:extLst>
              </p:cNvPr>
              <p:cNvPicPr/>
              <p:nvPr/>
            </p:nvPicPr>
            <p:blipFill>
              <a:blip r:embed="rId8"/>
              <a:stretch>
                <a:fillRect/>
              </a:stretch>
            </p:blipFill>
            <p:spPr>
              <a:xfrm>
                <a:off x="5861463" y="2585814"/>
                <a:ext cx="48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4E6AC8B4-90F5-4D90-85C7-5969DB8F1AE6}"/>
                  </a:ext>
                </a:extLst>
              </p14:cNvPr>
              <p14:cNvContentPartPr/>
              <p14:nvPr/>
            </p14:nvContentPartPr>
            <p14:xfrm>
              <a:off x="5899383" y="2764374"/>
              <a:ext cx="240" cy="240"/>
            </p14:xfrm>
          </p:contentPart>
        </mc:Choice>
        <mc:Fallback xmlns="">
          <p:pic>
            <p:nvPicPr>
              <p:cNvPr id="5" name="Ink 4">
                <a:extLst>
                  <a:ext uri="{FF2B5EF4-FFF2-40B4-BE49-F238E27FC236}">
                    <a16:creationId xmlns:a16="http://schemas.microsoft.com/office/drawing/2014/main" id="{4E6AC8B4-90F5-4D90-85C7-5969DB8F1AE6}"/>
                  </a:ext>
                </a:extLst>
              </p:cNvPr>
              <p:cNvPicPr/>
              <p:nvPr/>
            </p:nvPicPr>
            <p:blipFill>
              <a:blip r:embed="rId8"/>
              <a:stretch>
                <a:fillRect/>
              </a:stretch>
            </p:blipFill>
            <p:spPr>
              <a:xfrm>
                <a:off x="5875383" y="2716374"/>
                <a:ext cx="48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D71B2D-54A2-46AA-A307-6FEBCB9E4A0B}"/>
                  </a:ext>
                </a:extLst>
              </p14:cNvPr>
              <p14:cNvContentPartPr/>
              <p14:nvPr/>
            </p14:nvContentPartPr>
            <p14:xfrm>
              <a:off x="5864103" y="2916534"/>
              <a:ext cx="32160" cy="120000"/>
            </p14:xfrm>
          </p:contentPart>
        </mc:Choice>
        <mc:Fallback xmlns="">
          <p:pic>
            <p:nvPicPr>
              <p:cNvPr id="6" name="Ink 5">
                <a:extLst>
                  <a:ext uri="{FF2B5EF4-FFF2-40B4-BE49-F238E27FC236}">
                    <a16:creationId xmlns:a16="http://schemas.microsoft.com/office/drawing/2014/main" id="{73D71B2D-54A2-46AA-A307-6FEBCB9E4A0B}"/>
                  </a:ext>
                </a:extLst>
              </p:cNvPr>
              <p:cNvPicPr/>
              <p:nvPr/>
            </p:nvPicPr>
            <p:blipFill>
              <a:blip r:embed="rId11"/>
              <a:stretch>
                <a:fillRect/>
              </a:stretch>
            </p:blipFill>
            <p:spPr>
              <a:xfrm>
                <a:off x="5840103" y="2868534"/>
                <a:ext cx="79920" cy="21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B0EF0AAF-C47D-458D-A5D6-65C36FD4B0A7}"/>
                  </a:ext>
                </a:extLst>
              </p14:cNvPr>
              <p14:cNvContentPartPr/>
              <p14:nvPr/>
            </p14:nvContentPartPr>
            <p14:xfrm>
              <a:off x="5864103" y="2986614"/>
              <a:ext cx="240" cy="240"/>
            </p14:xfrm>
          </p:contentPart>
        </mc:Choice>
        <mc:Fallback xmlns="">
          <p:pic>
            <p:nvPicPr>
              <p:cNvPr id="8" name="Ink 7">
                <a:extLst>
                  <a:ext uri="{FF2B5EF4-FFF2-40B4-BE49-F238E27FC236}">
                    <a16:creationId xmlns:a16="http://schemas.microsoft.com/office/drawing/2014/main" id="{B0EF0AAF-C47D-458D-A5D6-65C36FD4B0A7}"/>
                  </a:ext>
                </a:extLst>
              </p:cNvPr>
              <p:cNvPicPr/>
              <p:nvPr/>
            </p:nvPicPr>
            <p:blipFill>
              <a:blip r:embed="rId8"/>
              <a:stretch>
                <a:fillRect/>
              </a:stretch>
            </p:blipFill>
            <p:spPr>
              <a:xfrm>
                <a:off x="5840103" y="2938854"/>
                <a:ext cx="48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5" name="Ink 54">
                <a:extLst>
                  <a:ext uri="{FF2B5EF4-FFF2-40B4-BE49-F238E27FC236}">
                    <a16:creationId xmlns:a16="http://schemas.microsoft.com/office/drawing/2014/main" id="{50D487EC-A871-44FE-B757-8C4233FD2FA7}"/>
                  </a:ext>
                </a:extLst>
              </p14:cNvPr>
              <p14:cNvContentPartPr/>
              <p14:nvPr/>
            </p14:nvContentPartPr>
            <p14:xfrm>
              <a:off x="5655783" y="3254934"/>
              <a:ext cx="240" cy="240"/>
            </p14:xfrm>
          </p:contentPart>
        </mc:Choice>
        <mc:Fallback xmlns="">
          <p:pic>
            <p:nvPicPr>
              <p:cNvPr id="55" name="Ink 54">
                <a:extLst>
                  <a:ext uri="{FF2B5EF4-FFF2-40B4-BE49-F238E27FC236}">
                    <a16:creationId xmlns:a16="http://schemas.microsoft.com/office/drawing/2014/main" id="{50D487EC-A871-44FE-B757-8C4233FD2FA7}"/>
                  </a:ext>
                </a:extLst>
              </p:cNvPr>
              <p:cNvPicPr/>
              <p:nvPr/>
            </p:nvPicPr>
            <p:blipFill>
              <a:blip r:embed="rId14"/>
              <a:stretch>
                <a:fillRect/>
              </a:stretch>
            </p:blipFill>
            <p:spPr>
              <a:xfrm>
                <a:off x="5651943" y="3251094"/>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 name="Ink 56">
                <a:extLst>
                  <a:ext uri="{FF2B5EF4-FFF2-40B4-BE49-F238E27FC236}">
                    <a16:creationId xmlns:a16="http://schemas.microsoft.com/office/drawing/2014/main" id="{15E219BF-2C7E-4676-B8F0-6EECD27B789E}"/>
                  </a:ext>
                </a:extLst>
              </p14:cNvPr>
              <p14:cNvContentPartPr/>
              <p14:nvPr/>
            </p14:nvContentPartPr>
            <p14:xfrm>
              <a:off x="5810238" y="3582000"/>
              <a:ext cx="240" cy="240"/>
            </p14:xfrm>
          </p:contentPart>
        </mc:Choice>
        <mc:Fallback xmlns="">
          <p:pic>
            <p:nvPicPr>
              <p:cNvPr id="57" name="Ink 56">
                <a:extLst>
                  <a:ext uri="{FF2B5EF4-FFF2-40B4-BE49-F238E27FC236}">
                    <a16:creationId xmlns:a16="http://schemas.microsoft.com/office/drawing/2014/main" id="{15E219BF-2C7E-4676-B8F0-6EECD27B789E}"/>
                  </a:ext>
                </a:extLst>
              </p:cNvPr>
              <p:cNvPicPr/>
              <p:nvPr/>
            </p:nvPicPr>
            <p:blipFill>
              <a:blip r:embed="rId16"/>
              <a:stretch>
                <a:fillRect/>
              </a:stretch>
            </p:blipFill>
            <p:spPr>
              <a:xfrm>
                <a:off x="5782398" y="3554160"/>
                <a:ext cx="55920" cy="55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0C397452-C788-42BC-ADB6-F727AF423EEB}"/>
                  </a:ext>
                </a:extLst>
              </p14:cNvPr>
              <p14:cNvContentPartPr/>
              <p14:nvPr/>
            </p14:nvContentPartPr>
            <p14:xfrm>
              <a:off x="4221918" y="3363360"/>
              <a:ext cx="2160" cy="240"/>
            </p14:xfrm>
          </p:contentPart>
        </mc:Choice>
        <mc:Fallback xmlns="">
          <p:pic>
            <p:nvPicPr>
              <p:cNvPr id="71" name="Ink 70">
                <a:extLst>
                  <a:ext uri="{FF2B5EF4-FFF2-40B4-BE49-F238E27FC236}">
                    <a16:creationId xmlns:a16="http://schemas.microsoft.com/office/drawing/2014/main" id="{0C397452-C788-42BC-ADB6-F727AF423EEB}"/>
                  </a:ext>
                </a:extLst>
              </p:cNvPr>
              <p:cNvPicPr/>
              <p:nvPr/>
            </p:nvPicPr>
            <p:blipFill>
              <a:blip r:embed="rId18"/>
              <a:stretch>
                <a:fillRect/>
              </a:stretch>
            </p:blipFill>
            <p:spPr>
              <a:xfrm>
                <a:off x="4194078" y="3335520"/>
                <a:ext cx="58080" cy="55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3" name="Ink 72">
                <a:extLst>
                  <a:ext uri="{FF2B5EF4-FFF2-40B4-BE49-F238E27FC236}">
                    <a16:creationId xmlns:a16="http://schemas.microsoft.com/office/drawing/2014/main" id="{DDF2AA6E-21D6-4EC4-B892-F9BB954B66AC}"/>
                  </a:ext>
                </a:extLst>
              </p14:cNvPr>
              <p14:cNvContentPartPr/>
              <p14:nvPr/>
            </p14:nvContentPartPr>
            <p14:xfrm>
              <a:off x="5587758" y="2661840"/>
              <a:ext cx="333705" cy="314280"/>
            </p14:xfrm>
          </p:contentPart>
        </mc:Choice>
        <mc:Fallback xmlns="">
          <p:pic>
            <p:nvPicPr>
              <p:cNvPr id="73" name="Ink 72">
                <a:extLst>
                  <a:ext uri="{FF2B5EF4-FFF2-40B4-BE49-F238E27FC236}">
                    <a16:creationId xmlns:a16="http://schemas.microsoft.com/office/drawing/2014/main" id="{DDF2AA6E-21D6-4EC4-B892-F9BB954B66AC}"/>
                  </a:ext>
                </a:extLst>
              </p:cNvPr>
              <p:cNvPicPr/>
              <p:nvPr/>
            </p:nvPicPr>
            <p:blipFill>
              <a:blip r:embed="rId20"/>
              <a:stretch>
                <a:fillRect/>
              </a:stretch>
            </p:blipFill>
            <p:spPr>
              <a:xfrm>
                <a:off x="5545685" y="2620080"/>
                <a:ext cx="397713"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4" name="Ink 73">
                <a:extLst>
                  <a:ext uri="{FF2B5EF4-FFF2-40B4-BE49-F238E27FC236}">
                    <a16:creationId xmlns:a16="http://schemas.microsoft.com/office/drawing/2014/main" id="{F57C1628-118B-4D0C-AF8F-A984CE541FDE}"/>
                  </a:ext>
                </a:extLst>
              </p14:cNvPr>
              <p14:cNvContentPartPr/>
              <p14:nvPr/>
            </p14:nvContentPartPr>
            <p14:xfrm>
              <a:off x="3848238" y="3089040"/>
              <a:ext cx="240" cy="240"/>
            </p14:xfrm>
          </p:contentPart>
        </mc:Choice>
        <mc:Fallback xmlns="">
          <p:pic>
            <p:nvPicPr>
              <p:cNvPr id="74" name="Ink 73">
                <a:extLst>
                  <a:ext uri="{FF2B5EF4-FFF2-40B4-BE49-F238E27FC236}">
                    <a16:creationId xmlns:a16="http://schemas.microsoft.com/office/drawing/2014/main" id="{F57C1628-118B-4D0C-AF8F-A984CE541FDE}"/>
                  </a:ext>
                </a:extLst>
              </p:cNvPr>
              <p:cNvPicPr/>
              <p:nvPr/>
            </p:nvPicPr>
            <p:blipFill>
              <a:blip r:embed="rId16"/>
              <a:stretch>
                <a:fillRect/>
              </a:stretch>
            </p:blipFill>
            <p:spPr>
              <a:xfrm>
                <a:off x="3820398" y="3061200"/>
                <a:ext cx="55920" cy="55920"/>
              </a:xfrm>
              <a:prstGeom prst="rect">
                <a:avLst/>
              </a:prstGeom>
            </p:spPr>
          </p:pic>
        </mc:Fallback>
      </mc:AlternateContent>
      <p:pic>
        <p:nvPicPr>
          <p:cNvPr id="75" name="Picture 74">
            <a:extLst>
              <a:ext uri="{FF2B5EF4-FFF2-40B4-BE49-F238E27FC236}">
                <a16:creationId xmlns:a16="http://schemas.microsoft.com/office/drawing/2014/main" id="{0D26550B-7BB2-4DDA-9359-91391B43A588}"/>
              </a:ext>
            </a:extLst>
          </p:cNvPr>
          <p:cNvPicPr>
            <a:picLocks noChangeAspect="1"/>
          </p:cNvPicPr>
          <p:nvPr/>
        </p:nvPicPr>
        <p:blipFill>
          <a:blip r:embed="rId22"/>
          <a:stretch>
            <a:fillRect/>
          </a:stretch>
        </p:blipFill>
        <p:spPr>
          <a:xfrm>
            <a:off x="5628362" y="2672630"/>
            <a:ext cx="249958" cy="256054"/>
          </a:xfrm>
          <a:prstGeom prst="rect">
            <a:avLst/>
          </a:prstGeom>
        </p:spPr>
      </p:pic>
      <p:sp>
        <p:nvSpPr>
          <p:cNvPr id="76" name="TextBox 75">
            <a:extLst>
              <a:ext uri="{FF2B5EF4-FFF2-40B4-BE49-F238E27FC236}">
                <a16:creationId xmlns:a16="http://schemas.microsoft.com/office/drawing/2014/main" id="{5233D227-C737-4DAF-9995-1B64EC570D3E}"/>
              </a:ext>
            </a:extLst>
          </p:cNvPr>
          <p:cNvSpPr txBox="1"/>
          <p:nvPr/>
        </p:nvSpPr>
        <p:spPr>
          <a:xfrm>
            <a:off x="6108700" y="3581400"/>
            <a:ext cx="1937325" cy="461665"/>
          </a:xfrm>
          <a:prstGeom prst="rect">
            <a:avLst/>
          </a:prstGeom>
          <a:noFill/>
        </p:spPr>
        <p:txBody>
          <a:bodyPr wrap="none" rtlCol="0">
            <a:spAutoFit/>
          </a:bodyPr>
          <a:lstStyle/>
          <a:p>
            <a:r>
              <a:rPr lang="en-US" sz="2400" dirty="0"/>
              <a:t>P’ = ϵ-coreset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50A105-48F4-4647-958F-406B6B20D1A7}"/>
                  </a:ext>
                </a:extLst>
              </p:cNvPr>
              <p:cNvSpPr txBox="1"/>
              <p:nvPr/>
            </p:nvSpPr>
            <p:spPr>
              <a:xfrm>
                <a:off x="5864103" y="4039821"/>
                <a:ext cx="2492349" cy="369332"/>
              </a:xfrm>
              <a:prstGeom prst="rect">
                <a:avLst/>
              </a:prstGeom>
              <a:noFill/>
            </p:spPr>
            <p:txBody>
              <a:bodyPr wrap="none" rtlCol="0">
                <a:spAutoFit/>
              </a:bodyPr>
              <a:lstStyle/>
              <a:p>
                <a:r>
                  <a:rPr lang="en-US" dirty="0"/>
                  <a:t>C’ =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r>
                          <a:rPr lang="en-US" b="0" i="1" smtClean="0">
                            <a:latin typeface="Cambria Math" panose="02040503050406030204" pitchFamily="18" charset="0"/>
                          </a:rPr>
                          <m:t>)</m:t>
                        </m:r>
                        <m:r>
                          <m:rPr>
                            <m:nor/>
                          </m:rPr>
                          <a:rPr lang="en-US" dirty="0"/>
                          <m:t>Cost</m:t>
                        </m:r>
                        <m:r>
                          <m:rPr>
                            <m:nor/>
                          </m:rPr>
                          <a:rPr lang="en-US" dirty="0"/>
                          <m:t>( </m:t>
                        </m:r>
                        <m:r>
                          <m:rPr>
                            <m:nor/>
                          </m:rPr>
                          <a:rPr lang="en-US" dirty="0"/>
                          <m:t>p</m:t>
                        </m:r>
                        <m:r>
                          <m:rPr>
                            <m:nor/>
                          </m:rPr>
                          <a:rPr lang="en-US" dirty="0"/>
                          <m:t>’ , </m:t>
                        </m:r>
                        <m:r>
                          <m:rPr>
                            <m:nor/>
                          </m:rPr>
                          <a:rPr lang="en-US" dirty="0"/>
                          <m:t>X</m:t>
                        </m:r>
                        <m:r>
                          <m:rPr>
                            <m:nor/>
                          </m:rPr>
                          <a:rPr lang="en-US" dirty="0"/>
                          <m:t> )</m:t>
                        </m:r>
                      </m:e>
                    </m:nary>
                  </m:oMath>
                </a14:m>
                <a:endParaRPr lang="en-US" dirty="0"/>
              </a:p>
            </p:txBody>
          </p:sp>
        </mc:Choice>
        <mc:Fallback xmlns="">
          <p:sp>
            <p:nvSpPr>
              <p:cNvPr id="16" name="TextBox 15">
                <a:extLst>
                  <a:ext uri="{FF2B5EF4-FFF2-40B4-BE49-F238E27FC236}">
                    <a16:creationId xmlns:a16="http://schemas.microsoft.com/office/drawing/2014/main" id="{A750A105-48F4-4647-958F-406B6B20D1A7}"/>
                  </a:ext>
                </a:extLst>
              </p:cNvPr>
              <p:cNvSpPr txBox="1">
                <a:spLocks noRot="1" noChangeAspect="1" noMove="1" noResize="1" noEditPoints="1" noAdjustHandles="1" noChangeArrowheads="1" noChangeShapeType="1" noTextEdit="1"/>
              </p:cNvSpPr>
              <p:nvPr/>
            </p:nvSpPr>
            <p:spPr>
              <a:xfrm>
                <a:off x="5864103" y="4039821"/>
                <a:ext cx="2492349" cy="369332"/>
              </a:xfrm>
              <a:prstGeom prst="rect">
                <a:avLst/>
              </a:prstGeom>
              <a:blipFill>
                <a:blip r:embed="rId23"/>
                <a:stretch>
                  <a:fillRect l="-2200" t="-121667" b="-188333"/>
                </a:stretch>
              </a:blipFill>
            </p:spPr>
            <p:txBody>
              <a:bodyPr/>
              <a:lstStyle/>
              <a:p>
                <a:r>
                  <a:rPr lang="en-US">
                    <a:noFill/>
                  </a:rPr>
                  <a:t> </a:t>
                </a:r>
              </a:p>
            </p:txBody>
          </p:sp>
        </mc:Fallback>
      </mc:AlternateContent>
    </p:spTree>
    <p:extLst>
      <p:ext uri="{BB962C8B-B14F-4D97-AF65-F5344CB8AC3E}">
        <p14:creationId xmlns:p14="http://schemas.microsoft.com/office/powerpoint/2010/main" val="31588121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F2783E-9100-4103-9245-2D25B4516225}"/>
              </a:ext>
            </a:extLst>
          </p:cNvPr>
          <p:cNvPicPr>
            <a:picLocks noChangeAspect="1"/>
          </p:cNvPicPr>
          <p:nvPr/>
        </p:nvPicPr>
        <p:blipFill>
          <a:blip r:embed="rId2"/>
          <a:stretch>
            <a:fillRect/>
          </a:stretch>
        </p:blipFill>
        <p:spPr>
          <a:xfrm>
            <a:off x="228600" y="457200"/>
            <a:ext cx="8915400" cy="1600200"/>
          </a:xfrm>
          <a:prstGeom prst="rect">
            <a:avLst/>
          </a:prstGeom>
        </p:spPr>
      </p:pic>
    </p:spTree>
    <p:extLst>
      <p:ext uri="{BB962C8B-B14F-4D97-AF65-F5344CB8AC3E}">
        <p14:creationId xmlns:p14="http://schemas.microsoft.com/office/powerpoint/2010/main" val="365087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C4C26A-14ED-48E8-817E-4AB1B48166A2}"/>
              </a:ext>
            </a:extLst>
          </p:cNvPr>
          <p:cNvSpPr txBox="1"/>
          <p:nvPr/>
        </p:nvSpPr>
        <p:spPr>
          <a:xfrm>
            <a:off x="304800" y="533400"/>
            <a:ext cx="8763000" cy="1384995"/>
          </a:xfrm>
          <a:prstGeom prst="rect">
            <a:avLst/>
          </a:prstGeom>
          <a:noFill/>
        </p:spPr>
        <p:txBody>
          <a:bodyPr wrap="square" rtlCol="0">
            <a:spAutoFit/>
          </a:bodyPr>
          <a:lstStyle/>
          <a:p>
            <a:r>
              <a:rPr lang="en-IN" sz="1400" dirty="0"/>
              <a:t>The objective is to identify each of a large number of black-and-white rectangular pixel displays as one of the 26 capital letters in the English alphabet. The character images were based on 20 different fonts and each letter within these 20 fonts was randomly distorted to produce a file of 20,000 unique stimuli. Each stimulus was converted into 16 primitive numerical attributes (statistical moments and edge counts) which were then scaled to fit into a range of integer values from 0 through 15. We typically train on the first 16000 items and then use the resulting model to predict the letter category for the remaining 4000. See the article cited above for more details.</a:t>
            </a:r>
          </a:p>
        </p:txBody>
      </p:sp>
      <p:pic>
        <p:nvPicPr>
          <p:cNvPr id="4" name="Picture 3">
            <a:extLst>
              <a:ext uri="{FF2B5EF4-FFF2-40B4-BE49-F238E27FC236}">
                <a16:creationId xmlns:a16="http://schemas.microsoft.com/office/drawing/2014/main" id="{496B419D-D4B9-4DEE-A30B-C4B413BA7D98}"/>
              </a:ext>
            </a:extLst>
          </p:cNvPr>
          <p:cNvPicPr>
            <a:picLocks noChangeAspect="1"/>
          </p:cNvPicPr>
          <p:nvPr/>
        </p:nvPicPr>
        <p:blipFill>
          <a:blip r:embed="rId2"/>
          <a:stretch>
            <a:fillRect/>
          </a:stretch>
        </p:blipFill>
        <p:spPr>
          <a:xfrm>
            <a:off x="76199" y="1918394"/>
            <a:ext cx="4194619" cy="4101405"/>
          </a:xfrm>
          <a:prstGeom prst="rect">
            <a:avLst/>
          </a:prstGeom>
        </p:spPr>
      </p:pic>
    </p:spTree>
    <p:extLst>
      <p:ext uri="{BB962C8B-B14F-4D97-AF65-F5344CB8AC3E}">
        <p14:creationId xmlns:p14="http://schemas.microsoft.com/office/powerpoint/2010/main" val="29924462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08F2EF-FDD3-43FB-9CD7-C911FE4B035A}"/>
              </a:ext>
            </a:extLst>
          </p:cNvPr>
          <p:cNvSpPr txBox="1"/>
          <p:nvPr/>
        </p:nvSpPr>
        <p:spPr>
          <a:xfrm>
            <a:off x="2743200" y="304800"/>
            <a:ext cx="3200400" cy="523220"/>
          </a:xfrm>
          <a:prstGeom prst="rect">
            <a:avLst/>
          </a:prstGeom>
          <a:noFill/>
        </p:spPr>
        <p:txBody>
          <a:bodyPr wrap="square" rtlCol="0">
            <a:spAutoFit/>
          </a:bodyPr>
          <a:lstStyle/>
          <a:p>
            <a:pPr algn="ctr"/>
            <a:r>
              <a:rPr lang="en-IN" sz="2800" dirty="0"/>
              <a:t>EXTRA</a:t>
            </a:r>
          </a:p>
        </p:txBody>
      </p:sp>
      <p:pic>
        <p:nvPicPr>
          <p:cNvPr id="4" name="Picture 3">
            <a:extLst>
              <a:ext uri="{FF2B5EF4-FFF2-40B4-BE49-F238E27FC236}">
                <a16:creationId xmlns:a16="http://schemas.microsoft.com/office/drawing/2014/main" id="{7E59A65B-1413-4171-A999-9728F32C34AB}"/>
              </a:ext>
            </a:extLst>
          </p:cNvPr>
          <p:cNvPicPr>
            <a:picLocks noChangeAspect="1"/>
          </p:cNvPicPr>
          <p:nvPr/>
        </p:nvPicPr>
        <p:blipFill>
          <a:blip r:embed="rId2"/>
          <a:stretch>
            <a:fillRect/>
          </a:stretch>
        </p:blipFill>
        <p:spPr>
          <a:xfrm>
            <a:off x="0" y="1143000"/>
            <a:ext cx="9144000" cy="5562601"/>
          </a:xfrm>
          <a:prstGeom prst="rect">
            <a:avLst/>
          </a:prstGeom>
        </p:spPr>
      </p:pic>
    </p:spTree>
    <p:extLst>
      <p:ext uri="{BB962C8B-B14F-4D97-AF65-F5344CB8AC3E}">
        <p14:creationId xmlns:p14="http://schemas.microsoft.com/office/powerpoint/2010/main" val="403229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38D61A-5545-43CF-8EC4-A7D24AEE034C}"/>
              </a:ext>
            </a:extLst>
          </p:cNvPr>
          <p:cNvPicPr>
            <a:picLocks noChangeAspect="1"/>
          </p:cNvPicPr>
          <p:nvPr/>
        </p:nvPicPr>
        <p:blipFill>
          <a:blip r:embed="rId2"/>
          <a:stretch>
            <a:fillRect/>
          </a:stretch>
        </p:blipFill>
        <p:spPr>
          <a:xfrm>
            <a:off x="463842" y="762000"/>
            <a:ext cx="7384758" cy="6096000"/>
          </a:xfrm>
          <a:prstGeom prst="rect">
            <a:avLst/>
          </a:prstGeom>
        </p:spPr>
      </p:pic>
      <p:sp>
        <p:nvSpPr>
          <p:cNvPr id="4" name="TextBox 3">
            <a:extLst>
              <a:ext uri="{FF2B5EF4-FFF2-40B4-BE49-F238E27FC236}">
                <a16:creationId xmlns:a16="http://schemas.microsoft.com/office/drawing/2014/main" id="{5A35DE92-5FC4-4A57-BB5E-3EC9CBAFD35A}"/>
              </a:ext>
            </a:extLst>
          </p:cNvPr>
          <p:cNvSpPr txBox="1"/>
          <p:nvPr/>
        </p:nvSpPr>
        <p:spPr>
          <a:xfrm>
            <a:off x="463842" y="228600"/>
            <a:ext cx="6546558" cy="369332"/>
          </a:xfrm>
          <a:prstGeom prst="rect">
            <a:avLst/>
          </a:prstGeom>
          <a:noFill/>
        </p:spPr>
        <p:txBody>
          <a:bodyPr wrap="square" rtlCol="0">
            <a:spAutoFit/>
          </a:bodyPr>
          <a:lstStyle/>
          <a:p>
            <a:r>
              <a:rPr lang="en-IN" dirty="0"/>
              <a:t>SF Parking Data</a:t>
            </a:r>
          </a:p>
        </p:txBody>
      </p:sp>
    </p:spTree>
    <p:extLst>
      <p:ext uri="{BB962C8B-B14F-4D97-AF65-F5344CB8AC3E}">
        <p14:creationId xmlns:p14="http://schemas.microsoft.com/office/powerpoint/2010/main" val="5935777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C8AD6-5297-4C7A-9458-A086B8A4B8CF}"/>
              </a:ext>
            </a:extLst>
          </p:cNvPr>
          <p:cNvPicPr>
            <a:picLocks noChangeAspect="1"/>
          </p:cNvPicPr>
          <p:nvPr/>
        </p:nvPicPr>
        <p:blipFill>
          <a:blip r:embed="rId2"/>
          <a:stretch>
            <a:fillRect/>
          </a:stretch>
        </p:blipFill>
        <p:spPr>
          <a:xfrm>
            <a:off x="4572000" y="381000"/>
            <a:ext cx="3619500" cy="2752725"/>
          </a:xfrm>
          <a:prstGeom prst="rect">
            <a:avLst/>
          </a:prstGeom>
        </p:spPr>
      </p:pic>
      <p:pic>
        <p:nvPicPr>
          <p:cNvPr id="5" name="Picture 4">
            <a:extLst>
              <a:ext uri="{FF2B5EF4-FFF2-40B4-BE49-F238E27FC236}">
                <a16:creationId xmlns:a16="http://schemas.microsoft.com/office/drawing/2014/main" id="{54DEA146-44D6-4A11-B3CD-475936BE0630}"/>
              </a:ext>
            </a:extLst>
          </p:cNvPr>
          <p:cNvPicPr>
            <a:picLocks noChangeAspect="1"/>
          </p:cNvPicPr>
          <p:nvPr/>
        </p:nvPicPr>
        <p:blipFill>
          <a:blip r:embed="rId3"/>
          <a:stretch>
            <a:fillRect/>
          </a:stretch>
        </p:blipFill>
        <p:spPr>
          <a:xfrm>
            <a:off x="0" y="142874"/>
            <a:ext cx="3952875" cy="3819525"/>
          </a:xfrm>
          <a:prstGeom prst="rect">
            <a:avLst/>
          </a:prstGeom>
        </p:spPr>
      </p:pic>
      <p:pic>
        <p:nvPicPr>
          <p:cNvPr id="9" name="Picture 8">
            <a:extLst>
              <a:ext uri="{FF2B5EF4-FFF2-40B4-BE49-F238E27FC236}">
                <a16:creationId xmlns:a16="http://schemas.microsoft.com/office/drawing/2014/main" id="{53EB5E17-64D9-4EF7-8960-2E559CDA0556}"/>
              </a:ext>
            </a:extLst>
          </p:cNvPr>
          <p:cNvPicPr>
            <a:picLocks noChangeAspect="1"/>
          </p:cNvPicPr>
          <p:nvPr/>
        </p:nvPicPr>
        <p:blipFill>
          <a:blip r:embed="rId4"/>
          <a:stretch>
            <a:fillRect/>
          </a:stretch>
        </p:blipFill>
        <p:spPr>
          <a:xfrm>
            <a:off x="4572000" y="3720614"/>
            <a:ext cx="3638550" cy="2228850"/>
          </a:xfrm>
          <a:prstGeom prst="rect">
            <a:avLst/>
          </a:prstGeom>
        </p:spPr>
      </p:pic>
    </p:spTree>
    <p:extLst>
      <p:ext uri="{BB962C8B-B14F-4D97-AF65-F5344CB8AC3E}">
        <p14:creationId xmlns:p14="http://schemas.microsoft.com/office/powerpoint/2010/main" val="11906049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b="1" dirty="0"/>
              <a:t>Definitions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2699" y="1138647"/>
                <a:ext cx="8229600" cy="4038600"/>
              </a:xfrm>
            </p:spPr>
            <p:txBody>
              <a:bodyPr>
                <a:normAutofit/>
              </a:bodyPr>
              <a:lstStyle/>
              <a:p>
                <a:pPr marL="0" indent="0">
                  <a:buNone/>
                </a:pPr>
                <a:r>
                  <a:rPr lang="en-US" sz="2000" b="1" dirty="0"/>
                  <a:t>Definition 1:</a:t>
                </a:r>
                <a:r>
                  <a:rPr lang="en-US" sz="2000" dirty="0"/>
                  <a:t>(ϵ-</a:t>
                </a:r>
                <a:r>
                  <a:rPr lang="en-US" sz="2000" i="1" dirty="0"/>
                  <a:t>Coreset </a:t>
                </a:r>
                <a:r>
                  <a:rPr lang="en-US" sz="2000" dirty="0"/>
                  <a:t>)</a:t>
                </a:r>
              </a:p>
              <a:p>
                <a:pPr marL="0" indent="0">
                  <a:buNone/>
                </a:pPr>
                <a:r>
                  <a:rPr lang="en-US" sz="2000" dirty="0"/>
                  <a:t>An ϵ-</a:t>
                </a:r>
                <a:r>
                  <a:rPr lang="en-US" sz="2000" dirty="0" err="1"/>
                  <a:t>coreset</a:t>
                </a:r>
                <a:r>
                  <a:rPr lang="en-US" sz="2000" dirty="0"/>
                  <a:t> for a set of points P with respect to a center-based cost function is a set of points S and a set of weights w:S→R such that for any set of centers X,</a:t>
                </a:r>
              </a:p>
              <a:p>
                <a:pPr marL="0" indent="0">
                  <a:buNone/>
                </a:pPr>
                <a:endParaRPr lang="en-US" dirty="0"/>
              </a:p>
              <a:p>
                <a:pPr marL="0" indent="0">
                  <a:buNone/>
                </a:pPr>
                <a:endParaRPr lang="en-US" sz="2000" b="1" dirty="0"/>
              </a:p>
              <a:p>
                <a:pPr marL="0" indent="0">
                  <a:buNone/>
                </a:pPr>
                <a:r>
                  <a:rPr lang="en-US" sz="2000" b="1" dirty="0"/>
                  <a:t>Definition 2:</a:t>
                </a:r>
                <a:r>
                  <a:rPr lang="en-US" sz="2000" dirty="0"/>
                  <a:t> (</a:t>
                </a:r>
                <a:r>
                  <a:rPr lang="en-US" sz="2000" i="1" dirty="0"/>
                  <a:t> Dimension of the function space</a:t>
                </a:r>
                <a:r>
                  <a:rPr lang="en-US" sz="2000" dirty="0"/>
                  <a:t>)</a:t>
                </a:r>
              </a:p>
              <a:p>
                <a:pPr marL="0" indent="0">
                  <a:buNone/>
                </a:pPr>
                <a:r>
                  <a:rPr lang="en-US" sz="2000" dirty="0"/>
                  <a:t>Let F be a finite set of functions from a set P to R</a:t>
                </a:r>
                <a:r>
                  <a:rPr lang="en-US" sz="2000" baseline="-25000" dirty="0"/>
                  <a:t>0</a:t>
                </a:r>
                <a:r>
                  <a:rPr lang="en-US" sz="2000" dirty="0"/>
                  <a:t>. Then for </a:t>
                </a:r>
                <a:r>
                  <a:rPr lang="en-US" sz="2000" i="1" dirty="0"/>
                  <a:t> f </a:t>
                </a:r>
                <a:r>
                  <a:rPr lang="el-GR" sz="2000" i="1" dirty="0"/>
                  <a:t>ϵ</a:t>
                </a:r>
                <a:r>
                  <a:rPr lang="en-US" sz="2000" i="1" dirty="0"/>
                  <a:t> F, </a:t>
                </a:r>
                <a:r>
                  <a:rPr lang="en-US" sz="2000" dirty="0"/>
                  <a:t>define the set </a:t>
                </a:r>
                <a:r>
                  <a:rPr lang="en-US" sz="2000" i="1" dirty="0"/>
                  <a:t>B</a:t>
                </a:r>
                <a:r>
                  <a:rPr lang="en-US" sz="2000" dirty="0"/>
                  <a:t>(f, r) ={ p: f(p) ≤ r}. Then the dimension of the function space D(F, P) is the smallest integer d such that for any G </a:t>
                </a:r>
                <a14:m>
                  <m:oMath xmlns:m="http://schemas.openxmlformats.org/officeDocument/2006/math">
                    <m:r>
                      <a:rPr lang="en-US" sz="2000" smtClean="0">
                        <a:solidFill>
                          <a:schemeClr val="tx1"/>
                        </a:solidFill>
                        <a:latin typeface="Cambria Math" panose="02040503050406030204" pitchFamily="18" charset="0"/>
                      </a:rPr>
                      <m:t>⊆</m:t>
                    </m:r>
                  </m:oMath>
                </a14:m>
                <a:r>
                  <a:rPr lang="en-US" sz="2000" dirty="0">
                    <a:solidFill>
                      <a:srgbClr val="FF0000"/>
                    </a:solidFill>
                  </a:rPr>
                  <a:t> </a:t>
                </a:r>
                <a:r>
                  <a:rPr lang="en-US" sz="2000" dirty="0"/>
                  <a:t>P,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2699" y="1138647"/>
                <a:ext cx="8229600" cy="4038600"/>
              </a:xfrm>
              <a:blipFill rotWithShape="0">
                <a:blip r:embed="rId2"/>
                <a:stretch>
                  <a:fillRect l="-815" t="-906" r="-133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140824" y="2494693"/>
            <a:ext cx="6400799" cy="663254"/>
          </a:xfrm>
          <a:prstGeom prst="rect">
            <a:avLst/>
          </a:prstGeom>
        </p:spPr>
      </p:pic>
      <p:pic>
        <p:nvPicPr>
          <p:cNvPr id="5" name="Picture 4"/>
          <p:cNvPicPr>
            <a:picLocks noChangeAspect="1"/>
          </p:cNvPicPr>
          <p:nvPr/>
        </p:nvPicPr>
        <p:blipFill rotWithShape="1">
          <a:blip r:embed="rId4"/>
          <a:srcRect l="18248"/>
          <a:stretch/>
        </p:blipFill>
        <p:spPr>
          <a:xfrm>
            <a:off x="2474323" y="4974323"/>
            <a:ext cx="3733800" cy="414554"/>
          </a:xfrm>
          <a:prstGeom prst="rect">
            <a:avLst/>
          </a:prstGeom>
        </p:spPr>
      </p:pic>
    </p:spTree>
    <p:extLst>
      <p:ext uri="{BB962C8B-B14F-4D97-AF65-F5344CB8AC3E}">
        <p14:creationId xmlns:p14="http://schemas.microsoft.com/office/powerpoint/2010/main" val="3918890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442A27-E8EE-4841-AE11-607252809612}"/>
              </a:ext>
            </a:extLst>
          </p:cNvPr>
          <p:cNvSpPr>
            <a:spLocks noGrp="1"/>
          </p:cNvSpPr>
          <p:nvPr>
            <p:ph type="title"/>
          </p:nvPr>
        </p:nvSpPr>
        <p:spPr>
          <a:xfrm>
            <a:off x="-1447800" y="76201"/>
            <a:ext cx="228600" cy="609600"/>
          </a:xfrm>
        </p:spPr>
        <p:txBody>
          <a:bodyPr>
            <a:normAutofit fontScale="90000"/>
          </a:bodyPr>
          <a:lstStyle/>
          <a:p>
            <a:endParaRPr lang="en-US" dirty="0"/>
          </a:p>
        </p:txBody>
      </p:sp>
      <p:pic>
        <p:nvPicPr>
          <p:cNvPr id="10" name="Content Placeholder 9">
            <a:extLst>
              <a:ext uri="{FF2B5EF4-FFF2-40B4-BE49-F238E27FC236}">
                <a16:creationId xmlns:a16="http://schemas.microsoft.com/office/drawing/2014/main" id="{B97C499B-91D7-4F01-B4E8-BBB5E526D6FB}"/>
              </a:ext>
            </a:extLst>
          </p:cNvPr>
          <p:cNvPicPr>
            <a:picLocks noGrp="1" noChangeAspect="1"/>
          </p:cNvPicPr>
          <p:nvPr>
            <p:ph idx="1"/>
          </p:nvPr>
        </p:nvPicPr>
        <p:blipFill>
          <a:blip r:embed="rId2">
            <a:duotone>
              <a:prstClr val="black"/>
              <a:srgbClr val="00B050">
                <a:tint val="45000"/>
                <a:satMod val="400000"/>
              </a:srgbClr>
            </a:duotone>
          </a:blip>
          <a:stretch>
            <a:fillRect/>
          </a:stretch>
        </p:blipFill>
        <p:spPr>
          <a:xfrm>
            <a:off x="2228877" y="809768"/>
            <a:ext cx="249958" cy="249958"/>
          </a:xfrm>
          <a:prstGeom prst="rect">
            <a:avLst/>
          </a:prstGeom>
        </p:spPr>
      </p:pic>
      <p:sp>
        <p:nvSpPr>
          <p:cNvPr id="9" name="Oval 8">
            <a:extLst>
              <a:ext uri="{FF2B5EF4-FFF2-40B4-BE49-F238E27FC236}">
                <a16:creationId xmlns:a16="http://schemas.microsoft.com/office/drawing/2014/main" id="{A83ABE0E-97D4-4967-8C77-C8DF37A3BDBC}"/>
              </a:ext>
            </a:extLst>
          </p:cNvPr>
          <p:cNvSpPr/>
          <p:nvPr/>
        </p:nvSpPr>
        <p:spPr>
          <a:xfrm>
            <a:off x="1143000" y="1143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400127-599E-4042-8943-5894F43A3F4A}"/>
              </a:ext>
            </a:extLst>
          </p:cNvPr>
          <p:cNvPicPr>
            <a:picLocks noChangeAspect="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068338" y="2033542"/>
            <a:ext cx="249958" cy="249958"/>
          </a:xfrm>
          <a:prstGeom prst="rect">
            <a:avLst/>
          </a:prstGeom>
        </p:spPr>
      </p:pic>
      <p:pic>
        <p:nvPicPr>
          <p:cNvPr id="12" name="Picture 11">
            <a:extLst>
              <a:ext uri="{FF2B5EF4-FFF2-40B4-BE49-F238E27FC236}">
                <a16:creationId xmlns:a16="http://schemas.microsoft.com/office/drawing/2014/main" id="{18559ACE-DBC1-4A0E-B7A3-350C0A4DE929}"/>
              </a:ext>
            </a:extLst>
          </p:cNvPr>
          <p:cNvPicPr>
            <a:picLocks noChangeAspect="1"/>
          </p:cNvPicPr>
          <p:nvPr/>
        </p:nvPicPr>
        <p:blipFill>
          <a:blip r:embed="rId2">
            <a:duotone>
              <a:prstClr val="black"/>
              <a:srgbClr val="00B050">
                <a:tint val="45000"/>
                <a:satMod val="400000"/>
              </a:srgbClr>
            </a:duotone>
          </a:blip>
          <a:stretch>
            <a:fillRect/>
          </a:stretch>
        </p:blipFill>
        <p:spPr>
          <a:xfrm>
            <a:off x="1876309" y="723380"/>
            <a:ext cx="249958" cy="249958"/>
          </a:xfrm>
          <a:prstGeom prst="rect">
            <a:avLst/>
          </a:prstGeom>
        </p:spPr>
      </p:pic>
      <p:pic>
        <p:nvPicPr>
          <p:cNvPr id="14" name="Picture 13">
            <a:extLst>
              <a:ext uri="{FF2B5EF4-FFF2-40B4-BE49-F238E27FC236}">
                <a16:creationId xmlns:a16="http://schemas.microsoft.com/office/drawing/2014/main" id="{271320A4-CC16-4C1C-8EF9-0F40DF8EC34B}"/>
              </a:ext>
            </a:extLst>
          </p:cNvPr>
          <p:cNvPicPr>
            <a:picLocks noChangeAspect="1"/>
          </p:cNvPicPr>
          <p:nvPr/>
        </p:nvPicPr>
        <p:blipFill>
          <a:blip r:embed="rId2"/>
          <a:stretch>
            <a:fillRect/>
          </a:stretch>
        </p:blipFill>
        <p:spPr>
          <a:xfrm>
            <a:off x="5617442" y="2684780"/>
            <a:ext cx="249958" cy="249958"/>
          </a:xfrm>
          <a:prstGeom prst="rect">
            <a:avLst/>
          </a:prstGeom>
          <a:solidFill>
            <a:srgbClr val="00B050"/>
          </a:solidFill>
        </p:spPr>
      </p:pic>
      <p:sp>
        <p:nvSpPr>
          <p:cNvPr id="15" name="Oval 14">
            <a:extLst>
              <a:ext uri="{FF2B5EF4-FFF2-40B4-BE49-F238E27FC236}">
                <a16:creationId xmlns:a16="http://schemas.microsoft.com/office/drawing/2014/main" id="{6825DB50-B856-493D-AA36-3BC9CDFF449F}"/>
              </a:ext>
            </a:extLst>
          </p:cNvPr>
          <p:cNvSpPr/>
          <p:nvPr/>
        </p:nvSpPr>
        <p:spPr>
          <a:xfrm>
            <a:off x="1104900" y="154535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98DCC9-5FD5-44E9-A2D6-AB614F2D2899}"/>
              </a:ext>
            </a:extLst>
          </p:cNvPr>
          <p:cNvSpPr/>
          <p:nvPr/>
        </p:nvSpPr>
        <p:spPr>
          <a:xfrm>
            <a:off x="1550438" y="8971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B573C31-B3C7-423E-A887-A8D05B98D8B2}"/>
              </a:ext>
            </a:extLst>
          </p:cNvPr>
          <p:cNvSpPr/>
          <p:nvPr/>
        </p:nvSpPr>
        <p:spPr>
          <a:xfrm>
            <a:off x="1284257" y="19812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61A7A87-797A-4D28-8B97-848D11033B66}"/>
              </a:ext>
            </a:extLst>
          </p:cNvPr>
          <p:cNvSpPr/>
          <p:nvPr/>
        </p:nvSpPr>
        <p:spPr>
          <a:xfrm>
            <a:off x="1768878" y="21981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EFC0FD-519D-41C0-949A-E506CAA5B7D3}"/>
              </a:ext>
            </a:extLst>
          </p:cNvPr>
          <p:cNvSpPr/>
          <p:nvPr/>
        </p:nvSpPr>
        <p:spPr>
          <a:xfrm>
            <a:off x="2318296" y="1814571"/>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873D65-E772-439F-8BE6-C15725538150}"/>
              </a:ext>
            </a:extLst>
          </p:cNvPr>
          <p:cNvSpPr/>
          <p:nvPr/>
        </p:nvSpPr>
        <p:spPr>
          <a:xfrm>
            <a:off x="1809286" y="393497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CC0818-59AE-41EB-A5D8-99AF8B6127B9}"/>
              </a:ext>
            </a:extLst>
          </p:cNvPr>
          <p:cNvSpPr/>
          <p:nvPr/>
        </p:nvSpPr>
        <p:spPr>
          <a:xfrm>
            <a:off x="1976926" y="370637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B5861A-143B-4008-AE29-4B127CAB60F4}"/>
              </a:ext>
            </a:extLst>
          </p:cNvPr>
          <p:cNvSpPr/>
          <p:nvPr/>
        </p:nvSpPr>
        <p:spPr>
          <a:xfrm>
            <a:off x="2252853" y="3598661"/>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5345FD-23E9-468C-94E5-4655D02E8BFE}"/>
              </a:ext>
            </a:extLst>
          </p:cNvPr>
          <p:cNvSpPr/>
          <p:nvPr/>
        </p:nvSpPr>
        <p:spPr>
          <a:xfrm>
            <a:off x="1572779" y="4343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129C0D4-992D-413D-91B7-B29981AEA411}"/>
              </a:ext>
            </a:extLst>
          </p:cNvPr>
          <p:cNvSpPr/>
          <p:nvPr/>
        </p:nvSpPr>
        <p:spPr>
          <a:xfrm>
            <a:off x="3204664" y="4569924"/>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D597523-42D3-4BD3-87A1-6CF5F1EA201B}"/>
              </a:ext>
            </a:extLst>
          </p:cNvPr>
          <p:cNvSpPr/>
          <p:nvPr/>
        </p:nvSpPr>
        <p:spPr>
          <a:xfrm>
            <a:off x="2872842" y="396545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15155C-8036-413A-BB73-0703CFB0AF72}"/>
              </a:ext>
            </a:extLst>
          </p:cNvPr>
          <p:cNvSpPr/>
          <p:nvPr/>
        </p:nvSpPr>
        <p:spPr>
          <a:xfrm>
            <a:off x="1805012" y="47904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6644B17-5D8F-4F18-B4F3-DCA02E991EF6}"/>
              </a:ext>
            </a:extLst>
          </p:cNvPr>
          <p:cNvSpPr/>
          <p:nvPr/>
        </p:nvSpPr>
        <p:spPr>
          <a:xfrm>
            <a:off x="2318296" y="48666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FF91995-583A-43A7-8930-35868F23B6AF}"/>
              </a:ext>
            </a:extLst>
          </p:cNvPr>
          <p:cNvSpPr/>
          <p:nvPr/>
        </p:nvSpPr>
        <p:spPr>
          <a:xfrm>
            <a:off x="2720442" y="3581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4BFFD4D-D8F4-40F3-BBB8-D14F788F3CE1}"/>
              </a:ext>
            </a:extLst>
          </p:cNvPr>
          <p:cNvSpPr/>
          <p:nvPr/>
        </p:nvSpPr>
        <p:spPr>
          <a:xfrm>
            <a:off x="3200400" y="409753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4B1E8D9-DBFA-4DA6-86B4-56EC98E9C8D8}"/>
              </a:ext>
            </a:extLst>
          </p:cNvPr>
          <p:cNvSpPr/>
          <p:nvPr/>
        </p:nvSpPr>
        <p:spPr>
          <a:xfrm>
            <a:off x="2836428" y="461264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8D38F2-BA44-4061-8E63-B80F4D71047E}"/>
              </a:ext>
            </a:extLst>
          </p:cNvPr>
          <p:cNvSpPr/>
          <p:nvPr/>
        </p:nvSpPr>
        <p:spPr>
          <a:xfrm>
            <a:off x="2644242" y="495808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165CF78-0658-403B-8FC7-DA23B2D9B8B6}"/>
              </a:ext>
            </a:extLst>
          </p:cNvPr>
          <p:cNvSpPr/>
          <p:nvPr/>
        </p:nvSpPr>
        <p:spPr>
          <a:xfrm>
            <a:off x="5354320" y="304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4643B0D-2FD7-4221-9BA6-7B394A060C9B}"/>
              </a:ext>
            </a:extLst>
          </p:cNvPr>
          <p:cNvSpPr/>
          <p:nvPr/>
        </p:nvSpPr>
        <p:spPr>
          <a:xfrm>
            <a:off x="5000741" y="177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60A5F98-49D7-4C4A-B176-AEB0FC223E9F}"/>
              </a:ext>
            </a:extLst>
          </p:cNvPr>
          <p:cNvSpPr/>
          <p:nvPr/>
        </p:nvSpPr>
        <p:spPr>
          <a:xfrm>
            <a:off x="5956300" y="2365299"/>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8BDAED9-4FB2-4265-89D4-A75D2F2214D7}"/>
              </a:ext>
            </a:extLst>
          </p:cNvPr>
          <p:cNvSpPr/>
          <p:nvPr/>
        </p:nvSpPr>
        <p:spPr>
          <a:xfrm>
            <a:off x="5654040" y="19304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2ED9E9C-E373-439A-AE1E-806BBAE4DEF0}"/>
              </a:ext>
            </a:extLst>
          </p:cNvPr>
          <p:cNvSpPr/>
          <p:nvPr/>
        </p:nvSpPr>
        <p:spPr>
          <a:xfrm>
            <a:off x="4674092" y="1994938"/>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570BE4-222E-4419-B0D1-7C9C3A7514DE}"/>
              </a:ext>
            </a:extLst>
          </p:cNvPr>
          <p:cNvSpPr/>
          <p:nvPr/>
        </p:nvSpPr>
        <p:spPr>
          <a:xfrm>
            <a:off x="5541242" y="1640376"/>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0B9483-DBA2-43B5-9A7F-E8F5A42492C9}"/>
              </a:ext>
            </a:extLst>
          </p:cNvPr>
          <p:cNvSpPr/>
          <p:nvPr/>
        </p:nvSpPr>
        <p:spPr>
          <a:xfrm>
            <a:off x="4770120" y="3048000"/>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123F35D-0905-4EDB-A8A1-D232F6973906}"/>
              </a:ext>
            </a:extLst>
          </p:cNvPr>
          <p:cNvSpPr/>
          <p:nvPr/>
        </p:nvSpPr>
        <p:spPr>
          <a:xfrm>
            <a:off x="4582160" y="2399317"/>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3A3521FC-66E3-4B57-A5AC-6FBC2407335F}"/>
              </a:ext>
            </a:extLst>
          </p:cNvPr>
          <p:cNvSpPr/>
          <p:nvPr/>
        </p:nvSpPr>
        <p:spPr>
          <a:xfrm>
            <a:off x="1615263" y="1401602"/>
            <a:ext cx="379498" cy="287512"/>
          </a:xfrm>
          <a:prstGeom prst="mathMultiply">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DDD9752A-C868-46AA-B38E-D9222640F55C}"/>
              </a:ext>
            </a:extLst>
          </p:cNvPr>
          <p:cNvPicPr>
            <a:picLocks noChangeAspect="1"/>
          </p:cNvPicPr>
          <p:nvPr/>
        </p:nvPicPr>
        <p:blipFill>
          <a:blip r:embed="rId5"/>
          <a:stretch>
            <a:fillRect/>
          </a:stretch>
        </p:blipFill>
        <p:spPr>
          <a:xfrm>
            <a:off x="5165314" y="2380992"/>
            <a:ext cx="341406" cy="304826"/>
          </a:xfrm>
          <a:prstGeom prst="rect">
            <a:avLst/>
          </a:prstGeom>
        </p:spPr>
      </p:pic>
      <p:pic>
        <p:nvPicPr>
          <p:cNvPr id="53" name="Picture 52">
            <a:extLst>
              <a:ext uri="{FF2B5EF4-FFF2-40B4-BE49-F238E27FC236}">
                <a16:creationId xmlns:a16="http://schemas.microsoft.com/office/drawing/2014/main" id="{2CEFD425-F305-4915-BD82-A2FC0087EEC5}"/>
              </a:ext>
            </a:extLst>
          </p:cNvPr>
          <p:cNvPicPr>
            <a:picLocks noChangeAspect="1"/>
          </p:cNvPicPr>
          <p:nvPr/>
        </p:nvPicPr>
        <p:blipFill>
          <a:blip r:embed="rId5"/>
          <a:stretch>
            <a:fillRect/>
          </a:stretch>
        </p:blipFill>
        <p:spPr>
          <a:xfrm>
            <a:off x="2236630" y="4294648"/>
            <a:ext cx="341406" cy="304826"/>
          </a:xfrm>
          <a:prstGeom prst="rect">
            <a:avLst/>
          </a:prstGeom>
        </p:spPr>
      </p:pic>
      <p:sp>
        <p:nvSpPr>
          <p:cNvPr id="54" name="TextBox 53">
            <a:extLst>
              <a:ext uri="{FF2B5EF4-FFF2-40B4-BE49-F238E27FC236}">
                <a16:creationId xmlns:a16="http://schemas.microsoft.com/office/drawing/2014/main" id="{D5E9D54A-D4A0-4CA2-BDEC-1DF321E2E374}"/>
              </a:ext>
            </a:extLst>
          </p:cNvPr>
          <p:cNvSpPr txBox="1"/>
          <p:nvPr/>
        </p:nvSpPr>
        <p:spPr>
          <a:xfrm>
            <a:off x="2236630" y="5643880"/>
            <a:ext cx="2664768" cy="369332"/>
          </a:xfrm>
          <a:prstGeom prst="rect">
            <a:avLst/>
          </a:prstGeom>
          <a:noFill/>
        </p:spPr>
        <p:txBody>
          <a:bodyPr wrap="none" rtlCol="0">
            <a:spAutoFit/>
          </a:bodyPr>
          <a:lstStyle/>
          <a:p>
            <a:r>
              <a:rPr lang="en-US" dirty="0"/>
              <a:t>ϵ-coreset P’ with centers X</a:t>
            </a:r>
          </a:p>
        </p:txBody>
      </p:sp>
      <p:sp>
        <p:nvSpPr>
          <p:cNvPr id="2" name="TextBox 1">
            <a:extLst>
              <a:ext uri="{FF2B5EF4-FFF2-40B4-BE49-F238E27FC236}">
                <a16:creationId xmlns:a16="http://schemas.microsoft.com/office/drawing/2014/main" id="{83720AF8-6F7C-48DB-879D-FE5CE3CF8B9F}"/>
              </a:ext>
            </a:extLst>
          </p:cNvPr>
          <p:cNvSpPr txBox="1"/>
          <p:nvPr/>
        </p:nvSpPr>
        <p:spPr>
          <a:xfrm>
            <a:off x="6270509" y="1176026"/>
            <a:ext cx="2060691" cy="461665"/>
          </a:xfrm>
          <a:prstGeom prst="rect">
            <a:avLst/>
          </a:prstGeom>
          <a:noFill/>
        </p:spPr>
        <p:txBody>
          <a:bodyPr wrap="square" rtlCol="0">
            <a:spAutoFit/>
          </a:bodyPr>
          <a:lstStyle/>
          <a:p>
            <a:r>
              <a:rPr lang="en-US" sz="2400" dirty="0"/>
              <a:t>C = Cost( P , X )</a:t>
            </a:r>
          </a:p>
        </p:txBody>
      </p:sp>
      <p:pic>
        <p:nvPicPr>
          <p:cNvPr id="3" name="Picture 2">
            <a:extLst>
              <a:ext uri="{FF2B5EF4-FFF2-40B4-BE49-F238E27FC236}">
                <a16:creationId xmlns:a16="http://schemas.microsoft.com/office/drawing/2014/main" id="{213A61A4-511F-4730-AF9B-15304684C75A}"/>
              </a:ext>
            </a:extLst>
          </p:cNvPr>
          <p:cNvPicPr>
            <a:picLocks noChangeAspect="1"/>
          </p:cNvPicPr>
          <p:nvPr/>
        </p:nvPicPr>
        <p:blipFill>
          <a:blip r:embed="rId6"/>
          <a:stretch>
            <a:fillRect/>
          </a:stretch>
        </p:blipFill>
        <p:spPr>
          <a:xfrm>
            <a:off x="5617442" y="2684780"/>
            <a:ext cx="249958" cy="249958"/>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E5EDD49F-AD8E-4C0D-B748-0DEADC8EF1C6}"/>
                  </a:ext>
                </a:extLst>
              </p14:cNvPr>
              <p14:cNvContentPartPr/>
              <p14:nvPr/>
            </p14:nvContentPartPr>
            <p14:xfrm>
              <a:off x="5885223" y="2633574"/>
              <a:ext cx="240" cy="240"/>
            </p14:xfrm>
          </p:contentPart>
        </mc:Choice>
        <mc:Fallback xmlns="">
          <p:pic>
            <p:nvPicPr>
              <p:cNvPr id="4" name="Ink 3">
                <a:extLst>
                  <a:ext uri="{FF2B5EF4-FFF2-40B4-BE49-F238E27FC236}">
                    <a16:creationId xmlns:a16="http://schemas.microsoft.com/office/drawing/2014/main" id="{E5EDD49F-AD8E-4C0D-B748-0DEADC8EF1C6}"/>
                  </a:ext>
                </a:extLst>
              </p:cNvPr>
              <p:cNvPicPr/>
              <p:nvPr/>
            </p:nvPicPr>
            <p:blipFill>
              <a:blip r:embed="rId8"/>
              <a:stretch>
                <a:fillRect/>
              </a:stretch>
            </p:blipFill>
            <p:spPr>
              <a:xfrm>
                <a:off x="5861463" y="2585814"/>
                <a:ext cx="48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4E6AC8B4-90F5-4D90-85C7-5969DB8F1AE6}"/>
                  </a:ext>
                </a:extLst>
              </p14:cNvPr>
              <p14:cNvContentPartPr/>
              <p14:nvPr/>
            </p14:nvContentPartPr>
            <p14:xfrm>
              <a:off x="5899383" y="2764374"/>
              <a:ext cx="240" cy="240"/>
            </p14:xfrm>
          </p:contentPart>
        </mc:Choice>
        <mc:Fallback xmlns="">
          <p:pic>
            <p:nvPicPr>
              <p:cNvPr id="5" name="Ink 4">
                <a:extLst>
                  <a:ext uri="{FF2B5EF4-FFF2-40B4-BE49-F238E27FC236}">
                    <a16:creationId xmlns:a16="http://schemas.microsoft.com/office/drawing/2014/main" id="{4E6AC8B4-90F5-4D90-85C7-5969DB8F1AE6}"/>
                  </a:ext>
                </a:extLst>
              </p:cNvPr>
              <p:cNvPicPr/>
              <p:nvPr/>
            </p:nvPicPr>
            <p:blipFill>
              <a:blip r:embed="rId8"/>
              <a:stretch>
                <a:fillRect/>
              </a:stretch>
            </p:blipFill>
            <p:spPr>
              <a:xfrm>
                <a:off x="5875383" y="2716374"/>
                <a:ext cx="48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3D71B2D-54A2-46AA-A307-6FEBCB9E4A0B}"/>
                  </a:ext>
                </a:extLst>
              </p14:cNvPr>
              <p14:cNvContentPartPr/>
              <p14:nvPr/>
            </p14:nvContentPartPr>
            <p14:xfrm>
              <a:off x="5864103" y="2916534"/>
              <a:ext cx="32160" cy="120000"/>
            </p14:xfrm>
          </p:contentPart>
        </mc:Choice>
        <mc:Fallback xmlns="">
          <p:pic>
            <p:nvPicPr>
              <p:cNvPr id="6" name="Ink 5">
                <a:extLst>
                  <a:ext uri="{FF2B5EF4-FFF2-40B4-BE49-F238E27FC236}">
                    <a16:creationId xmlns:a16="http://schemas.microsoft.com/office/drawing/2014/main" id="{73D71B2D-54A2-46AA-A307-6FEBCB9E4A0B}"/>
                  </a:ext>
                </a:extLst>
              </p:cNvPr>
              <p:cNvPicPr/>
              <p:nvPr/>
            </p:nvPicPr>
            <p:blipFill>
              <a:blip r:embed="rId11"/>
              <a:stretch>
                <a:fillRect/>
              </a:stretch>
            </p:blipFill>
            <p:spPr>
              <a:xfrm>
                <a:off x="5840103" y="2868534"/>
                <a:ext cx="79920" cy="21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B0EF0AAF-C47D-458D-A5D6-65C36FD4B0A7}"/>
                  </a:ext>
                </a:extLst>
              </p14:cNvPr>
              <p14:cNvContentPartPr/>
              <p14:nvPr/>
            </p14:nvContentPartPr>
            <p14:xfrm>
              <a:off x="5864103" y="2986614"/>
              <a:ext cx="240" cy="240"/>
            </p14:xfrm>
          </p:contentPart>
        </mc:Choice>
        <mc:Fallback xmlns="">
          <p:pic>
            <p:nvPicPr>
              <p:cNvPr id="8" name="Ink 7">
                <a:extLst>
                  <a:ext uri="{FF2B5EF4-FFF2-40B4-BE49-F238E27FC236}">
                    <a16:creationId xmlns:a16="http://schemas.microsoft.com/office/drawing/2014/main" id="{B0EF0AAF-C47D-458D-A5D6-65C36FD4B0A7}"/>
                  </a:ext>
                </a:extLst>
              </p:cNvPr>
              <p:cNvPicPr/>
              <p:nvPr/>
            </p:nvPicPr>
            <p:blipFill>
              <a:blip r:embed="rId8"/>
              <a:stretch>
                <a:fillRect/>
              </a:stretch>
            </p:blipFill>
            <p:spPr>
              <a:xfrm>
                <a:off x="5840103" y="2938854"/>
                <a:ext cx="48000" cy="9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5" name="Ink 54">
                <a:extLst>
                  <a:ext uri="{FF2B5EF4-FFF2-40B4-BE49-F238E27FC236}">
                    <a16:creationId xmlns:a16="http://schemas.microsoft.com/office/drawing/2014/main" id="{50D487EC-A871-44FE-B757-8C4233FD2FA7}"/>
                  </a:ext>
                </a:extLst>
              </p14:cNvPr>
              <p14:cNvContentPartPr/>
              <p14:nvPr/>
            </p14:nvContentPartPr>
            <p14:xfrm>
              <a:off x="5655783" y="3254934"/>
              <a:ext cx="240" cy="240"/>
            </p14:xfrm>
          </p:contentPart>
        </mc:Choice>
        <mc:Fallback xmlns="">
          <p:pic>
            <p:nvPicPr>
              <p:cNvPr id="55" name="Ink 54">
                <a:extLst>
                  <a:ext uri="{FF2B5EF4-FFF2-40B4-BE49-F238E27FC236}">
                    <a16:creationId xmlns:a16="http://schemas.microsoft.com/office/drawing/2014/main" id="{50D487EC-A871-44FE-B757-8C4233FD2FA7}"/>
                  </a:ext>
                </a:extLst>
              </p:cNvPr>
              <p:cNvPicPr/>
              <p:nvPr/>
            </p:nvPicPr>
            <p:blipFill>
              <a:blip r:embed="rId14"/>
              <a:stretch>
                <a:fillRect/>
              </a:stretch>
            </p:blipFill>
            <p:spPr>
              <a:xfrm>
                <a:off x="5651943" y="3251094"/>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 name="Ink 56">
                <a:extLst>
                  <a:ext uri="{FF2B5EF4-FFF2-40B4-BE49-F238E27FC236}">
                    <a16:creationId xmlns:a16="http://schemas.microsoft.com/office/drawing/2014/main" id="{15E219BF-2C7E-4676-B8F0-6EECD27B789E}"/>
                  </a:ext>
                </a:extLst>
              </p14:cNvPr>
              <p14:cNvContentPartPr/>
              <p14:nvPr/>
            </p14:nvContentPartPr>
            <p14:xfrm>
              <a:off x="5810238" y="3582000"/>
              <a:ext cx="240" cy="240"/>
            </p14:xfrm>
          </p:contentPart>
        </mc:Choice>
        <mc:Fallback xmlns="">
          <p:pic>
            <p:nvPicPr>
              <p:cNvPr id="57" name="Ink 56">
                <a:extLst>
                  <a:ext uri="{FF2B5EF4-FFF2-40B4-BE49-F238E27FC236}">
                    <a16:creationId xmlns:a16="http://schemas.microsoft.com/office/drawing/2014/main" id="{15E219BF-2C7E-4676-B8F0-6EECD27B789E}"/>
                  </a:ext>
                </a:extLst>
              </p:cNvPr>
              <p:cNvPicPr/>
              <p:nvPr/>
            </p:nvPicPr>
            <p:blipFill>
              <a:blip r:embed="rId16"/>
              <a:stretch>
                <a:fillRect/>
              </a:stretch>
            </p:blipFill>
            <p:spPr>
              <a:xfrm>
                <a:off x="5782398" y="3554160"/>
                <a:ext cx="55920" cy="55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0C397452-C788-42BC-ADB6-F727AF423EEB}"/>
                  </a:ext>
                </a:extLst>
              </p14:cNvPr>
              <p14:cNvContentPartPr/>
              <p14:nvPr/>
            </p14:nvContentPartPr>
            <p14:xfrm>
              <a:off x="4221918" y="3363360"/>
              <a:ext cx="2160" cy="240"/>
            </p14:xfrm>
          </p:contentPart>
        </mc:Choice>
        <mc:Fallback xmlns="">
          <p:pic>
            <p:nvPicPr>
              <p:cNvPr id="71" name="Ink 70">
                <a:extLst>
                  <a:ext uri="{FF2B5EF4-FFF2-40B4-BE49-F238E27FC236}">
                    <a16:creationId xmlns:a16="http://schemas.microsoft.com/office/drawing/2014/main" id="{0C397452-C788-42BC-ADB6-F727AF423EEB}"/>
                  </a:ext>
                </a:extLst>
              </p:cNvPr>
              <p:cNvPicPr/>
              <p:nvPr/>
            </p:nvPicPr>
            <p:blipFill>
              <a:blip r:embed="rId18"/>
              <a:stretch>
                <a:fillRect/>
              </a:stretch>
            </p:blipFill>
            <p:spPr>
              <a:xfrm>
                <a:off x="4194078" y="3335520"/>
                <a:ext cx="58080" cy="55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3" name="Ink 72">
                <a:extLst>
                  <a:ext uri="{FF2B5EF4-FFF2-40B4-BE49-F238E27FC236}">
                    <a16:creationId xmlns:a16="http://schemas.microsoft.com/office/drawing/2014/main" id="{DDF2AA6E-21D6-4EC4-B892-F9BB954B66AC}"/>
                  </a:ext>
                </a:extLst>
              </p14:cNvPr>
              <p14:cNvContentPartPr/>
              <p14:nvPr/>
            </p14:nvContentPartPr>
            <p14:xfrm>
              <a:off x="5587758" y="2661840"/>
              <a:ext cx="333705" cy="314280"/>
            </p14:xfrm>
          </p:contentPart>
        </mc:Choice>
        <mc:Fallback xmlns="">
          <p:pic>
            <p:nvPicPr>
              <p:cNvPr id="73" name="Ink 72">
                <a:extLst>
                  <a:ext uri="{FF2B5EF4-FFF2-40B4-BE49-F238E27FC236}">
                    <a16:creationId xmlns:a16="http://schemas.microsoft.com/office/drawing/2014/main" id="{DDF2AA6E-21D6-4EC4-B892-F9BB954B66AC}"/>
                  </a:ext>
                </a:extLst>
              </p:cNvPr>
              <p:cNvPicPr/>
              <p:nvPr/>
            </p:nvPicPr>
            <p:blipFill>
              <a:blip r:embed="rId20"/>
              <a:stretch>
                <a:fillRect/>
              </a:stretch>
            </p:blipFill>
            <p:spPr>
              <a:xfrm>
                <a:off x="5545685" y="2620080"/>
                <a:ext cx="397713"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4" name="Ink 73">
                <a:extLst>
                  <a:ext uri="{FF2B5EF4-FFF2-40B4-BE49-F238E27FC236}">
                    <a16:creationId xmlns:a16="http://schemas.microsoft.com/office/drawing/2014/main" id="{F57C1628-118B-4D0C-AF8F-A984CE541FDE}"/>
                  </a:ext>
                </a:extLst>
              </p14:cNvPr>
              <p14:cNvContentPartPr/>
              <p14:nvPr/>
            </p14:nvContentPartPr>
            <p14:xfrm>
              <a:off x="3848238" y="3089040"/>
              <a:ext cx="240" cy="240"/>
            </p14:xfrm>
          </p:contentPart>
        </mc:Choice>
        <mc:Fallback xmlns="">
          <p:pic>
            <p:nvPicPr>
              <p:cNvPr id="74" name="Ink 73">
                <a:extLst>
                  <a:ext uri="{FF2B5EF4-FFF2-40B4-BE49-F238E27FC236}">
                    <a16:creationId xmlns:a16="http://schemas.microsoft.com/office/drawing/2014/main" id="{F57C1628-118B-4D0C-AF8F-A984CE541FDE}"/>
                  </a:ext>
                </a:extLst>
              </p:cNvPr>
              <p:cNvPicPr/>
              <p:nvPr/>
            </p:nvPicPr>
            <p:blipFill>
              <a:blip r:embed="rId16"/>
              <a:stretch>
                <a:fillRect/>
              </a:stretch>
            </p:blipFill>
            <p:spPr>
              <a:xfrm>
                <a:off x="3820398" y="3061200"/>
                <a:ext cx="55920" cy="55920"/>
              </a:xfrm>
              <a:prstGeom prst="rect">
                <a:avLst/>
              </a:prstGeom>
            </p:spPr>
          </p:pic>
        </mc:Fallback>
      </mc:AlternateContent>
      <p:pic>
        <p:nvPicPr>
          <p:cNvPr id="75" name="Picture 74">
            <a:extLst>
              <a:ext uri="{FF2B5EF4-FFF2-40B4-BE49-F238E27FC236}">
                <a16:creationId xmlns:a16="http://schemas.microsoft.com/office/drawing/2014/main" id="{0D26550B-7BB2-4DDA-9359-91391B43A588}"/>
              </a:ext>
            </a:extLst>
          </p:cNvPr>
          <p:cNvPicPr>
            <a:picLocks noChangeAspect="1"/>
          </p:cNvPicPr>
          <p:nvPr/>
        </p:nvPicPr>
        <p:blipFill>
          <a:blip r:embed="rId22"/>
          <a:stretch>
            <a:fillRect/>
          </a:stretch>
        </p:blipFill>
        <p:spPr>
          <a:xfrm>
            <a:off x="5628362" y="2672630"/>
            <a:ext cx="249958" cy="256054"/>
          </a:xfrm>
          <a:prstGeom prst="rect">
            <a:avLst/>
          </a:prstGeom>
        </p:spPr>
      </p:pic>
      <p:sp>
        <p:nvSpPr>
          <p:cNvPr id="76" name="TextBox 75">
            <a:extLst>
              <a:ext uri="{FF2B5EF4-FFF2-40B4-BE49-F238E27FC236}">
                <a16:creationId xmlns:a16="http://schemas.microsoft.com/office/drawing/2014/main" id="{5233D227-C737-4DAF-9995-1B64EC570D3E}"/>
              </a:ext>
            </a:extLst>
          </p:cNvPr>
          <p:cNvSpPr txBox="1"/>
          <p:nvPr/>
        </p:nvSpPr>
        <p:spPr>
          <a:xfrm>
            <a:off x="6108700" y="3581400"/>
            <a:ext cx="1937325" cy="461665"/>
          </a:xfrm>
          <a:prstGeom prst="rect">
            <a:avLst/>
          </a:prstGeom>
          <a:noFill/>
        </p:spPr>
        <p:txBody>
          <a:bodyPr wrap="none" rtlCol="0">
            <a:spAutoFit/>
          </a:bodyPr>
          <a:lstStyle/>
          <a:p>
            <a:r>
              <a:rPr lang="en-US" sz="2400" dirty="0"/>
              <a:t>P’ = ϵ-coreset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50A105-48F4-4647-958F-406B6B20D1A7}"/>
                  </a:ext>
                </a:extLst>
              </p:cNvPr>
              <p:cNvSpPr txBox="1"/>
              <p:nvPr/>
            </p:nvSpPr>
            <p:spPr>
              <a:xfrm>
                <a:off x="5864103" y="4039821"/>
                <a:ext cx="2492349" cy="369332"/>
              </a:xfrm>
              <a:prstGeom prst="rect">
                <a:avLst/>
              </a:prstGeom>
              <a:noFill/>
            </p:spPr>
            <p:txBody>
              <a:bodyPr wrap="none" rtlCol="0">
                <a:spAutoFit/>
              </a:bodyPr>
              <a:lstStyle/>
              <a:p>
                <a:r>
                  <a:rPr lang="en-US" dirty="0"/>
                  <a:t>C’ =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r>
                          <a:rPr lang="en-US" b="0" i="1" smtClean="0">
                            <a:latin typeface="Cambria Math" panose="02040503050406030204" pitchFamily="18" charset="0"/>
                          </a:rPr>
                          <m:t>)</m:t>
                        </m:r>
                        <m:r>
                          <m:rPr>
                            <m:nor/>
                          </m:rPr>
                          <a:rPr lang="en-US" dirty="0"/>
                          <m:t>Cost</m:t>
                        </m:r>
                        <m:r>
                          <m:rPr>
                            <m:nor/>
                          </m:rPr>
                          <a:rPr lang="en-US" dirty="0"/>
                          <m:t>( </m:t>
                        </m:r>
                        <m:r>
                          <m:rPr>
                            <m:nor/>
                          </m:rPr>
                          <a:rPr lang="en-US" dirty="0"/>
                          <m:t>p</m:t>
                        </m:r>
                        <m:r>
                          <m:rPr>
                            <m:nor/>
                          </m:rPr>
                          <a:rPr lang="en-US" dirty="0"/>
                          <m:t>’ , </m:t>
                        </m:r>
                        <m:r>
                          <m:rPr>
                            <m:nor/>
                          </m:rPr>
                          <a:rPr lang="en-US" dirty="0"/>
                          <m:t>X</m:t>
                        </m:r>
                        <m:r>
                          <m:rPr>
                            <m:nor/>
                          </m:rPr>
                          <a:rPr lang="en-US" dirty="0"/>
                          <m:t> )</m:t>
                        </m:r>
                      </m:e>
                    </m:nary>
                  </m:oMath>
                </a14:m>
                <a:endParaRPr lang="en-US" dirty="0"/>
              </a:p>
            </p:txBody>
          </p:sp>
        </mc:Choice>
        <mc:Fallback xmlns="">
          <p:sp>
            <p:nvSpPr>
              <p:cNvPr id="16" name="TextBox 15">
                <a:extLst>
                  <a:ext uri="{FF2B5EF4-FFF2-40B4-BE49-F238E27FC236}">
                    <a16:creationId xmlns:a16="http://schemas.microsoft.com/office/drawing/2014/main" id="{A750A105-48F4-4647-958F-406B6B20D1A7}"/>
                  </a:ext>
                </a:extLst>
              </p:cNvPr>
              <p:cNvSpPr txBox="1">
                <a:spLocks noRot="1" noChangeAspect="1" noMove="1" noResize="1" noEditPoints="1" noAdjustHandles="1" noChangeArrowheads="1" noChangeShapeType="1" noTextEdit="1"/>
              </p:cNvSpPr>
              <p:nvPr/>
            </p:nvSpPr>
            <p:spPr>
              <a:xfrm>
                <a:off x="5864103" y="4039821"/>
                <a:ext cx="2492349" cy="369332"/>
              </a:xfrm>
              <a:prstGeom prst="rect">
                <a:avLst/>
              </a:prstGeom>
              <a:blipFill>
                <a:blip r:embed="rId23"/>
                <a:stretch>
                  <a:fillRect l="-2200" t="-121667" b="-18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B18558-3C38-4340-8131-8D234BEB2AEB}"/>
                  </a:ext>
                </a:extLst>
              </p:cNvPr>
              <p:cNvSpPr txBox="1"/>
              <p:nvPr/>
            </p:nvSpPr>
            <p:spPr>
              <a:xfrm>
                <a:off x="2795070" y="5189327"/>
                <a:ext cx="6249788" cy="369332"/>
              </a:xfrm>
              <a:prstGeom prst="rect">
                <a:avLst/>
              </a:prstGeom>
              <a:noFill/>
            </p:spPr>
            <p:txBody>
              <a:bodyPr wrap="none" rtlCol="0">
                <a:spAutoFit/>
              </a:bodyPr>
              <a:lstStyle/>
              <a:p>
                <a:r>
                  <a:rPr lang="en-US" dirty="0"/>
                  <a:t> </a:t>
                </a:r>
                <a14:m>
                  <m:oMath xmlns:m="http://schemas.openxmlformats.org/officeDocument/2006/math">
                    <m:r>
                      <a:rPr lang="en-US" b="0" i="1" smtClean="0">
                        <a:latin typeface="Cambria Math" panose="02040503050406030204" pitchFamily="18" charset="0"/>
                      </a:rPr>
                      <m:t>(1−</m:t>
                    </m:r>
                    <m:r>
                      <m:rPr>
                        <m:nor/>
                      </m:rPr>
                      <a:rPr lang="en-US">
                        <a:latin typeface="Cambria Math" panose="02040503050406030204" pitchFamily="18" charset="0"/>
                        <a:ea typeface="Cambria Math" panose="02040503050406030204" pitchFamily="18" charset="0"/>
                      </a:rPr>
                      <m:t>ϵ</m:t>
                    </m:r>
                    <m:r>
                      <m:rPr>
                        <m:nor/>
                      </m:rPr>
                      <a:rPr lang="en-US" b="0" i="0" smtClean="0">
                        <a:latin typeface="Cambria Math" panose="02040503050406030204" pitchFamily="18" charset="0"/>
                        <a:ea typeface="Cambria Math" panose="02040503050406030204" pitchFamily="18" charset="0"/>
                      </a:rPr>
                      <m:t>)</m:t>
                    </m:r>
                    <m:r>
                      <m:rPr>
                        <m:nor/>
                      </m:rPr>
                      <a:rPr lang="en-US" dirty="0"/>
                      <m:t>Cost</m:t>
                    </m:r>
                    <m:r>
                      <m:rPr>
                        <m:nor/>
                      </m:rPr>
                      <a:rPr lang="en-US" dirty="0"/>
                      <m:t>( </m:t>
                    </m:r>
                    <m:r>
                      <m:rPr>
                        <m:nor/>
                      </m:rPr>
                      <a:rPr lang="en-US" dirty="0"/>
                      <m:t>P</m:t>
                    </m:r>
                    <m:r>
                      <m:rPr>
                        <m:nor/>
                      </m:rPr>
                      <a:rPr lang="en-US" dirty="0"/>
                      <m:t> , </m:t>
                    </m:r>
                    <m:r>
                      <m:rPr>
                        <m:nor/>
                      </m:rPr>
                      <a:rPr lang="en-US" dirty="0"/>
                      <m:t>X</m:t>
                    </m:r>
                    <m:r>
                      <m:rPr>
                        <m:nor/>
                      </m:rPr>
                      <a:rPr lang="en-US" dirty="0"/>
                      <m:t> )</m:t>
                    </m:r>
                    <m:r>
                      <a:rPr lang="en-US" b="0" i="1" smtClean="0">
                        <a:latin typeface="Cambria Math" panose="02040503050406030204" pitchFamily="18" charset="0"/>
                        <a:ea typeface="Cambria Math" panose="02040503050406030204" pitchFamily="18" charset="0"/>
                      </a:rPr>
                      <m:t>≤</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𝑤</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𝑝</m:t>
                                </m:r>
                              </m:e>
                              <m:sup>
                                <m:r>
                                  <a:rPr lang="en-US" b="0" i="1" smtClean="0">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𝐶𝑜𝑠𝑡</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𝑝</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m:rPr>
                            <m:nor/>
                          </m:rPr>
                          <a:rPr lang="en-US" dirty="0"/>
                          <m:t>Cost</m:t>
                        </m:r>
                        <m:r>
                          <m:rPr>
                            <m:nor/>
                          </m:rPr>
                          <a:rPr lang="en-US" dirty="0"/>
                          <m:t>( </m:t>
                        </m:r>
                        <m:r>
                          <m:rPr>
                            <m:nor/>
                          </m:rPr>
                          <a:rPr lang="en-US" dirty="0"/>
                          <m:t>P</m:t>
                        </m:r>
                        <m:r>
                          <m:rPr>
                            <m:nor/>
                          </m:rPr>
                          <a:rPr lang="en-US" dirty="0"/>
                          <m:t> , </m:t>
                        </m:r>
                        <m:r>
                          <m:rPr>
                            <m:nor/>
                          </m:rPr>
                          <a:rPr lang="en-US" dirty="0"/>
                          <m:t>X</m:t>
                        </m:r>
                        <m:r>
                          <m:rPr>
                            <m:nor/>
                          </m:rPr>
                          <a:rPr lang="en-US" dirty="0"/>
                          <m:t> )</m:t>
                        </m:r>
                      </m:e>
                    </m:nary>
                  </m:oMath>
                </a14:m>
                <a:endParaRPr lang="en-US" dirty="0"/>
              </a:p>
            </p:txBody>
          </p:sp>
        </mc:Choice>
        <mc:Fallback xmlns="">
          <p:sp>
            <p:nvSpPr>
              <p:cNvPr id="18" name="TextBox 17">
                <a:extLst>
                  <a:ext uri="{FF2B5EF4-FFF2-40B4-BE49-F238E27FC236}">
                    <a16:creationId xmlns:a16="http://schemas.microsoft.com/office/drawing/2014/main" id="{64B18558-3C38-4340-8131-8D234BEB2AEB}"/>
                  </a:ext>
                </a:extLst>
              </p:cNvPr>
              <p:cNvSpPr txBox="1">
                <a:spLocks noRot="1" noChangeAspect="1" noMove="1" noResize="1" noEditPoints="1" noAdjustHandles="1" noChangeArrowheads="1" noChangeShapeType="1" noTextEdit="1"/>
              </p:cNvSpPr>
              <p:nvPr/>
            </p:nvSpPr>
            <p:spPr>
              <a:xfrm>
                <a:off x="2795070" y="5189327"/>
                <a:ext cx="6249788" cy="369332"/>
              </a:xfrm>
              <a:prstGeom prst="rect">
                <a:avLst/>
              </a:prstGeom>
              <a:blipFill>
                <a:blip r:embed="rId24"/>
                <a:stretch>
                  <a:fillRect t="-119672" b="-183607"/>
                </a:stretch>
              </a:blipFill>
            </p:spPr>
            <p:txBody>
              <a:bodyPr/>
              <a:lstStyle/>
              <a:p>
                <a:r>
                  <a:rPr lang="en-US">
                    <a:noFill/>
                  </a:rPr>
                  <a:t> </a:t>
                </a:r>
              </a:p>
            </p:txBody>
          </p:sp>
        </mc:Fallback>
      </mc:AlternateContent>
    </p:spTree>
    <p:extLst>
      <p:ext uri="{BB962C8B-B14F-4D97-AF65-F5344CB8AC3E}">
        <p14:creationId xmlns:p14="http://schemas.microsoft.com/office/powerpoint/2010/main" val="4056142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1439</TotalTime>
  <Words>4478</Words>
  <Application>Microsoft Office PowerPoint</Application>
  <PresentationFormat>On-screen Show (4:3)</PresentationFormat>
  <Paragraphs>697</Paragraphs>
  <Slides>85</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85</vt:i4>
      </vt:variant>
    </vt:vector>
  </HeadingPairs>
  <TitlesOfParts>
    <vt:vector size="94" baseType="lpstr">
      <vt:lpstr>Arial</vt:lpstr>
      <vt:lpstr>Calibri</vt:lpstr>
      <vt:lpstr>Cambria Math</vt:lpstr>
      <vt:lpstr>EB Garamond</vt:lpstr>
      <vt:lpstr>Garamond</vt:lpstr>
      <vt:lpstr>Wingdings</vt:lpstr>
      <vt:lpstr>Office Theme</vt:lpstr>
      <vt:lpstr>Office Theme</vt:lpstr>
      <vt:lpstr>1_Office Theme</vt:lpstr>
      <vt:lpstr>Distributed k-Means and k-Median Clustering on General Topologies Maria Florina Balcan, Steven Ehrlich, Yingyu Liangz</vt:lpstr>
      <vt:lpstr>Introduction</vt:lpstr>
      <vt:lpstr>Motivation</vt:lpstr>
      <vt:lpstr>What is a coreset/ ϵ-coreset?</vt:lpstr>
      <vt:lpstr>PowerPoint Presentation</vt:lpstr>
      <vt:lpstr>PowerPoint Presentation</vt:lpstr>
      <vt:lpstr>PowerPoint Presentation</vt:lpstr>
      <vt:lpstr>PowerPoint Presentation</vt:lpstr>
      <vt:lpstr>PowerPoint Presentation</vt:lpstr>
      <vt:lpstr>What is a coreset/ ϵ-coreset?</vt:lpstr>
      <vt:lpstr>How are coresets constructed?</vt:lpstr>
      <vt:lpstr>PowerPoint Presentation</vt:lpstr>
      <vt:lpstr>PowerPoint Presentation</vt:lpstr>
      <vt:lpstr>PowerPoint Presentation</vt:lpstr>
      <vt:lpstr>PowerPoint Presentation</vt:lpstr>
      <vt:lpstr>Methodology</vt:lpstr>
      <vt:lpstr>PowerPoint Presentation</vt:lpstr>
      <vt:lpstr>PowerPoint Presentation</vt:lpstr>
      <vt:lpstr>Methodology</vt:lpstr>
      <vt:lpstr>PowerPoint Presentation</vt:lpstr>
      <vt:lpstr>Methodology</vt:lpstr>
      <vt:lpstr>PowerPoint Presentation</vt:lpstr>
      <vt:lpstr>Methodology</vt:lpstr>
      <vt:lpstr>PowerPoint Presentation</vt:lpstr>
      <vt:lpstr>PowerPoint Presentation</vt:lpstr>
      <vt:lpstr>PowerPoint Presentation</vt:lpstr>
      <vt:lpstr>PowerPoint Presentation</vt:lpstr>
      <vt:lpstr>PowerPoint Presentation</vt:lpstr>
      <vt:lpstr>Comparison to Other Coreset Algorithms:</vt:lpstr>
      <vt:lpstr>PowerPoint Presentation</vt:lpstr>
      <vt:lpstr>Comparison to Other Coreset Algorithms:</vt:lpstr>
      <vt:lpstr>Technical Background</vt:lpstr>
      <vt:lpstr>Preliminaries</vt:lpstr>
      <vt:lpstr>PowerPoint Presentation</vt:lpstr>
      <vt:lpstr>Distributed coreset construction</vt:lpstr>
      <vt:lpstr>Round 1</vt:lpstr>
      <vt:lpstr>Round 1</vt:lpstr>
      <vt:lpstr>Round 1</vt:lpstr>
      <vt:lpstr>Round 2</vt:lpstr>
      <vt:lpstr>Round 2</vt:lpstr>
      <vt:lpstr>Round 2</vt:lpstr>
      <vt:lpstr>Round 2</vt:lpstr>
      <vt:lpstr>PowerPoint Presentation</vt:lpstr>
      <vt:lpstr>PowerPoint Presentation</vt:lpstr>
      <vt:lpstr>Key Parameters</vt:lpstr>
      <vt:lpstr>Validity of Sampling probability and Weights</vt:lpstr>
      <vt:lpstr>Validity of f(p)</vt:lpstr>
      <vt:lpstr>Proof of Theorem 1 for k-medians</vt:lpstr>
      <vt:lpstr>Proof of Theorem 1 for k-means</vt:lpstr>
      <vt:lpstr>PowerPoint Presentation</vt:lpstr>
      <vt:lpstr>Proof of Theorem 1 for k-means (cont.)</vt:lpstr>
      <vt:lpstr>Pseudo code</vt:lpstr>
      <vt:lpstr>PowerPoint Presentation</vt:lpstr>
      <vt:lpstr>Message Passing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Definitions</vt:lpstr>
    </vt:vector>
  </TitlesOfParts>
  <Company>mobielema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Kurt Bielema</dc:creator>
  <cp:lastModifiedBy>Rachneet Kaur</cp:lastModifiedBy>
  <cp:revision>101</cp:revision>
  <dcterms:created xsi:type="dcterms:W3CDTF">2014-05-14T16:12:41Z</dcterms:created>
  <dcterms:modified xsi:type="dcterms:W3CDTF">2018-01-18T06:55:39Z</dcterms:modified>
</cp:coreProperties>
</file>